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67"/>
  </p:notesMasterIdLst>
  <p:handoutMasterIdLst>
    <p:handoutMasterId r:id="rId68"/>
  </p:handoutMasterIdLst>
  <p:sldIdLst>
    <p:sldId id="904" r:id="rId2"/>
    <p:sldId id="823" r:id="rId3"/>
    <p:sldId id="824" r:id="rId4"/>
    <p:sldId id="825" r:id="rId5"/>
    <p:sldId id="826" r:id="rId6"/>
    <p:sldId id="831" r:id="rId7"/>
    <p:sldId id="830" r:id="rId8"/>
    <p:sldId id="829" r:id="rId9"/>
    <p:sldId id="832" r:id="rId10"/>
    <p:sldId id="833" r:id="rId11"/>
    <p:sldId id="834" r:id="rId12"/>
    <p:sldId id="835" r:id="rId13"/>
    <p:sldId id="836" r:id="rId14"/>
    <p:sldId id="837" r:id="rId15"/>
    <p:sldId id="838" r:id="rId16"/>
    <p:sldId id="839" r:id="rId17"/>
    <p:sldId id="840" r:id="rId18"/>
    <p:sldId id="854" r:id="rId19"/>
    <p:sldId id="841" r:id="rId20"/>
    <p:sldId id="842" r:id="rId21"/>
    <p:sldId id="843" r:id="rId22"/>
    <p:sldId id="844" r:id="rId23"/>
    <p:sldId id="894" r:id="rId24"/>
    <p:sldId id="846" r:id="rId25"/>
    <p:sldId id="847" r:id="rId26"/>
    <p:sldId id="848" r:id="rId27"/>
    <p:sldId id="849" r:id="rId28"/>
    <p:sldId id="850" r:id="rId29"/>
    <p:sldId id="851" r:id="rId30"/>
    <p:sldId id="852" r:id="rId31"/>
    <p:sldId id="902" r:id="rId32"/>
    <p:sldId id="893" r:id="rId33"/>
    <p:sldId id="856" r:id="rId34"/>
    <p:sldId id="857" r:id="rId35"/>
    <p:sldId id="858" r:id="rId36"/>
    <p:sldId id="859" r:id="rId37"/>
    <p:sldId id="860" r:id="rId38"/>
    <p:sldId id="861" r:id="rId39"/>
    <p:sldId id="896" r:id="rId40"/>
    <p:sldId id="897" r:id="rId41"/>
    <p:sldId id="899" r:id="rId42"/>
    <p:sldId id="900" r:id="rId43"/>
    <p:sldId id="869" r:id="rId44"/>
    <p:sldId id="898" r:id="rId45"/>
    <p:sldId id="873" r:id="rId46"/>
    <p:sldId id="874" r:id="rId47"/>
    <p:sldId id="875" r:id="rId48"/>
    <p:sldId id="876" r:id="rId49"/>
    <p:sldId id="877" r:id="rId50"/>
    <p:sldId id="878" r:id="rId51"/>
    <p:sldId id="879" r:id="rId52"/>
    <p:sldId id="895" r:id="rId53"/>
    <p:sldId id="881" r:id="rId54"/>
    <p:sldId id="882" r:id="rId55"/>
    <p:sldId id="883" r:id="rId56"/>
    <p:sldId id="884" r:id="rId57"/>
    <p:sldId id="905" r:id="rId58"/>
    <p:sldId id="886" r:id="rId59"/>
    <p:sldId id="887" r:id="rId60"/>
    <p:sldId id="888" r:id="rId61"/>
    <p:sldId id="906" r:id="rId62"/>
    <p:sldId id="907" r:id="rId63"/>
    <p:sldId id="908" r:id="rId64"/>
    <p:sldId id="909" r:id="rId65"/>
    <p:sldId id="892" r:id="rId66"/>
  </p:sldIdLst>
  <p:sldSz cx="9144000" cy="6858000" type="screen4x3"/>
  <p:notesSz cx="9163050" cy="6877050"/>
  <p:defaultTextStyle>
    <a:defPPr>
      <a:defRPr lang="en-US"/>
    </a:defPPr>
    <a:lvl1pPr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1pPr>
    <a:lvl2pPr marL="4572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2pPr>
    <a:lvl3pPr marL="9144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3pPr>
    <a:lvl4pPr marL="13716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4pPr>
    <a:lvl5pPr marL="18288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5pPr>
    <a:lvl6pPr marL="2286000" algn="l" defTabSz="457200" rtl="0" eaLnBrk="1" latinLnBrk="0" hangingPunct="1">
      <a:defRPr sz="2400" b="1" kern="1200">
        <a:solidFill>
          <a:schemeClr val="tx1"/>
        </a:solidFill>
        <a:latin typeface="Arial Narrow" charset="0"/>
        <a:ea typeface="ＭＳ Ｐゴシック" charset="0"/>
        <a:cs typeface="+mn-cs"/>
      </a:defRPr>
    </a:lvl6pPr>
    <a:lvl7pPr marL="2743200" algn="l" defTabSz="457200" rtl="0" eaLnBrk="1" latinLnBrk="0" hangingPunct="1">
      <a:defRPr sz="2400" b="1" kern="1200">
        <a:solidFill>
          <a:schemeClr val="tx1"/>
        </a:solidFill>
        <a:latin typeface="Arial Narrow" charset="0"/>
        <a:ea typeface="ＭＳ Ｐゴシック" charset="0"/>
        <a:cs typeface="+mn-cs"/>
      </a:defRPr>
    </a:lvl7pPr>
    <a:lvl8pPr marL="3200400" algn="l" defTabSz="457200" rtl="0" eaLnBrk="1" latinLnBrk="0" hangingPunct="1">
      <a:defRPr sz="2400" b="1" kern="1200">
        <a:solidFill>
          <a:schemeClr val="tx1"/>
        </a:solidFill>
        <a:latin typeface="Arial Narrow" charset="0"/>
        <a:ea typeface="ＭＳ Ｐゴシック" charset="0"/>
        <a:cs typeface="+mn-cs"/>
      </a:defRPr>
    </a:lvl8pPr>
    <a:lvl9pPr marL="3657600" algn="l" defTabSz="457200" rtl="0" eaLnBrk="1" latinLnBrk="0" hangingPunct="1">
      <a:defRPr sz="2400" b="1" kern="1200">
        <a:solidFill>
          <a:schemeClr val="tx1"/>
        </a:solidFill>
        <a:latin typeface="Arial Narrow" charset="0"/>
        <a:ea typeface="ＭＳ Ｐゴシック" charset="0"/>
        <a:cs typeface="+mn-cs"/>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66">
          <p15:clr>
            <a:srgbClr val="A4A3A4"/>
          </p15:clr>
        </p15:guide>
        <p15:guide id="2" pos="28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clrMru>
    <a:srgbClr val="6600FF"/>
    <a:srgbClr val="6600CC"/>
    <a:srgbClr val="660066"/>
    <a:srgbClr val="00CCFF"/>
    <a:srgbClr val="990099"/>
    <a:srgbClr val="CC00CC"/>
    <a:srgbClr val="CC0000"/>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9" autoAdjust="0"/>
    <p:restoredTop sz="86946" autoAdjust="0"/>
  </p:normalViewPr>
  <p:slideViewPr>
    <p:cSldViewPr snapToGrid="0">
      <p:cViewPr varScale="1">
        <p:scale>
          <a:sx n="94" d="100"/>
          <a:sy n="94" d="100"/>
        </p:scale>
        <p:origin x="2152" y="184"/>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4944"/>
    </p:cViewPr>
  </p:sorterViewPr>
  <p:notesViewPr>
    <p:cSldViewPr snapToGrid="0">
      <p:cViewPr>
        <p:scale>
          <a:sx n="75" d="100"/>
          <a:sy n="75" d="100"/>
        </p:scale>
        <p:origin x="-1398" y="-72"/>
      </p:cViewPr>
      <p:guideLst>
        <p:guide orient="horz" pos="2166"/>
        <p:guide pos="2886"/>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6500013" y="6327792"/>
            <a:ext cx="1910026" cy="255127"/>
          </a:xfrm>
          <a:prstGeom prst="rect">
            <a:avLst/>
          </a:prstGeom>
          <a:noFill/>
          <a:ln w="25400">
            <a:noFill/>
            <a:miter lim="800000"/>
            <a:headEnd type="none" w="sm" len="sm"/>
            <a:tailEnd type="none" w="sm" len="sm"/>
          </a:ln>
          <a:effectLst/>
        </p:spPr>
        <p:txBody>
          <a:bodyPr lIns="100261" tIns="50130" rIns="100261" bIns="50130">
            <a:spAutoFit/>
          </a:bodyPr>
          <a:lstStyle>
            <a:lvl1pPr defTabSz="1001713">
              <a:defRPr sz="2400" b="1">
                <a:solidFill>
                  <a:schemeClr val="tx1"/>
                </a:solidFill>
                <a:latin typeface="Arial Narrow" charset="0"/>
                <a:ea typeface="ＭＳ Ｐゴシック" charset="0"/>
              </a:defRPr>
            </a:lvl1pPr>
            <a:lvl2pPr marL="742950" indent="-285750" defTabSz="1001713">
              <a:defRPr sz="2400" b="1">
                <a:solidFill>
                  <a:schemeClr val="tx1"/>
                </a:solidFill>
                <a:latin typeface="Arial Narrow" charset="0"/>
                <a:ea typeface="ＭＳ Ｐゴシック" charset="0"/>
              </a:defRPr>
            </a:lvl2pPr>
            <a:lvl3pPr marL="1143000" indent="-228600" defTabSz="1001713">
              <a:defRPr sz="2400" b="1">
                <a:solidFill>
                  <a:schemeClr val="tx1"/>
                </a:solidFill>
                <a:latin typeface="Arial Narrow" charset="0"/>
                <a:ea typeface="ＭＳ Ｐゴシック" charset="0"/>
              </a:defRPr>
            </a:lvl3pPr>
            <a:lvl4pPr marL="1600200" indent="-228600" defTabSz="1001713">
              <a:defRPr sz="2400" b="1">
                <a:solidFill>
                  <a:schemeClr val="tx1"/>
                </a:solidFill>
                <a:latin typeface="Arial Narrow" charset="0"/>
                <a:ea typeface="ＭＳ Ｐゴシック" charset="0"/>
              </a:defRPr>
            </a:lvl4pPr>
            <a:lvl5pPr marL="2057400" indent="-228600" defTabSz="1001713">
              <a:defRPr sz="2400" b="1">
                <a:solidFill>
                  <a:schemeClr val="tx1"/>
                </a:solidFill>
                <a:latin typeface="Arial Narrow" charset="0"/>
                <a:ea typeface="ＭＳ Ｐゴシック" charset="0"/>
              </a:defRPr>
            </a:lvl5pPr>
            <a:lvl6pPr marL="25146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rPr>
              <a:t>Page </a:t>
            </a:r>
            <a:fld id="{41CEE553-9DC8-6543-828F-2F45822383CF}" type="slidenum">
              <a:rPr lang="en-US" sz="1000">
                <a:solidFill>
                  <a:schemeClr val="tx2"/>
                </a:solidFill>
              </a:rPr>
              <a:pPr>
                <a:spcBef>
                  <a:spcPct val="50000"/>
                </a:spcBef>
              </a:pPr>
              <a:t>‹#›</a:t>
            </a:fld>
            <a:endParaRPr lang="en-US" sz="1000">
              <a:solidFill>
                <a:schemeClr val="tx2"/>
              </a:solidFill>
            </a:endParaRPr>
          </a:p>
        </p:txBody>
      </p:sp>
      <p:sp>
        <p:nvSpPr>
          <p:cNvPr id="3080" name="Text Box 8"/>
          <p:cNvSpPr txBox="1">
            <a:spLocks noChangeArrowheads="1"/>
          </p:cNvSpPr>
          <p:nvPr/>
        </p:nvSpPr>
        <p:spPr bwMode="auto">
          <a:xfrm>
            <a:off x="8108145" y="238290"/>
            <a:ext cx="202480" cy="255127"/>
          </a:xfrm>
          <a:prstGeom prst="rect">
            <a:avLst/>
          </a:prstGeom>
          <a:noFill/>
          <a:ln w="25400">
            <a:noFill/>
            <a:miter lim="800000"/>
            <a:headEnd type="none" w="sm" len="sm"/>
            <a:tailEnd type="none" w="sm" len="sm"/>
          </a:ln>
          <a:effectLst/>
        </p:spPr>
        <p:txBody>
          <a:bodyPr wrap="none" lIns="100261" tIns="50130" rIns="100261" bIns="50130">
            <a:spAutoFit/>
          </a:bodyPr>
          <a:lstStyle/>
          <a:p>
            <a:pPr algn="r" defTabSz="1001713">
              <a:defRPr/>
            </a:pPr>
            <a:endParaRPr lang="fr-FR" sz="1000">
              <a:solidFill>
                <a:schemeClr val="tx2"/>
              </a:solidFill>
              <a:latin typeface="Arial Narrow" pitchFamily="34" charset="0"/>
              <a:ea typeface="+mn-ea"/>
            </a:endParaRPr>
          </a:p>
        </p:txBody>
      </p:sp>
    </p:spTree>
    <p:extLst>
      <p:ext uri="{BB962C8B-B14F-4D97-AF65-F5344CB8AC3E}">
        <p14:creationId xmlns:p14="http://schemas.microsoft.com/office/powerpoint/2010/main" val="18343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0765" y="-23828"/>
            <a:ext cx="4029458"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l" defTabSz="898525">
              <a:defRPr sz="1000" b="0" i="1" smtClean="0">
                <a:latin typeface="Arial" pitchFamily="34" charset="0"/>
                <a:ea typeface="+mn-ea"/>
              </a:defRPr>
            </a:lvl1pPr>
          </a:lstStyle>
          <a:p>
            <a:pPr>
              <a:defRPr/>
            </a:pPr>
            <a:endParaRPr lang="en-US"/>
          </a:p>
        </p:txBody>
      </p:sp>
      <p:sp>
        <p:nvSpPr>
          <p:cNvPr id="2051" name="Rectangle 3"/>
          <p:cNvSpPr>
            <a:spLocks noGrp="1" noChangeArrowheads="1"/>
          </p:cNvSpPr>
          <p:nvPr>
            <p:ph type="dt" idx="1"/>
          </p:nvPr>
        </p:nvSpPr>
        <p:spPr bwMode="auto">
          <a:xfrm>
            <a:off x="5184359" y="-23828"/>
            <a:ext cx="3927927"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r" defTabSz="898525">
              <a:defRPr sz="1000" b="0" i="1" smtClean="0">
                <a:latin typeface="Arial" pitchFamily="34" charset="0"/>
                <a:ea typeface="+mn-ea"/>
              </a:defRPr>
            </a:lvl1pPr>
          </a:lstStyle>
          <a:p>
            <a:pPr>
              <a:defRPr/>
            </a:pPr>
            <a:endParaRPr lang="en-US"/>
          </a:p>
        </p:txBody>
      </p:sp>
      <p:sp>
        <p:nvSpPr>
          <p:cNvPr id="68612" name="Rectangle 4"/>
          <p:cNvSpPr>
            <a:spLocks noGrp="1" noRot="1" noChangeAspect="1" noChangeArrowheads="1" noTextEdit="1"/>
          </p:cNvSpPr>
          <p:nvPr>
            <p:ph type="sldImg" idx="2"/>
          </p:nvPr>
        </p:nvSpPr>
        <p:spPr bwMode="auto">
          <a:xfrm>
            <a:off x="2870200" y="508000"/>
            <a:ext cx="3425825" cy="2570163"/>
          </a:xfrm>
          <a:prstGeom prst="rect">
            <a:avLst/>
          </a:prstGeom>
          <a:noFill/>
          <a:ln w="12700">
            <a:solidFill>
              <a:schemeClr val="tx1"/>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1260660" y="3265765"/>
            <a:ext cx="6641731" cy="3115642"/>
          </a:xfrm>
          <a:prstGeom prst="rect">
            <a:avLst/>
          </a:prstGeom>
          <a:noFill/>
          <a:ln w="9525">
            <a:noFill/>
            <a:miter lim="800000"/>
            <a:headEnd/>
            <a:tailEnd/>
          </a:ln>
          <a:effectLst/>
        </p:spPr>
        <p:txBody>
          <a:bodyPr vert="horz" wrap="square" lIns="90537" tIns="45269" rIns="90537" bIns="452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0765" y="6554167"/>
            <a:ext cx="4029458"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l" defTabSz="898525">
              <a:defRPr sz="1000" b="0" i="1" smtClean="0">
                <a:latin typeface="Arial" pitchFamily="34" charset="0"/>
                <a:ea typeface="+mn-ea"/>
              </a:defRPr>
            </a:lvl1pPr>
          </a:lstStyle>
          <a:p>
            <a:pPr>
              <a:defRPr/>
            </a:pPr>
            <a:r>
              <a:rPr lang="en-US"/>
              <a:t>Page </a:t>
            </a:r>
          </a:p>
        </p:txBody>
      </p:sp>
      <p:sp>
        <p:nvSpPr>
          <p:cNvPr id="2055" name="Rectangle 7"/>
          <p:cNvSpPr>
            <a:spLocks noGrp="1" noChangeArrowheads="1"/>
          </p:cNvSpPr>
          <p:nvPr>
            <p:ph type="sldNum" sz="quarter" idx="5"/>
          </p:nvPr>
        </p:nvSpPr>
        <p:spPr bwMode="auto">
          <a:xfrm>
            <a:off x="5184359" y="6554167"/>
            <a:ext cx="3927927"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r" defTabSz="898525">
              <a:defRPr sz="1000" b="0" i="1">
                <a:latin typeface="Arial" charset="0"/>
              </a:defRPr>
            </a:lvl1pPr>
          </a:lstStyle>
          <a:p>
            <a:fld id="{18A69C76-137E-EA4C-B213-EF697679C13E}" type="slidenum">
              <a:rPr lang="en-US"/>
              <a:pPr/>
              <a:t>‹#›</a:t>
            </a:fld>
            <a:endParaRPr lang="en-US"/>
          </a:p>
        </p:txBody>
      </p:sp>
    </p:spTree>
    <p:extLst>
      <p:ext uri="{BB962C8B-B14F-4D97-AF65-F5344CB8AC3E}">
        <p14:creationId xmlns:p14="http://schemas.microsoft.com/office/powerpoint/2010/main" val="20556862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811CFA6-E5DA-A245-BD0D-A62FD2A92CFE}" type="slidenum">
              <a:rPr lang="en-US" sz="1000" b="0">
                <a:latin typeface="Arial" charset="0"/>
              </a:rPr>
              <a:pPr/>
              <a:t>1</a:t>
            </a:fld>
            <a:endParaRPr lang="en-US" sz="1000" b="0">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534EAB6-825B-F04D-9F4C-9888DFD47DBF}" type="slidenum">
              <a:rPr lang="en-US" sz="1000" b="0">
                <a:latin typeface="Arial" charset="0"/>
              </a:rPr>
              <a:pPr/>
              <a:t>10</a:t>
            </a:fld>
            <a:endParaRPr lang="en-US" sz="1000" b="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theorem states that operations applied to two functions can be reconduced to operations applied to its cofactors.</a:t>
            </a:r>
          </a:p>
          <a:p>
            <a:r>
              <a:rPr lang="en-US">
                <a:latin typeface="Arial Narrow" charset="0"/>
              </a:rPr>
              <a:t>This gives an important way of solving a problem using recursive structures.</a:t>
            </a:r>
          </a:p>
          <a:p>
            <a:r>
              <a:rPr lang="en-US">
                <a:latin typeface="Arial Narrow" charset="0"/>
              </a:rPr>
              <a:t>A corollary of this theorem shows that Boolean variables can be used as basis for decomposition as well as for computation.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91B5A5E-8A90-3A48-B891-01EFEC421A93}" type="slidenum">
              <a:rPr lang="en-US" sz="1000" b="0">
                <a:latin typeface="Arial" charset="0"/>
              </a:rPr>
              <a:pPr/>
              <a:t>11</a:t>
            </a:fld>
            <a:endParaRPr lang="en-US" sz="1000" b="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Logic covers can be represented by matrices. Usually, these covers use the symbols {0,1,*}. </a:t>
            </a:r>
          </a:p>
          <a:p>
            <a:r>
              <a:rPr lang="en-US">
                <a:latin typeface="Arial Narrow" charset="0"/>
              </a:rPr>
              <a:t>It is convenient to encode these three symbols by Boolean variables, so that Boolean operations can be applied to rows (or columns) of the matrices.</a:t>
            </a:r>
          </a:p>
          <a:p>
            <a:r>
              <a:rPr lang="en-US">
                <a:latin typeface="Arial Narrow" charset="0"/>
              </a:rPr>
              <a:t>The positional cube notation is a 2-bit encoding of each symbol.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037904A-A338-B445-AAF4-B8D370211460}" type="slidenum">
              <a:rPr lang="en-US" sz="1000" b="0">
                <a:latin typeface="Arial" charset="0"/>
              </a:rPr>
              <a:pPr/>
              <a:t>12</a:t>
            </a:fld>
            <a:endParaRPr lang="en-US" sz="1000" b="0">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With the positional cube notation, a logic representation takes a smaller memory size and operations can be faster.</a:t>
            </a:r>
          </a:p>
          <a:p>
            <a:r>
              <a:rPr lang="en-US">
                <a:latin typeface="Arial Narrow" charset="0"/>
              </a:rPr>
              <a:t>Two operations are important:</a:t>
            </a:r>
          </a:p>
          <a:p>
            <a:pPr>
              <a:buFontTx/>
              <a:buChar char="-"/>
            </a:pPr>
            <a:r>
              <a:rPr lang="en-US">
                <a:latin typeface="Arial Narrow" charset="0"/>
              </a:rPr>
              <a:t>The AND of two rows, which is their intersection, i.e., the largest Boolean subspace contained in both.</a:t>
            </a:r>
          </a:p>
          <a:p>
            <a:pPr>
              <a:buFontTx/>
              <a:buChar char="-"/>
            </a:pPr>
            <a:r>
              <a:rPr lang="en-US">
                <a:latin typeface="Arial Narrow" charset="0"/>
              </a:rPr>
              <a:t>The OR of two rows, which is their supercube, i.e., the smallest Boolean subspace containing both.</a:t>
            </a:r>
          </a:p>
          <a:p>
            <a:r>
              <a:rPr lang="en-US">
                <a:latin typeface="Arial Narrow" charset="0"/>
              </a:rPr>
              <a:t>Note that the supercube is not the union.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8720177E-635A-214C-B848-9581A3B81580}" type="slidenum">
              <a:rPr lang="en-US" sz="1000" b="0">
                <a:latin typeface="Arial" charset="0"/>
              </a:rPr>
              <a:pPr/>
              <a:t>13</a:t>
            </a:fld>
            <a:endParaRPr lang="en-US" sz="1000" b="0">
              <a:latin typeface="Arial"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positional cube notation.</a:t>
            </a:r>
          </a:p>
          <a:p>
            <a:r>
              <a:rPr lang="en-US">
                <a:latin typeface="Arial Narrow" charset="0"/>
              </a:rPr>
              <a:t>The first row corresponds to </a:t>
            </a:r>
            <a:r>
              <a:rPr lang="en-US" i="1">
                <a:latin typeface="Arial Narrow" charset="0"/>
              </a:rPr>
              <a:t>a</a:t>
            </a:r>
            <a:r>
              <a:rPr lang="ja-JP" altLang="en-US" i="1">
                <a:latin typeface="Arial Narrow" charset="0"/>
              </a:rPr>
              <a:t>’</a:t>
            </a:r>
            <a:r>
              <a:rPr lang="en-US" i="1">
                <a:latin typeface="Arial Narrow" charset="0"/>
              </a:rPr>
              <a:t>d</a:t>
            </a:r>
            <a:r>
              <a:rPr lang="ja-JP" altLang="en-US" i="1">
                <a:latin typeface="Arial Narrow" charset="0"/>
              </a:rPr>
              <a:t>’</a:t>
            </a:r>
            <a:r>
              <a:rPr lang="en-US" i="1">
                <a:latin typeface="Arial Narrow" charset="0"/>
              </a:rPr>
              <a:t>.</a:t>
            </a:r>
          </a:p>
          <a:p>
            <a:r>
              <a:rPr lang="en-US">
                <a:latin typeface="Arial Narrow" charset="0"/>
              </a:rPr>
              <a:t>Thus, the first field is a 0 for </a:t>
            </a:r>
            <a:r>
              <a:rPr lang="en-US" i="1">
                <a:latin typeface="Arial Narrow" charset="0"/>
              </a:rPr>
              <a:t>a</a:t>
            </a:r>
            <a:r>
              <a:rPr lang="en-US">
                <a:latin typeface="Arial Narrow" charset="0"/>
              </a:rPr>
              <a:t>, i.e., encoded by 10.</a:t>
            </a:r>
          </a:p>
          <a:p>
            <a:r>
              <a:rPr lang="en-US">
                <a:latin typeface="Arial Narrow" charset="0"/>
              </a:rPr>
              <a:t>The fourth field is a a 0 for </a:t>
            </a:r>
            <a:r>
              <a:rPr lang="en-US" i="1">
                <a:latin typeface="Arial Narrow" charset="0"/>
              </a:rPr>
              <a:t>d</a:t>
            </a:r>
            <a:r>
              <a:rPr lang="en-US">
                <a:latin typeface="Arial Narrow" charset="0"/>
              </a:rPr>
              <a:t>, also encoded by 10.</a:t>
            </a:r>
          </a:p>
          <a:p>
            <a:r>
              <a:rPr lang="en-US">
                <a:latin typeface="Arial Narrow" charset="0"/>
              </a:rPr>
              <a:t>The second and third fields are don</a:t>
            </a:r>
            <a:r>
              <a:rPr lang="ja-JP" altLang="en-US">
                <a:latin typeface="Arial Narrow" charset="0"/>
              </a:rPr>
              <a:t>’</a:t>
            </a:r>
            <a:r>
              <a:rPr lang="en-US">
                <a:latin typeface="Arial Narrow" charset="0"/>
              </a:rPr>
              <a:t>t cares on </a:t>
            </a:r>
            <a:r>
              <a:rPr lang="en-US" i="1">
                <a:latin typeface="Arial Narrow" charset="0"/>
              </a:rPr>
              <a:t>b</a:t>
            </a:r>
            <a:r>
              <a:rPr lang="en-US">
                <a:latin typeface="Arial Narrow" charset="0"/>
              </a:rPr>
              <a:t> and </a:t>
            </a:r>
            <a:r>
              <a:rPr lang="en-US" i="1">
                <a:latin typeface="Arial Narrow" charset="0"/>
              </a:rPr>
              <a:t>c</a:t>
            </a:r>
            <a:r>
              <a:rPr lang="en-US">
                <a:latin typeface="Arial Narrow" charset="0"/>
              </a:rPr>
              <a:t>, encoded by 11.</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4D8C433-C428-8349-BF73-5A96F3AF43BB}" type="slidenum">
              <a:rPr lang="en-US" sz="1000" b="0">
                <a:latin typeface="Arial" charset="0"/>
              </a:rPr>
              <a:pPr/>
              <a:t>14</a:t>
            </a:fld>
            <a:endParaRPr lang="en-US" sz="1000" b="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cofactor is computed by the following procedure when using matrices.</a:t>
            </a:r>
          </a:p>
          <a:p>
            <a:r>
              <a:rPr lang="en-US">
                <a:latin typeface="Arial Narrow" charset="0"/>
              </a:rPr>
              <a:t>Its computation is fast and efficient.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A92FB1D-C0B7-6A47-8CAA-89DB75595D03}" type="slidenum">
              <a:rPr lang="en-US" sz="1000" b="0">
                <a:latin typeface="Arial" charset="0"/>
              </a:rPr>
              <a:pPr/>
              <a:t>15</a:t>
            </a:fld>
            <a:endParaRPr lang="en-US" sz="1000" b="0">
              <a:latin typeface="Arial"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cofactor computation.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AC3FBDE-F7DF-A14F-ACED-0AA050823CDF}" type="slidenum">
              <a:rPr lang="en-US" sz="1000" b="0">
                <a:latin typeface="Arial" charset="0"/>
              </a:rPr>
              <a:pPr/>
              <a:t>16</a:t>
            </a:fld>
            <a:endParaRPr lang="en-US" sz="1000" b="0">
              <a:latin typeface="Arial"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A multiple-valued function is a function whose input and output variables can take two or more values. </a:t>
            </a:r>
          </a:p>
          <a:p>
            <a:r>
              <a:rPr lang="en-US">
                <a:latin typeface="Arial Narrow" charset="0"/>
              </a:rPr>
              <a:t>Multiple-valued functions and their optimization have been studied for several reasons, originally to provide support for designing logic circuits with more than two logic values, such as three and four-valued PLAs and ROMs.</a:t>
            </a:r>
          </a:p>
          <a:p>
            <a:r>
              <a:rPr lang="en-US">
                <a:latin typeface="Arial Narrow" charset="0"/>
              </a:rPr>
              <a:t>Recently, techniques for manipulating multiple-valued logic functions have been used to design binary-valued circuits, that implement some encoding of the multiple-values.</a:t>
            </a:r>
          </a:p>
          <a:p>
            <a:r>
              <a:rPr lang="en-US">
                <a:latin typeface="Arial Narrow" charset="0"/>
              </a:rPr>
              <a:t>Mvi-functions can be represented in different ways, including sop and  pos of literals.</a:t>
            </a:r>
          </a:p>
          <a:p>
            <a:r>
              <a:rPr lang="en-US">
                <a:latin typeface="Arial Narrow" charset="0"/>
              </a:rPr>
              <a:t>A literal is true when the variable takes a value in the corresponding set; otherwise it is false. </a:t>
            </a:r>
          </a:p>
          <a:p>
            <a:r>
              <a:rPr lang="en-US">
                <a:latin typeface="Arial Narrow" charset="0"/>
              </a:rPr>
              <a:t>The concepts of minterm, implicant, prime and essential can be extended in a straightforward way.</a:t>
            </a:r>
          </a:p>
          <a:p>
            <a:r>
              <a:rPr lang="en-US">
                <a:latin typeface="Arial Narrow" charset="0"/>
              </a:rPr>
              <a:t>When considering any multiple-output function, it is always possible to represent it as the corresponding single-output characteristic function. </a:t>
            </a:r>
          </a:p>
          <a:p>
            <a:r>
              <a:rPr lang="en-US">
                <a:latin typeface="Arial Narrow" charset="0"/>
              </a:rPr>
              <a:t>In particular, when considering a multiple-output binary-valued function, it is possible to interpret the output-part of its implicants (with </a:t>
            </a:r>
            <a:r>
              <a:rPr lang="en-US" i="1">
                <a:latin typeface="Arial Narrow" charset="0"/>
              </a:rPr>
              <a:t>m</a:t>
            </a:r>
            <a:r>
              <a:rPr lang="en-US">
                <a:latin typeface="Arial Narrow" charset="0"/>
              </a:rPr>
              <a:t> bits) as an encoding of a m--valued input of a corresponding mvi representation.</a:t>
            </a:r>
          </a:p>
          <a:p>
            <a:endParaRPr lang="en-US">
              <a:latin typeface="Arial Narrow" charset="0"/>
            </a:endParaRPr>
          </a:p>
          <a:p>
            <a:endParaRPr lang="en-US">
              <a:latin typeface="Arial Narrow"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73FDA0AD-A284-AB44-B9E1-86D8F45C6F24}" type="slidenum">
              <a:rPr lang="en-US" sz="1000" b="0">
                <a:latin typeface="Arial" charset="0"/>
              </a:rPr>
              <a:pPr/>
              <a:t>17</a:t>
            </a:fld>
            <a:endParaRPr lang="en-US" sz="1000" b="0">
              <a:latin typeface="Arial"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example shows that a 2-input, 3-output function can be represented by three fields, the third representing the output field.</a:t>
            </a:r>
          </a:p>
          <a:p>
            <a:r>
              <a:rPr lang="en-US">
                <a:latin typeface="Arial Narrow" charset="0"/>
              </a:rPr>
              <a:t>This can be seen as a 3-input, 1-output function, where the third field is a 3-valued input.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DC4505A-C74A-3941-B3B9-50B1A0BCAFEC}" type="slidenum">
              <a:rPr lang="en-US" sz="1000" b="0">
                <a:latin typeface="Arial" charset="0"/>
              </a:rPr>
              <a:pPr/>
              <a:t>18</a:t>
            </a:fld>
            <a:endParaRPr lang="en-US" sz="1000" b="0">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8151298-96A0-A049-AA85-C6EE5B79AD2C}" type="slidenum">
              <a:rPr lang="en-US" sz="1000" b="0">
                <a:latin typeface="Arial" charset="0"/>
              </a:rPr>
              <a:pPr/>
              <a:t>19</a:t>
            </a:fld>
            <a:endParaRPr lang="en-US" sz="1000" b="0">
              <a:latin typeface="Arial"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recursive paradigm for operating on lists of implicants exploits a corollary of the orthonormal expansion Theorem.</a:t>
            </a:r>
          </a:p>
          <a:p>
            <a:r>
              <a:rPr lang="en-US">
                <a:latin typeface="Arial Narrow" charset="0"/>
              </a:rPr>
              <a:t>The meaning of this corollary is that an operation on a set of implicants can be done on a variable by variable basis.</a:t>
            </a:r>
          </a:p>
          <a:p>
            <a:r>
              <a:rPr lang="en-US">
                <a:latin typeface="Arial Narrow" charset="0"/>
              </a:rPr>
              <a:t>An operation can be carried out by merging the results of the operation applied to the cofactors with respect to a chosen variable. </a:t>
            </a:r>
          </a:p>
          <a:p>
            <a:r>
              <a:rPr lang="en-US">
                <a:latin typeface="Arial Narrow" charset="0"/>
              </a:rPr>
              <a:t>Thus operations on sets of implicants can be computed recursively.</a:t>
            </a:r>
          </a:p>
          <a:p>
            <a:r>
              <a:rPr lang="en-US">
                <a:latin typeface="Arial Narrow" charset="0"/>
              </a:rPr>
              <a:t>At every level of the recursion a simpler problem needs to be solved.</a:t>
            </a:r>
          </a:p>
          <a:p>
            <a:r>
              <a:rPr lang="en-US">
                <a:latin typeface="Arial Narrow" charset="0"/>
              </a:rPr>
              <a:t>Whereas the recursive approach to handling logic functions has been known for long time, it was not until recently that its full power was exploited. </a:t>
            </a:r>
          </a:p>
          <a:p>
            <a:r>
              <a:rPr lang="en-US">
                <a:latin typeface="Arial Narrow" charset="0"/>
              </a:rPr>
              <a:t>The key lies in the fact that operations on unate functions are simpler to be solved. </a:t>
            </a:r>
          </a:p>
          <a:p>
            <a:r>
              <a:rPr lang="en-US">
                <a:latin typeface="Arial Narrow" charset="0"/>
              </a:rPr>
              <a:t>While most logic functions are not unate, the recursive decomposition may lead to cofactors that are unate, and whose processing is very efficient.</a:t>
            </a:r>
          </a:p>
          <a:p>
            <a:r>
              <a:rPr lang="en-US">
                <a:latin typeface="Arial Narrow" charset="0"/>
              </a:rPr>
              <a:t>The so called unate recursive paradigm consists of exploiting the properties of unate functions within a recursive expansion.</a:t>
            </a:r>
          </a:p>
          <a:p>
            <a:endParaRPr lang="en-US">
              <a:latin typeface="Arial Narrow"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B9F37EE-090E-AD4A-A1FC-66FB22BB3703}" type="slidenum">
              <a:rPr lang="en-US" sz="1000" b="0">
                <a:latin typeface="Arial" charset="0"/>
              </a:rPr>
              <a:pPr/>
              <a:t>2</a:t>
            </a:fld>
            <a:endParaRPr lang="en-US" sz="1000" b="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B8863A6-8BBF-7243-AD16-2D20833E206B}" type="slidenum">
              <a:rPr lang="en-US" sz="1000" b="0">
                <a:latin typeface="Arial" charset="0"/>
              </a:rPr>
              <a:pPr/>
              <a:t>20</a:t>
            </a:fld>
            <a:endParaRPr lang="en-US" sz="1000" b="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Tautology plays an important role in all algorithms for logic optimization. </a:t>
            </a:r>
          </a:p>
          <a:p>
            <a:r>
              <a:rPr lang="en-US">
                <a:latin typeface="Arial Narrow" charset="0"/>
              </a:rPr>
              <a:t>Despite the intractability of the problem, the question if a function is a tautology can be answered efficiently using the recursive paradigm. </a:t>
            </a:r>
          </a:p>
          <a:p>
            <a:r>
              <a:rPr lang="en-US">
                <a:latin typeface="Arial Narrow" charset="0"/>
              </a:rPr>
              <a:t>For binary-valued functions, a function </a:t>
            </a:r>
            <a:r>
              <a:rPr lang="en-US" i="1">
                <a:latin typeface="Arial Narrow" charset="0"/>
              </a:rPr>
              <a:t>f</a:t>
            </a:r>
            <a:r>
              <a:rPr lang="en-US">
                <a:latin typeface="Arial Narrow" charset="0"/>
              </a:rPr>
              <a:t> is a tautology if and only if its cofactors with respect to any variable and its complement are both a tautology. </a:t>
            </a:r>
          </a:p>
          <a:p>
            <a:r>
              <a:rPr lang="en-US">
                <a:latin typeface="Arial Narrow" charset="0"/>
              </a:rPr>
              <a:t>For mvi-functions, a function </a:t>
            </a:r>
            <a:r>
              <a:rPr lang="en-US" i="1">
                <a:latin typeface="Arial Narrow" charset="0"/>
              </a:rPr>
              <a:t>f</a:t>
            </a:r>
            <a:r>
              <a:rPr lang="en-US">
                <a:latin typeface="Arial Narrow" charset="0"/>
              </a:rPr>
              <a:t> is a tautology if and only if all its generalized cofactors with respect to the values of any variable are a tautology.  </a:t>
            </a:r>
          </a:p>
          <a:p>
            <a:r>
              <a:rPr lang="en-US">
                <a:latin typeface="Arial Narrow" charset="0"/>
              </a:rPr>
              <a:t>Therefore, the tautology question can be answered by expanding  a function about a variable, and checking recursively whether its cofactors are a tautology. </a:t>
            </a:r>
          </a:p>
          <a:p>
            <a:r>
              <a:rPr lang="en-US">
                <a:latin typeface="Arial Narrow" charset="0"/>
              </a:rPr>
              <a:t>The unate heuristics speeds up the computation.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ADFD76B-D7A3-0A48-BD01-4266597BD0CF}" type="slidenum">
              <a:rPr lang="en-US" sz="1000" b="0">
                <a:latin typeface="Arial" charset="0"/>
              </a:rPr>
              <a:pPr/>
              <a:t>21</a:t>
            </a:fld>
            <a:endParaRPr lang="en-US" sz="1000" b="0">
              <a:latin typeface="Arial"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A recursive tautology computation can be terminated by the rules above. For more rules and details, see the textbook.</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8533A1C-F909-2547-B532-55B756747B84}" type="slidenum">
              <a:rPr lang="en-US" sz="1000" b="0">
                <a:latin typeface="Arial" charset="0"/>
              </a:rPr>
              <a:pPr/>
              <a:t>22</a:t>
            </a:fld>
            <a:endParaRPr lang="en-US" sz="1000" b="0">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is an animated example of tautology computation.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34EF800-FF16-A645-AFF9-C81A5727EF33}" type="slidenum">
              <a:rPr lang="en-US" sz="1000" b="0">
                <a:latin typeface="Arial" charset="0"/>
              </a:rPr>
              <a:pPr/>
              <a:t>23</a:t>
            </a:fld>
            <a:endParaRPr lang="en-US" sz="1000" b="0">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12F7864-AB61-E84D-8CB3-679C202F6246}" type="slidenum">
              <a:rPr lang="en-US" sz="1000" b="0">
                <a:latin typeface="Arial" charset="0"/>
              </a:rPr>
              <a:pPr/>
              <a:t>24</a:t>
            </a:fld>
            <a:endParaRPr lang="en-US" sz="1000" b="0">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question whether a cover </a:t>
            </a:r>
            <a:r>
              <a:rPr lang="en-US" i="1">
                <a:latin typeface="Arial Narrow" charset="0"/>
              </a:rPr>
              <a:t>F</a:t>
            </a:r>
            <a:r>
              <a:rPr lang="en-US">
                <a:latin typeface="Arial Narrow" charset="0"/>
              </a:rPr>
              <a:t> contains (i.e. covers) an implicant  alpha can be reduced to a tautology problem by using the above theorem.</a:t>
            </a:r>
          </a:p>
          <a:p>
            <a:r>
              <a:rPr lang="en-US">
                <a:latin typeface="Arial Narrow" charset="0"/>
              </a:rPr>
              <a:t>As a result, containment can be solved by the tautology algorithms.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499BB07-BA16-DE47-828B-D578D2C9DE3F}" type="slidenum">
              <a:rPr lang="en-US" sz="1000" b="0">
                <a:latin typeface="Arial" charset="0"/>
              </a:rPr>
              <a:pPr/>
              <a:t>25</a:t>
            </a:fld>
            <a:endParaRPr lang="en-US" sz="1000" b="0">
              <a:latin typeface="Arial"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containment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EFC62F6-7880-5B46-9617-05D8D1A46E5B}" type="slidenum">
              <a:rPr lang="en-US" sz="1000" b="0">
                <a:latin typeface="Arial" charset="0"/>
              </a:rPr>
              <a:pPr/>
              <a:t>26</a:t>
            </a:fld>
            <a:endParaRPr lang="en-US" sz="1000" b="0">
              <a:latin typeface="Arial"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complementation of a function, implemented by using the unate recursive</a:t>
            </a:r>
          </a:p>
          <a:p>
            <a:r>
              <a:rPr lang="en-US">
                <a:latin typeface="Arial Narrow" charset="0"/>
              </a:rPr>
              <a:t>paradigm, has shown to be very efficient. </a:t>
            </a:r>
          </a:p>
          <a:p>
            <a:r>
              <a:rPr lang="en-US">
                <a:latin typeface="Arial Narrow" charset="0"/>
              </a:rPr>
              <a:t>The original algorithm was designed for single-output bv-functions; complementation of multiple-output bv-functions was achieved by repeated invocation of the algorithm for each output.</a:t>
            </a:r>
          </a:p>
          <a:p>
            <a:r>
              <a:rPr lang="en-US">
                <a:latin typeface="Arial Narrow" charset="0"/>
              </a:rPr>
              <a:t>Therefore the complement of a function </a:t>
            </a:r>
            <a:r>
              <a:rPr lang="en-US" i="1">
                <a:latin typeface="Arial Narrow" charset="0"/>
              </a:rPr>
              <a:t>f</a:t>
            </a:r>
            <a:r>
              <a:rPr lang="en-US">
                <a:latin typeface="Arial Narrow" charset="0"/>
              </a:rPr>
              <a:t> can be computed recursively by using the (complemented)</a:t>
            </a:r>
          </a:p>
          <a:p>
            <a:r>
              <a:rPr lang="en-US">
                <a:latin typeface="Arial Narrow" charset="0"/>
              </a:rPr>
              <a:t>covers of the cofactors of f.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6D6168F-D4CE-0E4F-ACB1-98540DE7B5A6}" type="slidenum">
              <a:rPr lang="en-US" sz="1000" b="0">
                <a:latin typeface="Arial" charset="0"/>
              </a:rPr>
              <a:pPr/>
              <a:t>27</a:t>
            </a:fld>
            <a:endParaRPr lang="en-US" sz="1000" b="0">
              <a:latin typeface="Arial"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recursive procedure terminates, or can be simplified, when the cover of </a:t>
            </a:r>
            <a:r>
              <a:rPr lang="en-US" i="1">
                <a:latin typeface="Arial Narrow" charset="0"/>
              </a:rPr>
              <a:t>F</a:t>
            </a:r>
            <a:r>
              <a:rPr lang="en-US">
                <a:latin typeface="Arial Narrow" charset="0"/>
              </a:rPr>
              <a:t> satisfies one of the following conditions.</a:t>
            </a:r>
          </a:p>
          <a:p>
            <a:endParaRPr lang="en-US">
              <a:latin typeface="Arial Narrow"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3917886-2A8B-1948-AB18-3DFF30199642}" type="slidenum">
              <a:rPr lang="en-US" sz="1000" b="0">
                <a:latin typeface="Arial" charset="0"/>
              </a:rPr>
              <a:pPr/>
              <a:t>28</a:t>
            </a:fld>
            <a:endParaRPr lang="en-US" sz="1000" b="0">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choice of the splitting variable is based upon the unate recursive paradigm. </a:t>
            </a:r>
          </a:p>
          <a:p>
            <a:r>
              <a:rPr lang="en-US">
                <a:latin typeface="Arial Narrow" charset="0"/>
              </a:rPr>
              <a:t>Indeed, the computation of the complement is simpler for unate functions, as shown by the theorem above.</a:t>
            </a:r>
          </a:p>
          <a:p>
            <a:endParaRPr lang="en-US">
              <a:latin typeface="Arial Narrow"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CDFB409-9F5F-FE40-AAF3-C216A88DAF7A}" type="slidenum">
              <a:rPr lang="en-US" sz="1000" b="0">
                <a:latin typeface="Arial" charset="0"/>
              </a:rPr>
              <a:pPr/>
              <a:t>29</a:t>
            </a:fld>
            <a:endParaRPr lang="en-US" sz="1000" b="0">
              <a:latin typeface="Arial"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a complementation.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0BA0818-EB9C-0D43-B041-EA744CB0BC54}" type="slidenum">
              <a:rPr lang="en-US" sz="1000" b="0">
                <a:latin typeface="Arial" charset="0"/>
              </a:rPr>
              <a:pPr/>
              <a:t>3</a:t>
            </a:fld>
            <a:endParaRPr lang="en-US" sz="1000" b="0">
              <a:latin typeface="Arial"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Given a function </a:t>
            </a:r>
            <a:r>
              <a:rPr lang="en-US" i="1">
                <a:latin typeface="Arial Narrow" charset="0"/>
              </a:rPr>
              <a:t>f , </a:t>
            </a:r>
            <a:r>
              <a:rPr lang="en-US">
                <a:latin typeface="Arial Narrow" charset="0"/>
              </a:rPr>
              <a:t>the co-factors are defined.</a:t>
            </a:r>
          </a:p>
          <a:p>
            <a:r>
              <a:rPr lang="en-US">
                <a:latin typeface="Arial Narrow" charset="0"/>
              </a:rPr>
              <a:t>Boole</a:t>
            </a:r>
            <a:r>
              <a:rPr lang="ja-JP" altLang="en-US">
                <a:latin typeface="Arial Narrow" charset="0"/>
              </a:rPr>
              <a:t>’</a:t>
            </a:r>
            <a:r>
              <a:rPr lang="en-US">
                <a:latin typeface="Arial Narrow" charset="0"/>
              </a:rPr>
              <a:t>s (or Shannon</a:t>
            </a:r>
            <a:r>
              <a:rPr lang="ja-JP" altLang="en-US">
                <a:latin typeface="Arial Narrow" charset="0"/>
              </a:rPr>
              <a:t>’</a:t>
            </a:r>
            <a:r>
              <a:rPr lang="en-US">
                <a:latin typeface="Arial Narrow" charset="0"/>
              </a:rPr>
              <a:t>s) expansion theorem is defined on the basis of the co-factors.</a:t>
            </a:r>
            <a:endParaRPr lang="en-US" i="1">
              <a:latin typeface="Arial Narrow"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EC6649C-88E9-CC40-BF91-D02FD4F0F8A2}" type="slidenum">
              <a:rPr lang="en-US" sz="1000" b="0">
                <a:latin typeface="Arial" charset="0"/>
              </a:rPr>
              <a:pPr/>
              <a:t>30</a:t>
            </a:fld>
            <a:endParaRPr lang="en-US" sz="1000" b="0">
              <a:latin typeface="Arial"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F7A6410-4342-8144-B80C-491A018BC046}" type="slidenum">
              <a:rPr lang="en-US" sz="1000" b="0">
                <a:latin typeface="Arial" charset="0"/>
              </a:rPr>
              <a:pPr/>
              <a:t>31</a:t>
            </a:fld>
            <a:endParaRPr lang="en-US" sz="1000" b="0">
              <a:latin typeface="Arial"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5E08DCB-8383-E94F-91F6-A858AB825D03}" type="slidenum">
              <a:rPr lang="en-US" sz="1000" b="0">
                <a:latin typeface="Arial" charset="0"/>
              </a:rPr>
              <a:pPr/>
              <a:t>32</a:t>
            </a:fld>
            <a:endParaRPr lang="en-US" sz="1000" b="0">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In summary, the recursive unate paradigm is widely used for manipulating logic covers. </a:t>
            </a:r>
          </a:p>
          <a:p>
            <a:r>
              <a:rPr lang="en-US">
                <a:latin typeface="Arial Narrow" charset="0"/>
              </a:rPr>
              <a:t>Most minimizers use matrix representations, even though the decomposition can also be achieved on other data structures, such as decision diagrams.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784239D4-2E44-0C4C-97D5-AD9C90A1B768}" type="slidenum">
              <a:rPr lang="en-US" sz="1000" b="0">
                <a:latin typeface="Arial" charset="0"/>
              </a:rPr>
              <a:pPr/>
              <a:t>33</a:t>
            </a:fld>
            <a:endParaRPr lang="en-US" sz="1000" b="0">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F759DEB-8E80-7641-A627-90601FCC0DB1}" type="slidenum">
              <a:rPr lang="en-US" sz="1000" b="0">
                <a:latin typeface="Arial" charset="0"/>
              </a:rPr>
              <a:pPr/>
              <a:t>34</a:t>
            </a:fld>
            <a:endParaRPr lang="en-US" sz="1000" b="0">
              <a:latin typeface="Arial"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Heuristic logic minimizations strives at computing fast a minimal cover with reasonably small cardinality.</a:t>
            </a:r>
          </a:p>
          <a:p>
            <a:r>
              <a:rPr lang="en-US">
                <a:latin typeface="Arial Narrow" charset="0"/>
              </a:rPr>
              <a:t>It avoids the bottlenecks of exact minimization, by avoiding the computation of ALL primes and solving a covering problem exactly.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DFF359B-8D1A-5746-B5C4-38F7CBD6FA0B}" type="slidenum">
              <a:rPr lang="en-US" sz="1000" b="0">
                <a:latin typeface="Arial" charset="0"/>
              </a:rPr>
              <a:pPr/>
              <a:t>35</a:t>
            </a:fld>
            <a:endParaRPr lang="en-US" sz="1000" b="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Heuristic minimization is done by starting from an initial cover and then performing a stepwise refinement.</a:t>
            </a:r>
          </a:p>
          <a:p>
            <a:r>
              <a:rPr lang="en-US">
                <a:latin typeface="Arial Narrow" charset="0"/>
              </a:rPr>
              <a:t>This refinement can only reduce the size of the cover, thus avoiding any unexpected blow up in size.</a:t>
            </a:r>
          </a:p>
          <a:p>
            <a:r>
              <a:rPr lang="en-US">
                <a:latin typeface="Arial Narrow" charset="0"/>
              </a:rPr>
              <a:t>Typically, a cover is made prime and minimal. Then it is perturbed, and another prime and minimal cover is obtained. The latter cover is retained if smaller than the previous one.</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F5FF272-6CC4-6A48-A9D9-16BD4E280065}" type="slidenum">
              <a:rPr lang="en-US" sz="1000" b="0">
                <a:latin typeface="Arial" charset="0"/>
              </a:rPr>
              <a:pPr/>
              <a:t>36</a:t>
            </a:fld>
            <a:endParaRPr lang="en-US" sz="1000" b="0">
              <a:latin typeface="Arial"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Most heuristic minimizers would use these four operators on logic covers.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9BFFF3C-2454-4047-AC48-E8EBB70399E4}" type="slidenum">
              <a:rPr lang="en-US" sz="1000" b="0">
                <a:latin typeface="Arial" charset="0"/>
              </a:rPr>
              <a:pPr/>
              <a:t>37</a:t>
            </a:fld>
            <a:endParaRPr lang="en-US" sz="1000" b="0">
              <a:latin typeface="Arial"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is an example of logic minimization, as done by minimizer MINI.</a:t>
            </a:r>
          </a:p>
          <a:p>
            <a:r>
              <a:rPr lang="en-US">
                <a:latin typeface="Arial Narrow" charset="0"/>
              </a:rPr>
              <a:t>This is the starting point.</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A456A3D-64F8-054F-A458-C670541E9C7D}" type="slidenum">
              <a:rPr lang="en-US" sz="1000" b="0">
                <a:latin typeface="Arial" charset="0"/>
              </a:rPr>
              <a:pPr/>
              <a:t>38</a:t>
            </a:fld>
            <a:endParaRPr lang="en-US" sz="1000" b="0">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picture shows all primes. This is for explanation only. The minimizer would not compute ALL primes.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15FA5A9-4D82-D743-BB99-C04CA9C1D0D6}" type="slidenum">
              <a:rPr lang="en-US" sz="1000" b="0">
                <a:latin typeface="Arial" charset="0"/>
              </a:rPr>
              <a:pPr/>
              <a:t>39</a:t>
            </a:fld>
            <a:endParaRPr lang="en-US" sz="1000" b="0">
              <a:latin typeface="Arial"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animation shows the expansion of the implicants and the cover achieved after expansion.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86C5067-20C0-834F-9DF4-3F2F036B214C}" type="slidenum">
              <a:rPr lang="en-US" sz="1000" b="0">
                <a:latin typeface="Arial" charset="0"/>
              </a:rPr>
              <a:pPr/>
              <a:t>4</a:t>
            </a:fld>
            <a:endParaRPr lang="en-US" sz="1000" b="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simple example shows the computation of cofactors and the expansion of </a:t>
            </a:r>
            <a:r>
              <a:rPr lang="en-US" i="1">
                <a:latin typeface="Arial Narrow" charset="0"/>
              </a:rPr>
              <a:t>f</a:t>
            </a:r>
            <a:r>
              <a:rPr lang="en-US">
                <a:latin typeface="Arial Narrow" charset="0"/>
              </a:rPr>
              <a:t>.</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7AC40B6-D4F5-6941-B328-F9EB34ED5D63}" type="slidenum">
              <a:rPr lang="en-US" sz="1000" b="0">
                <a:latin typeface="Arial" charset="0"/>
              </a:rPr>
              <a:pPr/>
              <a:t>40</a:t>
            </a:fld>
            <a:endParaRPr lang="en-US" sz="1000" b="0">
              <a:latin typeface="Arial"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animation shows the reduction of the implicants.</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44E3372-8D20-DC41-A213-8E7716BFDB5F}" type="slidenum">
              <a:rPr lang="en-US" sz="1000" b="0">
                <a:latin typeface="Arial" charset="0"/>
              </a:rPr>
              <a:pPr/>
              <a:t>41</a:t>
            </a:fld>
            <a:endParaRPr lang="en-US" sz="1000" b="0">
              <a:latin typeface="Arial"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animation shows a reshape.</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D58C2C3-67D7-704E-9156-FDF424EDBB73}" type="slidenum">
              <a:rPr lang="en-US" sz="1000" b="0">
                <a:latin typeface="Arial" charset="0"/>
              </a:rPr>
              <a:pPr/>
              <a:t>42</a:t>
            </a:fld>
            <a:endParaRPr lang="en-US" sz="1000" b="0">
              <a:latin typeface="Arial"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animation shows a second expansion, leading to the final minimal cover.</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784B0B1-B818-8D48-B672-E68AD1C5F050}" type="slidenum">
              <a:rPr lang="en-US" sz="1000" b="0">
                <a:latin typeface="Arial" charset="0"/>
              </a:rPr>
              <a:pPr/>
              <a:t>43</a:t>
            </a:fld>
            <a:endParaRPr lang="en-US" sz="1000" b="0">
              <a:latin typeface="Arial"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Minimizer MINI does the following.</a:t>
            </a:r>
          </a:p>
          <a:p>
            <a:pPr>
              <a:buFontTx/>
              <a:buChar char="-"/>
            </a:pPr>
            <a:r>
              <a:rPr lang="en-US">
                <a:latin typeface="Arial Narrow" charset="0"/>
              </a:rPr>
              <a:t>It computes a prime and minimal (wrt containment) cover via one expansion.</a:t>
            </a:r>
          </a:p>
          <a:p>
            <a:pPr>
              <a:buFontTx/>
              <a:buChar char="-"/>
            </a:pPr>
            <a:r>
              <a:rPr lang="en-US">
                <a:latin typeface="Arial Narrow" charset="0"/>
              </a:rPr>
              <a:t>It iterates operators (reduce, reshape and expand) to improve upon this cover.</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550CA6A-DA4B-A049-9361-918FAEDF2434}" type="slidenum">
              <a:rPr lang="en-US" sz="1000" b="0">
                <a:latin typeface="Arial" charset="0"/>
              </a:rPr>
              <a:pPr/>
              <a:t>44</a:t>
            </a:fld>
            <a:endParaRPr lang="en-US" sz="1000" b="0">
              <a:latin typeface="Arial"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Minimizer ESPRESSO takes a faster route.</a:t>
            </a:r>
          </a:p>
          <a:p>
            <a:pPr>
              <a:buFontTx/>
              <a:buChar char="-"/>
            </a:pPr>
            <a:r>
              <a:rPr lang="en-US">
                <a:latin typeface="Arial Narrow" charset="0"/>
              </a:rPr>
              <a:t>It computes a prime and irredundant cover via operators expand and irredundant</a:t>
            </a:r>
          </a:p>
          <a:p>
            <a:pPr>
              <a:buFontTx/>
              <a:buChar char="-"/>
            </a:pPr>
            <a:r>
              <a:rPr lang="en-US">
                <a:latin typeface="Arial Narrow" charset="0"/>
              </a:rPr>
              <a:t>It iterates operators (reduce, expand, irredundant) to improve on this solution</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1D47962-0398-7540-BDFB-60B1A4032F79}" type="slidenum">
              <a:rPr lang="en-US" sz="1000" b="0">
                <a:latin typeface="Arial" charset="0"/>
              </a:rPr>
              <a:pPr/>
              <a:t>45</a:t>
            </a:fld>
            <a:endParaRPr lang="en-US" sz="1000" b="0">
              <a:latin typeface="Arial"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Espresso gives results that are guaranteed to be irredundant (i.e. minimal w.r.to containment).</a:t>
            </a:r>
          </a:p>
          <a:p>
            <a:r>
              <a:rPr lang="en-US">
                <a:latin typeface="Arial Narrow" charset="0"/>
              </a:rPr>
              <a:t>Often Espresso yields a minimum cover.</a:t>
            </a:r>
          </a:p>
          <a:p>
            <a:r>
              <a:rPr lang="en-US">
                <a:latin typeface="Arial Narrow" charset="0"/>
              </a:rPr>
              <a:t>Due also to speed, Espresso is used within most logic synthesis tools.</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E0AA4F4-9675-E94B-802A-968DAFA2440A}" type="slidenum">
              <a:rPr lang="en-US" sz="1000" b="0">
                <a:latin typeface="Arial" charset="0"/>
              </a:rPr>
              <a:pPr/>
              <a:t>46</a:t>
            </a:fld>
            <a:endParaRPr lang="en-US" sz="1000" b="0">
              <a:latin typeface="Arial"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expand operator is used by most heuristic minimizers.</a:t>
            </a:r>
          </a:p>
          <a:p>
            <a:r>
              <a:rPr lang="en-US">
                <a:latin typeface="Arial Narrow" charset="0"/>
              </a:rPr>
              <a:t>Its goal is to increase the size of each implicant of a given cover </a:t>
            </a:r>
            <a:r>
              <a:rPr lang="en-US" i="1">
                <a:latin typeface="Arial Narrow" charset="0"/>
              </a:rPr>
              <a:t>F</a:t>
            </a:r>
            <a:r>
              <a:rPr lang="en-US">
                <a:latin typeface="Arial Narrow" charset="0"/>
              </a:rPr>
              <a:t>, so that implicants of smaller size can be covered and deleted.</a:t>
            </a:r>
          </a:p>
          <a:p>
            <a:r>
              <a:rPr lang="en-US">
                <a:latin typeface="Arial Narrow" charset="0"/>
              </a:rPr>
              <a:t>Maximally expanded implicants are primes of the function. </a:t>
            </a:r>
          </a:p>
          <a:p>
            <a:r>
              <a:rPr lang="en-US">
                <a:latin typeface="Arial Narrow" charset="0"/>
              </a:rPr>
              <a:t>As a result, the expand operator makes a cover prime and minimal with respect to single implicant containment.</a:t>
            </a:r>
          </a:p>
          <a:p>
            <a:r>
              <a:rPr lang="en-US">
                <a:latin typeface="Arial Narrow" charset="0"/>
              </a:rPr>
              <a:t>The expansion of an implicant is done by raising one (or more) of its 0s to 1s.</a:t>
            </a:r>
          </a:p>
          <a:p>
            <a:r>
              <a:rPr lang="en-US">
                <a:latin typeface="Arial Narrow" charset="0"/>
              </a:rPr>
              <a:t>This corresponds to increasing its size (by a factor of two per raise), and therefore to covering more minterms. </a:t>
            </a:r>
          </a:p>
          <a:p>
            <a:r>
              <a:rPr lang="en-US">
                <a:latin typeface="Arial Narrow" charset="0"/>
              </a:rPr>
              <a:t>The fundamental question in the expansion process is whether the expanded cube is still valid, i.e. it is still an implicant of the function $f$.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A617204-A19D-D54E-94FB-AAA9769DEDA2}" type="slidenum">
              <a:rPr lang="en-US" sz="1000" b="0">
                <a:latin typeface="Arial" charset="0"/>
              </a:rPr>
              <a:pPr/>
              <a:t>47</a:t>
            </a:fld>
            <a:endParaRPr lang="en-US" sz="1000" b="0">
              <a:latin typeface="Arial"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There are two major approaches for the validity test. </a:t>
            </a:r>
          </a:p>
          <a:p>
            <a:r>
              <a:rPr lang="en-US">
                <a:latin typeface="Arial Narrow" charset="0"/>
              </a:rPr>
              <a:t>- Checking for an intersection of the expanded implicant with the OFFSET.</a:t>
            </a:r>
          </a:p>
          <a:p>
            <a:r>
              <a:rPr lang="en-US">
                <a:latin typeface="Arial Narrow" charset="0"/>
              </a:rPr>
              <a:t>The intersection can be computed very efficiently, but the OFFSET is required, and sometimes it may overflow the memory size and cause the minimizer to fail.</a:t>
            </a:r>
          </a:p>
          <a:p>
            <a:r>
              <a:rPr lang="en-US">
                <a:latin typeface="Arial Narrow" charset="0"/>
              </a:rPr>
              <a:t>Nevertheless this is the approach used by most minimizers, such as Mini  and Espresso.</a:t>
            </a:r>
          </a:p>
          <a:p>
            <a:r>
              <a:rPr lang="en-US">
                <a:latin typeface="Arial Narrow" charset="0"/>
              </a:rPr>
              <a:t>- Checking for the covering of the expanded implicant by the union of the ONSET and the DCSET.</a:t>
            </a:r>
          </a:p>
          <a:p>
            <a:r>
              <a:rPr lang="en-US">
                <a:latin typeface="Arial Narrow" charset="0"/>
              </a:rPr>
              <a:t>In this approach, the OFFSET is not needed.</a:t>
            </a:r>
          </a:p>
          <a:p>
            <a:r>
              <a:rPr lang="en-US">
                <a:latin typeface="Arial Narrow" charset="0"/>
              </a:rPr>
              <a:t>This method was used by program Presto, where the covering test</a:t>
            </a:r>
          </a:p>
          <a:p>
            <a:r>
              <a:rPr lang="en-US">
                <a:latin typeface="Arial Narrow" charset="0"/>
              </a:rPr>
              <a:t>was solved recursively. </a:t>
            </a:r>
          </a:p>
          <a:p>
            <a:r>
              <a:rPr lang="en-US">
                <a:latin typeface="Arial Narrow" charset="0"/>
              </a:rPr>
              <a:t>The containment check can be also reduced to tautology problem.</a:t>
            </a:r>
          </a:p>
          <a:p>
            <a:r>
              <a:rPr lang="en-US">
                <a:latin typeface="Arial Narrow" charset="0"/>
              </a:rPr>
              <a:t>Espresso uses this strategy in special cases. </a:t>
            </a:r>
          </a:p>
          <a:p>
            <a:endParaRPr lang="en-US">
              <a:latin typeface="Arial Narrow"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D5E459A-D8CF-F844-B358-68A6A6DE81C5}" type="slidenum">
              <a:rPr lang="en-US" sz="1000" b="0">
                <a:latin typeface="Arial" charset="0"/>
              </a:rPr>
              <a:pPr/>
              <a:t>48</a:t>
            </a:fld>
            <a:endParaRPr lang="en-US" sz="1000" b="0">
              <a:latin typeface="Arial"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expand procedure sorts the implicant one at a time and expands the 0 entries to 1, subject to the validity of the expanded implicant.  The computational efficiency and the quality of the result depend on two important factors:</a:t>
            </a:r>
          </a:p>
          <a:p>
            <a:r>
              <a:rPr lang="en-US">
                <a:latin typeface="Arial Narrow" charset="0"/>
              </a:rPr>
              <a:t>(i) the order in which the implicants are selected; </a:t>
            </a:r>
          </a:p>
          <a:p>
            <a:r>
              <a:rPr lang="en-US">
                <a:latin typeface="Arial Narrow" charset="0"/>
              </a:rPr>
              <a:t>(ii) the order in which the 0 entries are raised to 1.</a:t>
            </a:r>
          </a:p>
          <a:p>
            <a:r>
              <a:rPr lang="en-US">
                <a:latin typeface="Arial Narrow" charset="0"/>
              </a:rPr>
              <a:t>Heuristic rules are used in both cases.</a:t>
            </a:r>
          </a:p>
          <a:p>
            <a:r>
              <a:rPr lang="en-US">
                <a:latin typeface="Arial Narrow" charset="0"/>
              </a:rPr>
              <a:t>The rationale is to expand first those cubes that are unlikely to be covered by other cubes. </a:t>
            </a:r>
          </a:p>
          <a:p>
            <a:r>
              <a:rPr lang="en-US">
                <a:latin typeface="Arial Narrow" charset="0"/>
              </a:rPr>
              <a:t>The technique is the following. </a:t>
            </a:r>
          </a:p>
          <a:p>
            <a:r>
              <a:rPr lang="en-US">
                <a:latin typeface="Arial Narrow" charset="0"/>
              </a:rPr>
              <a:t>A vector is computed whose entries are the column sums of the matrix representing </a:t>
            </a:r>
            <a:r>
              <a:rPr lang="en-US" i="1">
                <a:latin typeface="Arial Narrow" charset="0"/>
              </a:rPr>
              <a:t>F</a:t>
            </a:r>
            <a:r>
              <a:rPr lang="en-US">
                <a:latin typeface="Arial Narrow" charset="0"/>
              </a:rPr>
              <a:t>.</a:t>
            </a:r>
          </a:p>
          <a:p>
            <a:r>
              <a:rPr lang="en-US">
                <a:latin typeface="Arial Narrow" charset="0"/>
              </a:rPr>
              <a:t>Each cube is assigned a weight that is the inner product of the cube itself and the previously computed vector.</a:t>
            </a:r>
          </a:p>
          <a:p>
            <a:r>
              <a:rPr lang="en-US">
                <a:latin typeface="Arial Narrow" charset="0"/>
              </a:rPr>
              <a:t>A low weight of a cube correlates to the cube having few ones in the densely populated columns. </a:t>
            </a:r>
          </a:p>
          <a:p>
            <a:r>
              <a:rPr lang="en-US">
                <a:latin typeface="Arial Narrow" charset="0"/>
              </a:rPr>
              <a:t>Therefore the implicants are sorted for ascending weights.</a:t>
            </a:r>
          </a:p>
          <a:p>
            <a:endParaRPr lang="en-US">
              <a:latin typeface="Arial Narrow"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FC9C9CC-B1E1-7A4D-933E-9A44D15720B9}" type="slidenum">
              <a:rPr lang="en-US" sz="1000" b="0">
                <a:latin typeface="Arial" charset="0"/>
              </a:rPr>
              <a:pPr/>
              <a:t>49</a:t>
            </a:fld>
            <a:endParaRPr lang="en-US" sz="1000" b="0">
              <a:latin typeface="Arial"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sorting the implicants for expansion.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31C5EF9-D4A6-B143-A703-DF4B5FA7FE76}" type="slidenum">
              <a:rPr lang="en-US" sz="1000" b="0">
                <a:latin typeface="Arial" charset="0"/>
              </a:rPr>
              <a:pPr/>
              <a:t>5</a:t>
            </a:fld>
            <a:endParaRPr lang="en-US" sz="1000" b="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A function may be positive (or negative) unate in one or more variables. </a:t>
            </a:r>
          </a:p>
          <a:p>
            <a:r>
              <a:rPr lang="en-US">
                <a:latin typeface="Arial Narrow" charset="0"/>
              </a:rPr>
              <a:t>If it is not unate, it is called binate.</a:t>
            </a:r>
          </a:p>
          <a:p>
            <a:r>
              <a:rPr lang="en-US">
                <a:latin typeface="Arial Narrow" charset="0"/>
              </a:rPr>
              <a:t>Unateness is related to monotonicity of the function. </a:t>
            </a:r>
          </a:p>
          <a:p>
            <a:r>
              <a:rPr lang="en-US">
                <a:latin typeface="Arial Narrow" charset="0"/>
              </a:rPr>
              <a:t>CMOS static gate implement negative unate functions: when an input raises, the output either stays stable or goes down to 0.</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3E1CB3A-3070-F349-9873-A8BA137B001F}" type="slidenum">
              <a:rPr lang="en-US" sz="1000" b="0">
                <a:latin typeface="Arial" charset="0"/>
              </a:rPr>
              <a:pPr/>
              <a:t>50</a:t>
            </a:fld>
            <a:endParaRPr lang="en-US" sz="1000" b="0">
              <a:latin typeface="Arial"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04C5F83-787A-2549-AA18-08ED2F652EAA}" type="slidenum">
              <a:rPr lang="en-US" sz="1000" b="0">
                <a:latin typeface="Arial" charset="0"/>
              </a:rPr>
              <a:pPr/>
              <a:t>51</a:t>
            </a:fld>
            <a:endParaRPr lang="en-US" sz="1000" b="0">
              <a:latin typeface="Arial" charset="0"/>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B3FB1D4-AD80-0743-8138-47F9C726FABC}" type="slidenum">
              <a:rPr lang="en-US" sz="1000" b="0">
                <a:latin typeface="Arial" charset="0"/>
              </a:rPr>
              <a:pPr/>
              <a:t>52</a:t>
            </a:fld>
            <a:endParaRPr lang="en-US" sz="1000" b="0">
              <a:latin typeface="Arial"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A90AC4F-784B-C64A-9128-751C60BB0AFA}" type="slidenum">
              <a:rPr lang="en-US" sz="1000" b="0">
                <a:latin typeface="Arial" charset="0"/>
              </a:rPr>
              <a:pPr/>
              <a:t>53</a:t>
            </a:fld>
            <a:endParaRPr lang="en-US" sz="1000" b="0">
              <a:latin typeface="Arial"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heuristics for selecting the entries to expand are complex.</a:t>
            </a:r>
          </a:p>
          <a:p>
            <a:r>
              <a:rPr lang="en-US">
                <a:latin typeface="Arial Narrow" charset="0"/>
              </a:rPr>
              <a:t>Many different primes can be derived by expanding the cube in different directions. </a:t>
            </a:r>
          </a:p>
          <a:p>
            <a:r>
              <a:rPr lang="en-US">
                <a:latin typeface="Arial Narrow" charset="0"/>
              </a:rPr>
              <a:t>Each prime may cover different subsets of </a:t>
            </a:r>
            <a:r>
              <a:rPr lang="en-US" i="1">
                <a:latin typeface="Arial Narrow" charset="0"/>
              </a:rPr>
              <a:t>F</a:t>
            </a:r>
            <a:r>
              <a:rPr lang="en-US">
                <a:latin typeface="Arial Narrow" charset="0"/>
              </a:rPr>
              <a:t>.</a:t>
            </a:r>
          </a:p>
          <a:p>
            <a:r>
              <a:rPr lang="en-US">
                <a:latin typeface="Arial Narrow" charset="0"/>
              </a:rPr>
              <a:t>The major goal is to cover the largest subset of implicants of </a:t>
            </a:r>
            <a:r>
              <a:rPr lang="en-US" i="1">
                <a:latin typeface="Arial Narrow" charset="0"/>
              </a:rPr>
              <a:t>F</a:t>
            </a:r>
            <a:r>
              <a:rPr lang="en-US">
                <a:latin typeface="Arial Narrow" charset="0"/>
              </a:rPr>
              <a:t>.</a:t>
            </a:r>
          </a:p>
          <a:p>
            <a:endParaRPr lang="en-US">
              <a:latin typeface="Arial Narrow" charset="0"/>
            </a:endParaRPr>
          </a:p>
          <a:p>
            <a:r>
              <a:rPr lang="en-US">
                <a:latin typeface="Arial Narrow" charset="0"/>
              </a:rPr>
              <a:t>In Espresso, the goal is to make the implicant prime, while covering a maximal number of other implicants. A quick analysis of the position of the implicant in the Boolean space with respect to the offset allows us to determine some feasible and unfeasible directions for expansion, but not all.</a:t>
            </a:r>
          </a:p>
          <a:p>
            <a:r>
              <a:rPr lang="en-US">
                <a:latin typeface="Arial Narrow" charset="0"/>
              </a:rPr>
              <a:t>Thus, the next step is to search for other cubes in the cover, that would be covered by a specific feasible expansion. </a:t>
            </a:r>
          </a:p>
          <a:p>
            <a:r>
              <a:rPr lang="en-US">
                <a:latin typeface="Arial Narrow" charset="0"/>
              </a:rPr>
              <a:t>When this search is exhausted, we look for expansion directions that allow the expanded implicant  to overlap a maximal number of other cubes. </a:t>
            </a:r>
          </a:p>
          <a:p>
            <a:r>
              <a:rPr lang="en-US">
                <a:latin typeface="Arial Narrow" charset="0"/>
              </a:rPr>
              <a:t>In the end, we just make the implicant prime by making it as large as possible. </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529F47B-DCD0-7F40-BA83-DD5CC01A3E85}" type="slidenum">
              <a:rPr lang="en-US" sz="1000" b="0">
                <a:latin typeface="Arial" charset="0"/>
              </a:rPr>
              <a:pPr/>
              <a:t>54</a:t>
            </a:fld>
            <a:endParaRPr lang="en-US" sz="1000" b="0">
              <a:latin typeface="Arial"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description of the expand steps in Espresso is detailed in the textbook.</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AA6B0CD-4AD9-1843-8CA3-5AEA339DB0A7}" type="slidenum">
              <a:rPr lang="en-US" sz="1000" b="0">
                <a:latin typeface="Arial" charset="0"/>
              </a:rPr>
              <a:pPr/>
              <a:t>55</a:t>
            </a:fld>
            <a:endParaRPr lang="en-US" sz="1000" b="0">
              <a:latin typeface="Arial"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reduce operator is used by most heuristic minimizers.</a:t>
            </a:r>
          </a:p>
          <a:p>
            <a:r>
              <a:rPr lang="en-US">
                <a:latin typeface="Arial Narrow" charset="0"/>
              </a:rPr>
              <a:t>Its goal is to decrease the size of each implicant of a given cover </a:t>
            </a:r>
            <a:r>
              <a:rPr lang="en-US" i="1">
                <a:latin typeface="Arial Narrow" charset="0"/>
              </a:rPr>
              <a:t>F</a:t>
            </a:r>
            <a:r>
              <a:rPr lang="en-US">
                <a:latin typeface="Arial Narrow" charset="0"/>
              </a:rPr>
              <a:t>, so that a successive expansion may lead to another cover of smaller cardinality.</a:t>
            </a:r>
          </a:p>
          <a:p>
            <a:r>
              <a:rPr lang="en-US">
                <a:latin typeface="Arial Narrow" charset="0"/>
              </a:rPr>
              <a:t>A reduced implicant is valid when, along with  the remaining implicants,</a:t>
            </a:r>
          </a:p>
          <a:p>
            <a:r>
              <a:rPr lang="en-US">
                <a:latin typeface="Arial Narrow" charset="0"/>
              </a:rPr>
              <a:t>still covers  the function. </a:t>
            </a:r>
          </a:p>
          <a:p>
            <a:r>
              <a:rPr lang="en-US">
                <a:latin typeface="Arial Narrow" charset="0"/>
              </a:rPr>
              <a:t>The reduced implicant can be determined in a unique way by means of a theorem.</a:t>
            </a:r>
          </a:p>
          <a:p>
            <a:endParaRPr lang="en-US">
              <a:latin typeface="Arial Narrow" charset="0"/>
            </a:endParaRPr>
          </a:p>
          <a:p>
            <a:r>
              <a:rPr lang="en-US">
                <a:latin typeface="Arial Narrow" charset="0"/>
              </a:rPr>
              <a:t>The reduced cover has the same cardinality as the original one.</a:t>
            </a:r>
          </a:p>
          <a:p>
            <a:r>
              <a:rPr lang="en-US">
                <a:latin typeface="Arial Narrow" charset="0"/>
              </a:rPr>
              <a:t>Reduced covers are not prime (unless no implicant can be reduced.) </a:t>
            </a:r>
          </a:p>
          <a:p>
            <a:r>
              <a:rPr lang="en-US">
                <a:latin typeface="Arial Narrow" charset="0"/>
              </a:rPr>
              <a:t>Note that a redundant implicant would be reduced to a void one, that can be discarded, if reduced before the implicants that cover it. </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6A90907-937C-754C-8B0F-64EB29B1DE77}" type="slidenum">
              <a:rPr lang="en-US" sz="1000" b="0">
                <a:latin typeface="Arial" charset="0"/>
              </a:rPr>
              <a:pPr/>
              <a:t>56</a:t>
            </a:fld>
            <a:endParaRPr lang="en-US" sz="1000" b="0">
              <a:latin typeface="Arial"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reduction</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D9ED430-E6AD-7040-9A7B-09CD90D15769}" type="slidenum">
              <a:rPr lang="en-US" sz="1000" b="0">
                <a:latin typeface="Arial" charset="0"/>
              </a:rPr>
              <a:pPr/>
              <a:t>57</a:t>
            </a:fld>
            <a:endParaRPr lang="en-US" sz="1000" b="0">
              <a:latin typeface="Arial"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To motivate the algorithm for finding an irredundant cover, just observe the cover in the picture.</a:t>
            </a:r>
          </a:p>
          <a:p>
            <a:r>
              <a:rPr lang="en-US">
                <a:latin typeface="Arial Narrow" charset="0"/>
              </a:rPr>
              <a:t>There are 5 primes.</a:t>
            </a:r>
          </a:p>
          <a:p>
            <a:r>
              <a:rPr lang="en-US">
                <a:latin typeface="Arial Narrow" charset="0"/>
              </a:rPr>
              <a:t>Note that the ste of ALL primes has cardinality 6.</a:t>
            </a:r>
          </a:p>
          <a:p>
            <a:r>
              <a:rPr lang="en-US">
                <a:latin typeface="Arial Narrow" charset="0"/>
              </a:rPr>
              <a:t>There is an irredundant cover or 3 primes and one of 4 primes.</a:t>
            </a:r>
          </a:p>
          <a:p>
            <a:r>
              <a:rPr lang="en-US">
                <a:latin typeface="Arial Narrow" charset="0"/>
              </a:rPr>
              <a:t>Thus, our objective is to find an irredundant cover with a minimal number of primes.</a:t>
            </a:r>
          </a:p>
          <a:p>
            <a:r>
              <a:rPr lang="en-US">
                <a:latin typeface="Arial Narrow" charset="0"/>
              </a:rPr>
              <a:t>Note that we are not looking for a minimum number of primes for 3 reasons:</a:t>
            </a:r>
          </a:p>
          <a:p>
            <a:pPr>
              <a:buFontTx/>
              <a:buChar char="-"/>
            </a:pPr>
            <a:r>
              <a:rPr lang="en-US">
                <a:latin typeface="Arial Narrow" charset="0"/>
              </a:rPr>
              <a:t>This is not exact minimization</a:t>
            </a:r>
          </a:p>
          <a:p>
            <a:pPr>
              <a:buFontTx/>
              <a:buChar char="-"/>
            </a:pPr>
            <a:r>
              <a:rPr lang="en-US">
                <a:latin typeface="Arial Narrow" charset="0"/>
              </a:rPr>
              <a:t>The search for a minimum would involve solving an intractable problem.</a:t>
            </a:r>
          </a:p>
          <a:p>
            <a:pPr>
              <a:buFontTx/>
              <a:buChar char="-"/>
            </a:pPr>
            <a:r>
              <a:rPr lang="en-US">
                <a:latin typeface="Arial Narrow" charset="0"/>
              </a:rPr>
              <a:t>Even if we solve the problem exactly, we may miss the minimum cover because not all primes are available,</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6720CBC-467F-1B48-99DC-D18D21E6FFAD}" type="slidenum">
              <a:rPr lang="en-US" sz="1000" b="0">
                <a:latin typeface="Arial" charset="0"/>
              </a:rPr>
              <a:pPr/>
              <a:t>58</a:t>
            </a:fld>
            <a:endParaRPr lang="en-US" sz="1000" b="0">
              <a:latin typeface="Arial"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The cover </a:t>
            </a:r>
            <a:r>
              <a:rPr lang="en-US" i="1">
                <a:latin typeface="Arial Narrow" charset="0"/>
              </a:rPr>
              <a:t>F</a:t>
            </a:r>
            <a:r>
              <a:rPr lang="en-US">
                <a:latin typeface="Arial Narrow" charset="0"/>
              </a:rPr>
              <a:t> is split first into three sets:</a:t>
            </a:r>
          </a:p>
          <a:p>
            <a:r>
              <a:rPr lang="en-US">
                <a:latin typeface="Arial Narrow" charset="0"/>
              </a:rPr>
              <a:t>-The relatively essential set that contains those implicants that cover some minterms of the function not covered by other implicants of </a:t>
            </a:r>
            <a:r>
              <a:rPr lang="en-US" i="1">
                <a:latin typeface="Arial Narrow" charset="0"/>
              </a:rPr>
              <a:t>F</a:t>
            </a:r>
          </a:p>
          <a:p>
            <a:r>
              <a:rPr lang="en-US">
                <a:latin typeface="Arial Narrow" charset="0"/>
              </a:rPr>
              <a:t>-The totally redundant set that contains those implicants that are covered by the relatively essential set.</a:t>
            </a:r>
          </a:p>
          <a:p>
            <a:r>
              <a:rPr lang="en-US">
                <a:latin typeface="Arial Narrow" charset="0"/>
              </a:rPr>
              <a:t>-The partially redundant set that contains the remaining implicants.</a:t>
            </a:r>
          </a:p>
          <a:p>
            <a:endParaRPr lang="en-US">
              <a:latin typeface="Arial Narrow"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23A0E9B-10CB-2245-B48D-CFCDDFF569A2}" type="slidenum">
              <a:rPr lang="en-US" sz="1000" b="0">
                <a:latin typeface="Arial" charset="0"/>
              </a:rPr>
              <a:pPr/>
              <a:t>59</a:t>
            </a:fld>
            <a:endParaRPr lang="en-US" sz="1000" b="0">
              <a:latin typeface="Arial"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An irredundant cover is the union of the partially redundant set with the relative essential set.</a:t>
            </a:r>
          </a:p>
          <a:p>
            <a:r>
              <a:rPr lang="en-US">
                <a:latin typeface="Arial Narrow" charset="0"/>
              </a:rPr>
              <a:t>The algorithm for computing the partially redundant primes uses a modification of the tautology check.</a:t>
            </a:r>
          </a:p>
          <a:p>
            <a:r>
              <a:rPr lang="en-US">
                <a:latin typeface="Arial Narrow" charset="0"/>
              </a:rPr>
              <a:t>The key idea is the following. </a:t>
            </a:r>
          </a:p>
          <a:p>
            <a:r>
              <a:rPr lang="en-US">
                <a:latin typeface="Arial Narrow" charset="0"/>
              </a:rPr>
              <a:t>Rather than checking the tautology, we determine the set of cubes that, when removed, prevents the function from being a tautology.</a:t>
            </a:r>
          </a:p>
          <a:p>
            <a:r>
              <a:rPr lang="en-US">
                <a:latin typeface="Arial Narrow" charset="0"/>
              </a:rPr>
              <a:t>Recall that tautology of the cofactor can be used to determine containment.</a:t>
            </a:r>
          </a:p>
          <a:p>
            <a:r>
              <a:rPr lang="en-US">
                <a:latin typeface="Arial Narrow" charset="0"/>
              </a:rPr>
              <a:t>Hence we can determine the set of cubes that, when removed, prevent the containment.</a:t>
            </a:r>
          </a:p>
          <a:p>
            <a:r>
              <a:rPr lang="en-US">
                <a:latin typeface="Arial Narrow" charset="0"/>
              </a:rPr>
              <a:t>When the tautology algorithm reaches a leaf, we mark the corresponding cubes that cause the tautology. </a:t>
            </a:r>
          </a:p>
          <a:p>
            <a:r>
              <a:rPr lang="en-US">
                <a:latin typeface="Arial Narrow" charset="0"/>
              </a:rPr>
              <a:t>If a leaf is related to any cube in the essential set, we drop the leaf from consideration.</a:t>
            </a:r>
          </a:p>
          <a:p>
            <a:r>
              <a:rPr lang="en-US">
                <a:latin typeface="Arial Narrow" charset="0"/>
              </a:rPr>
              <a:t>Otherwise, we mark the cubes that come from the relative essential set.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6A50865-3AD6-2B4C-AEFD-0A4493D8B7BB}" type="slidenum">
              <a:rPr lang="en-US" sz="1000" b="0">
                <a:latin typeface="Arial" charset="0"/>
              </a:rPr>
              <a:pPr/>
              <a:t>6</a:t>
            </a:fld>
            <a:endParaRPr lang="en-US" sz="1000" b="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Three operators are important in Boolean algebra:</a:t>
            </a:r>
          </a:p>
          <a:p>
            <a:r>
              <a:rPr lang="en-US">
                <a:latin typeface="Arial Narrow" charset="0"/>
              </a:rPr>
              <a:t>Boolean difference, consensus (universal quantifier) and smoothing (existential quantifier). </a:t>
            </a:r>
          </a:p>
          <a:p>
            <a:r>
              <a:rPr lang="en-US">
                <a:latin typeface="Arial Narrow" charset="0"/>
              </a:rPr>
              <a:t>The Boolean difference w.r.t. </a:t>
            </a:r>
            <a:r>
              <a:rPr lang="en-US" i="1">
                <a:latin typeface="Arial Narrow" charset="0"/>
              </a:rPr>
              <a:t>x</a:t>
            </a:r>
            <a:r>
              <a:rPr lang="en-US">
                <a:latin typeface="Arial Narrow" charset="0"/>
              </a:rPr>
              <a:t> indicates whether </a:t>
            </a:r>
            <a:r>
              <a:rPr lang="en-US" i="1">
                <a:latin typeface="Arial Narrow" charset="0"/>
              </a:rPr>
              <a:t>f</a:t>
            </a:r>
            <a:r>
              <a:rPr lang="en-US">
                <a:latin typeface="Arial Narrow" charset="0"/>
              </a:rPr>
              <a:t>  is sensitive to changes in input x..</a:t>
            </a:r>
          </a:p>
          <a:p>
            <a:r>
              <a:rPr lang="en-US">
                <a:latin typeface="Arial Narrow" charset="0"/>
              </a:rPr>
              <a:t>When it is zero, then the function does not depend on x.</a:t>
            </a:r>
          </a:p>
          <a:p>
            <a:r>
              <a:rPr lang="en-US">
                <a:latin typeface="Arial Narrow" charset="0"/>
              </a:rPr>
              <a:t>The concept of Boolean derivative is important in testing. Indeed, any test applied to x must produce effects observable at the circuit outputs to be useful.</a:t>
            </a:r>
          </a:p>
          <a:p>
            <a:r>
              <a:rPr lang="en-US">
                <a:latin typeface="Arial Narrow" charset="0"/>
              </a:rPr>
              <a:t>The consensus of a function with respect to a variable represents the component that is independent of that variable.</a:t>
            </a:r>
          </a:p>
          <a:p>
            <a:r>
              <a:rPr lang="en-US">
                <a:latin typeface="Arial Narrow" charset="0"/>
              </a:rPr>
              <a:t>The smoothing of a function with respect to a variable corresponds to dropping that variable from further consideration. Informally, it corresponds to deleting all appearances of that variable.</a:t>
            </a:r>
          </a:p>
          <a:p>
            <a:endParaRPr lang="en-US">
              <a:latin typeface="Arial Narrow" charset="0"/>
            </a:endParaRPr>
          </a:p>
          <a:p>
            <a:endParaRPr lang="en-US">
              <a:latin typeface="Arial Narrow"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DBC2382-DFCD-1D4D-864A-93A48B85ADB1}" type="slidenum">
              <a:rPr lang="en-US" sz="1000" b="0">
                <a:latin typeface="Arial" charset="0"/>
              </a:rPr>
              <a:pPr/>
              <a:t>60</a:t>
            </a:fld>
            <a:endParaRPr lang="en-US" sz="1000" b="0">
              <a:latin typeface="Arial"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5 primes, 2 of which are relatively essential.</a:t>
            </a:r>
          </a:p>
          <a:p>
            <a:r>
              <a:rPr lang="en-US">
                <a:latin typeface="Arial Narrow" charset="0"/>
              </a:rPr>
              <a:t>The mutual covering relations among the remaining 3 primes are determined.</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F241718-06D0-B145-A79D-10625BCF17D3}" type="slidenum">
              <a:rPr lang="en-US" sz="1000" b="0">
                <a:latin typeface="Arial" charset="0"/>
              </a:rPr>
              <a:pPr/>
              <a:t>61</a:t>
            </a:fld>
            <a:endParaRPr lang="en-US" sz="1000" b="0">
              <a:latin typeface="Arial" charset="0"/>
            </a:endParaRPr>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picture shows the mutual covering relations, as well as the selection of a minimal set of partially redundant primes.</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D4D1156-E69C-7049-861A-CD94B58B490D}" type="slidenum">
              <a:rPr lang="en-US" sz="1000" b="0">
                <a:latin typeface="Arial" charset="0"/>
              </a:rPr>
              <a:pPr/>
              <a:t>62</a:t>
            </a:fld>
            <a:endParaRPr lang="en-US" sz="1000" b="0">
              <a:latin typeface="Arial"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Espresso is a very fast and efficient two-level minimizer. </a:t>
            </a:r>
          </a:p>
          <a:p>
            <a:r>
              <a:rPr lang="en-US">
                <a:latin typeface="Arial Narrow" charset="0"/>
              </a:rPr>
              <a:t>It exploits the operators described above, while performing an iterative refinement of a cover. </a:t>
            </a:r>
          </a:p>
          <a:p>
            <a:r>
              <a:rPr lang="en-US">
                <a:latin typeface="Arial Narrow" charset="0"/>
              </a:rPr>
              <a:t>The output of Espresso is an irredundant cover, often minimum in cardinality.</a:t>
            </a:r>
          </a:p>
          <a:p>
            <a:endParaRPr lang="en-US">
              <a:latin typeface="Arial Narrow"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145EA26-CF55-7D4D-B804-40CFD84329AD}" type="slidenum">
              <a:rPr lang="en-US" sz="1000" b="0">
                <a:latin typeface="Arial" charset="0"/>
              </a:rPr>
              <a:pPr/>
              <a:t>63</a:t>
            </a:fld>
            <a:endParaRPr lang="en-US" sz="1000" b="0">
              <a:latin typeface="Arial"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Espresso computes first the complement of a cover to be used by the expand operator. </a:t>
            </a:r>
          </a:p>
          <a:p>
            <a:r>
              <a:rPr lang="en-US">
                <a:latin typeface="Arial Narrow" charset="0"/>
              </a:rPr>
              <a:t>Then it applies the expand and irredundant operators, that make the cover prime and irredundant.</a:t>
            </a:r>
          </a:p>
          <a:p>
            <a:r>
              <a:rPr lang="en-US">
                <a:latin typeface="Arial Narrow" charset="0"/>
              </a:rPr>
              <a:t>After the essentials are extracted, Espresso iterates the reduce, expand and irredundant operators in the search for irredundant covers of decreasing cardinalities.</a:t>
            </a:r>
          </a:p>
          <a:p>
            <a:r>
              <a:rPr lang="en-US">
                <a:latin typeface="Arial Narrow" charset="0"/>
              </a:rPr>
              <a:t>When no improvement can be achieved, then Espresso attempts to reduce and expand the cover using a different heuristic.</a:t>
            </a:r>
          </a:p>
          <a:p>
            <a:r>
              <a:rPr lang="en-US">
                <a:latin typeface="Arial Narrow" charset="0"/>
              </a:rPr>
              <a:t>Eventually Espresso applies the routine make_spars}, that modifies the numbers of 1/0s in the array without affecting the cardinality of the cover.</a:t>
            </a:r>
          </a:p>
          <a:p>
            <a:endParaRPr lang="en-US">
              <a:latin typeface="Arial Narrow"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145EA26-CF55-7D4D-B804-40CFD84329AD}" type="slidenum">
              <a:rPr lang="en-US" sz="1000" b="0">
                <a:latin typeface="Arial" charset="0"/>
              </a:rPr>
              <a:pPr/>
              <a:t>64</a:t>
            </a:fld>
            <a:endParaRPr lang="en-US" sz="1000" b="0">
              <a:latin typeface="Arial"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Espresso computes first the complement of a cover to be used by the expand operator. </a:t>
            </a:r>
          </a:p>
          <a:p>
            <a:r>
              <a:rPr lang="en-US">
                <a:latin typeface="Arial Narrow" charset="0"/>
              </a:rPr>
              <a:t>Then it applies the expand and irredundant operators, that make the cover prime and irredundant.</a:t>
            </a:r>
          </a:p>
          <a:p>
            <a:r>
              <a:rPr lang="en-US">
                <a:latin typeface="Arial Narrow" charset="0"/>
              </a:rPr>
              <a:t>After the essentials are extracted, Espresso iterates the reduce, expand and irredundant operators in the search for irredundant covers of decreasing cardinalities.</a:t>
            </a:r>
          </a:p>
          <a:p>
            <a:r>
              <a:rPr lang="en-US">
                <a:latin typeface="Arial Narrow" charset="0"/>
              </a:rPr>
              <a:t>When no improvement can be achieved, then Espresso attempts to reduce and expand the cover using a different heuristic.</a:t>
            </a:r>
          </a:p>
          <a:p>
            <a:r>
              <a:rPr lang="en-US">
                <a:latin typeface="Arial Narrow" charset="0"/>
              </a:rPr>
              <a:t>Eventually Espresso applies the routine make_spars}, that modifies the numbers of 1/0s in the array without affecting the cardinality of the cover.</a:t>
            </a:r>
          </a:p>
          <a:p>
            <a:endParaRPr lang="en-US">
              <a:latin typeface="Arial Narrow" charset="0"/>
            </a:endParaRPr>
          </a:p>
        </p:txBody>
      </p:sp>
    </p:spTree>
    <p:extLst>
      <p:ext uri="{BB962C8B-B14F-4D97-AF65-F5344CB8AC3E}">
        <p14:creationId xmlns:p14="http://schemas.microsoft.com/office/powerpoint/2010/main" val="6400942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62ED776-4EA5-DA47-A174-18C04FB8433E}" type="slidenum">
              <a:rPr lang="en-US" sz="1000" b="0">
                <a:latin typeface="Arial" charset="0"/>
              </a:rPr>
              <a:pPr/>
              <a:t>65</a:t>
            </a:fld>
            <a:endParaRPr lang="en-US" sz="1000" b="0">
              <a:latin typeface="Arial"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In summary, heuristic minimization uses an iterative paradigm.</a:t>
            </a:r>
          </a:p>
          <a:p>
            <a:r>
              <a:rPr lang="en-US">
                <a:latin typeface="Arial Narrow" charset="0"/>
              </a:rPr>
              <a:t>There are few operators applied to a cover, and the iteration terminates when the operators cannot reduce the cover further. </a:t>
            </a:r>
          </a:p>
          <a:p>
            <a:r>
              <a:rPr lang="en-US">
                <a:latin typeface="Arial Narrow" charset="0"/>
              </a:rPr>
              <a:t>The underlying mechanisms are the cube operations and the unate recursive paradigm.</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FE2371B-7637-2542-9E9A-8DE57C912DA2}" type="slidenum">
              <a:rPr lang="en-US" sz="1000" b="0">
                <a:latin typeface="Arial" charset="0"/>
              </a:rPr>
              <a:pPr/>
              <a:t>7</a:t>
            </a:fld>
            <a:endParaRPr lang="en-US" sz="1000" b="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Examples of Boolean difference, consensus and smoothing.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B8C547F-BADC-CF4B-ADB0-4B022443E5F0}" type="slidenum">
              <a:rPr lang="en-US" sz="1000" b="0">
                <a:latin typeface="Arial" charset="0"/>
              </a:rPr>
              <a:pPr/>
              <a:t>8</a:t>
            </a:fld>
            <a:endParaRPr lang="en-US" sz="1000" b="0">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It is important  to notice that Boole's expansion is a special case of an expansion using an orthonormal basis.</a:t>
            </a:r>
          </a:p>
          <a:p>
            <a:r>
              <a:rPr lang="en-US">
                <a:latin typeface="Arial Narrow" charset="0"/>
              </a:rPr>
              <a:t>The generalized cofactor may not be unique and satisfies the following bounds listed above.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65991D8-B8C5-9944-B160-B3E606A7D6EB}" type="slidenum">
              <a:rPr lang="en-US" sz="1000" b="0">
                <a:latin typeface="Arial" charset="0"/>
              </a:rPr>
              <a:pPr/>
              <a:t>9</a:t>
            </a:fld>
            <a:endParaRPr lang="en-US" sz="1000" b="0">
              <a:latin typeface="Arial"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Example of generalized cofactor and expansion.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r>
              <a:rPr lang="en-US"/>
              <a:t>Cliquez et modifiez le titre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pitchFamily="1" charset="2"/>
              <a:buNone/>
              <a:defRPr sz="2000"/>
            </a:lvl1pPr>
          </a:lstStyle>
          <a:p>
            <a:r>
              <a:rPr lang="en-US"/>
              <a:t>Cliquez pour modifier le style des sous-titres du masque</a:t>
            </a:r>
          </a:p>
        </p:txBody>
      </p:sp>
    </p:spTree>
    <p:extLst>
      <p:ext uri="{BB962C8B-B14F-4D97-AF65-F5344CB8AC3E}">
        <p14:creationId xmlns:p14="http://schemas.microsoft.com/office/powerpoint/2010/main" val="397651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D510CB3D-8AE0-BE42-B585-574098046866}" type="slidenum">
              <a:rPr lang="en-US"/>
              <a:pPr/>
              <a:t>‹#›</a:t>
            </a:fld>
            <a:endParaRPr lang="en-US"/>
          </a:p>
        </p:txBody>
      </p:sp>
    </p:spTree>
    <p:extLst>
      <p:ext uri="{BB962C8B-B14F-4D97-AF65-F5344CB8AC3E}">
        <p14:creationId xmlns:p14="http://schemas.microsoft.com/office/powerpoint/2010/main" val="18866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CEE0992D-0BE4-A841-AE53-0AECA88AA4CA}" type="slidenum">
              <a:rPr lang="en-US"/>
              <a:pPr/>
              <a:t>‹#›</a:t>
            </a:fld>
            <a:endParaRPr lang="en-US"/>
          </a:p>
        </p:txBody>
      </p:sp>
    </p:spTree>
    <p:extLst>
      <p:ext uri="{BB962C8B-B14F-4D97-AF65-F5344CB8AC3E}">
        <p14:creationId xmlns:p14="http://schemas.microsoft.com/office/powerpoint/2010/main" val="2377023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2D2F5CB4-965D-DA42-B49A-7083D3197B3F}" type="slidenum">
              <a:rPr lang="en-US"/>
              <a:pPr/>
              <a:t>‹#›</a:t>
            </a:fld>
            <a:endParaRPr lang="en-US"/>
          </a:p>
        </p:txBody>
      </p:sp>
    </p:spTree>
    <p:extLst>
      <p:ext uri="{BB962C8B-B14F-4D97-AF65-F5344CB8AC3E}">
        <p14:creationId xmlns:p14="http://schemas.microsoft.com/office/powerpoint/2010/main" val="913935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8939F1C1-667D-EC47-8A8C-A8708B16464C}" type="slidenum">
              <a:rPr lang="en-US"/>
              <a:pPr/>
              <a:t>‹#›</a:t>
            </a:fld>
            <a:endParaRPr lang="en-US"/>
          </a:p>
        </p:txBody>
      </p:sp>
    </p:spTree>
    <p:extLst>
      <p:ext uri="{BB962C8B-B14F-4D97-AF65-F5344CB8AC3E}">
        <p14:creationId xmlns:p14="http://schemas.microsoft.com/office/powerpoint/2010/main" val="1367738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733B24AB-6F90-B24A-BCEF-363ED3051257}" type="slidenum">
              <a:rPr lang="en-US"/>
              <a:pPr/>
              <a:t>‹#›</a:t>
            </a:fld>
            <a:endParaRPr lang="en-US"/>
          </a:p>
        </p:txBody>
      </p:sp>
    </p:spTree>
    <p:extLst>
      <p:ext uri="{BB962C8B-B14F-4D97-AF65-F5344CB8AC3E}">
        <p14:creationId xmlns:p14="http://schemas.microsoft.com/office/powerpoint/2010/main" val="388275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2438A0D6-38CC-0F4B-94D0-2F7833664778}" type="slidenum">
              <a:rPr lang="en-US"/>
              <a:pPr/>
              <a:t>‹#›</a:t>
            </a:fld>
            <a:endParaRPr lang="en-US"/>
          </a:p>
        </p:txBody>
      </p:sp>
    </p:spTree>
    <p:extLst>
      <p:ext uri="{BB962C8B-B14F-4D97-AF65-F5344CB8AC3E}">
        <p14:creationId xmlns:p14="http://schemas.microsoft.com/office/powerpoint/2010/main" val="3650684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8" name="Rectangle 19"/>
          <p:cNvSpPr>
            <a:spLocks noGrp="1" noChangeArrowheads="1"/>
          </p:cNvSpPr>
          <p:nvPr>
            <p:ph type="sldNum" sz="quarter" idx="11"/>
          </p:nvPr>
        </p:nvSpPr>
        <p:spPr>
          <a:ln/>
        </p:spPr>
        <p:txBody>
          <a:bodyPr/>
          <a:lstStyle>
            <a:lvl1pPr>
              <a:defRPr/>
            </a:lvl1pPr>
          </a:lstStyle>
          <a:p>
            <a:fld id="{18924EE6-2208-1F4E-BB60-C2BF4A385336}" type="slidenum">
              <a:rPr lang="en-US"/>
              <a:pPr/>
              <a:t>‹#›</a:t>
            </a:fld>
            <a:endParaRPr lang="en-US"/>
          </a:p>
        </p:txBody>
      </p:sp>
    </p:spTree>
    <p:extLst>
      <p:ext uri="{BB962C8B-B14F-4D97-AF65-F5344CB8AC3E}">
        <p14:creationId xmlns:p14="http://schemas.microsoft.com/office/powerpoint/2010/main" val="3509286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4" name="Rectangle 19"/>
          <p:cNvSpPr>
            <a:spLocks noGrp="1" noChangeArrowheads="1"/>
          </p:cNvSpPr>
          <p:nvPr>
            <p:ph type="sldNum" sz="quarter" idx="11"/>
          </p:nvPr>
        </p:nvSpPr>
        <p:spPr>
          <a:ln/>
        </p:spPr>
        <p:txBody>
          <a:bodyPr/>
          <a:lstStyle>
            <a:lvl1pPr>
              <a:defRPr/>
            </a:lvl1pPr>
          </a:lstStyle>
          <a:p>
            <a:fld id="{841E56D8-5DA1-204C-BA03-D27ACBA44B37}" type="slidenum">
              <a:rPr lang="en-US"/>
              <a:pPr/>
              <a:t>‹#›</a:t>
            </a:fld>
            <a:endParaRPr lang="en-US"/>
          </a:p>
        </p:txBody>
      </p:sp>
    </p:spTree>
    <p:extLst>
      <p:ext uri="{BB962C8B-B14F-4D97-AF65-F5344CB8AC3E}">
        <p14:creationId xmlns:p14="http://schemas.microsoft.com/office/powerpoint/2010/main" val="593230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3" name="Rectangle 19"/>
          <p:cNvSpPr>
            <a:spLocks noGrp="1" noChangeArrowheads="1"/>
          </p:cNvSpPr>
          <p:nvPr>
            <p:ph type="sldNum" sz="quarter" idx="11"/>
          </p:nvPr>
        </p:nvSpPr>
        <p:spPr>
          <a:ln/>
        </p:spPr>
        <p:txBody>
          <a:bodyPr/>
          <a:lstStyle>
            <a:lvl1pPr>
              <a:defRPr/>
            </a:lvl1pPr>
          </a:lstStyle>
          <a:p>
            <a:fld id="{15334A27-3B5D-594C-9997-520931A9DB12}" type="slidenum">
              <a:rPr lang="en-US"/>
              <a:pPr/>
              <a:t>‹#›</a:t>
            </a:fld>
            <a:endParaRPr lang="en-US"/>
          </a:p>
        </p:txBody>
      </p:sp>
    </p:spTree>
    <p:extLst>
      <p:ext uri="{BB962C8B-B14F-4D97-AF65-F5344CB8AC3E}">
        <p14:creationId xmlns:p14="http://schemas.microsoft.com/office/powerpoint/2010/main" val="1885161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E906518E-4A4F-4F40-949D-23AD61609B04}" type="slidenum">
              <a:rPr lang="en-US"/>
              <a:pPr/>
              <a:t>‹#›</a:t>
            </a:fld>
            <a:endParaRPr lang="en-US"/>
          </a:p>
        </p:txBody>
      </p:sp>
    </p:spTree>
    <p:extLst>
      <p:ext uri="{BB962C8B-B14F-4D97-AF65-F5344CB8AC3E}">
        <p14:creationId xmlns:p14="http://schemas.microsoft.com/office/powerpoint/2010/main" val="2691065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2E93AFE9-B780-AC4C-B913-C888DDC94042}" type="slidenum">
              <a:rPr lang="en-US"/>
              <a:pPr/>
              <a:t>‹#›</a:t>
            </a:fld>
            <a:endParaRPr lang="en-US"/>
          </a:p>
        </p:txBody>
      </p:sp>
    </p:spTree>
    <p:extLst>
      <p:ext uri="{BB962C8B-B14F-4D97-AF65-F5344CB8AC3E}">
        <p14:creationId xmlns:p14="http://schemas.microsoft.com/office/powerpoint/2010/main" val="1591850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1300" y="203200"/>
            <a:ext cx="8699500" cy="6858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Cliquez et modifiez le titre</a:t>
            </a:r>
          </a:p>
        </p:txBody>
      </p:sp>
      <p:sp>
        <p:nvSpPr>
          <p:cNvPr id="1027" name="Rectangle 3"/>
          <p:cNvSpPr>
            <a:spLocks noGrp="1" noChangeArrowheads="1"/>
          </p:cNvSpPr>
          <p:nvPr>
            <p:ph type="body" idx="1"/>
          </p:nvPr>
        </p:nvSpPr>
        <p:spPr bwMode="auto">
          <a:xfrm>
            <a:off x="228600" y="1079500"/>
            <a:ext cx="8699500" cy="52070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p:spPr>
        <p:txBody>
          <a:bodyPr wrap="none" anchor="ctr"/>
          <a:lstStyle/>
          <a:p>
            <a:pPr>
              <a:defRPr/>
            </a:pPr>
            <a:endParaRPr lang="en-US">
              <a:latin typeface="Arial Narrow" pitchFamily="34" charset="0"/>
              <a:ea typeface="+mn-ea"/>
            </a:endParaRPr>
          </a:p>
        </p:txBody>
      </p:sp>
      <p:sp>
        <p:nvSpPr>
          <p:cNvPr id="958482" name="Rectangle 18"/>
          <p:cNvSpPr>
            <a:spLocks noGrp="1" noChangeArrowheads="1"/>
          </p:cNvSpPr>
          <p:nvPr>
            <p:ph type="ftr" sz="quarter" idx="3"/>
          </p:nvPr>
        </p:nvSpPr>
        <p:spPr bwMode="auto">
          <a:xfrm>
            <a:off x="76200" y="64103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smtClean="0">
                <a:latin typeface="Arial Narrow" pitchFamily="34" charset="0"/>
                <a:ea typeface="+mn-ea"/>
              </a:defRPr>
            </a:lvl1pPr>
          </a:lstStyle>
          <a:p>
            <a:pPr>
              <a:defRPr/>
            </a:pPr>
            <a:r>
              <a:rPr lang="en-US"/>
              <a:t>(c)  Giovanni De Micheli</a:t>
            </a:r>
          </a:p>
        </p:txBody>
      </p:sp>
      <p:sp>
        <p:nvSpPr>
          <p:cNvPr id="958483" name="Rectangle 19"/>
          <p:cNvSpPr>
            <a:spLocks noGrp="1" noChangeArrowheads="1"/>
          </p:cNvSpPr>
          <p:nvPr>
            <p:ph type="sldNum" sz="quarter" idx="4"/>
          </p:nvPr>
        </p:nvSpPr>
        <p:spPr bwMode="auto">
          <a:xfrm>
            <a:off x="6553200" y="6372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fld id="{22141113-1454-7E41-A6F2-228A1AB99A7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ＭＳ Ｐゴシック" charset="0"/>
          <a:cs typeface="+mj-cs"/>
        </a:defRPr>
      </a:lvl1pPr>
      <a:lvl2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2pPr>
      <a:lvl3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3pPr>
      <a:lvl4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4pPr>
      <a:lvl5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5pPr>
      <a:lvl6pPr marL="457200" algn="ctr" rtl="0" eaLnBrk="0" fontAlgn="base" hangingPunct="0">
        <a:lnSpc>
          <a:spcPct val="90000"/>
        </a:lnSpc>
        <a:spcBef>
          <a:spcPct val="0"/>
        </a:spcBef>
        <a:spcAft>
          <a:spcPct val="0"/>
        </a:spcAft>
        <a:defRPr sz="3200" b="1">
          <a:solidFill>
            <a:schemeClr val="hlink"/>
          </a:solidFill>
          <a:latin typeface="Arial Narrow" pitchFamily="34" charset="0"/>
        </a:defRPr>
      </a:lvl6pPr>
      <a:lvl7pPr marL="914400" algn="ctr" rtl="0" eaLnBrk="0" fontAlgn="base" hangingPunct="0">
        <a:lnSpc>
          <a:spcPct val="90000"/>
        </a:lnSpc>
        <a:spcBef>
          <a:spcPct val="0"/>
        </a:spcBef>
        <a:spcAft>
          <a:spcPct val="0"/>
        </a:spcAft>
        <a:defRPr sz="3200" b="1">
          <a:solidFill>
            <a:schemeClr val="hlink"/>
          </a:solidFill>
          <a:latin typeface="Arial Narrow" pitchFamily="34" charset="0"/>
        </a:defRPr>
      </a:lvl7pPr>
      <a:lvl8pPr marL="1371600" algn="ctr" rtl="0" eaLnBrk="0" fontAlgn="base" hangingPunct="0">
        <a:lnSpc>
          <a:spcPct val="90000"/>
        </a:lnSpc>
        <a:spcBef>
          <a:spcPct val="0"/>
        </a:spcBef>
        <a:spcAft>
          <a:spcPct val="0"/>
        </a:spcAft>
        <a:defRPr sz="3200" b="1">
          <a:solidFill>
            <a:schemeClr val="hlink"/>
          </a:solidFill>
          <a:latin typeface="Arial Narrow" pitchFamily="34" charset="0"/>
        </a:defRPr>
      </a:lvl8pPr>
      <a:lvl9pPr marL="1828800" algn="ctr" rtl="0" eaLnBrk="0" fontAlgn="base" hangingPunct="0">
        <a:lnSpc>
          <a:spcPct val="90000"/>
        </a:lnSpc>
        <a:spcBef>
          <a:spcPct val="0"/>
        </a:spcBef>
        <a:spcAft>
          <a:spcPct val="0"/>
        </a:spcAft>
        <a:defRPr sz="3200" b="1">
          <a:solidFill>
            <a:schemeClr val="hlink"/>
          </a:solidFill>
          <a:latin typeface="Arial Narrow" pitchFamily="34"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ＭＳ Ｐゴシック" charset="0"/>
          <a:cs typeface="+mn-cs"/>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ＭＳ Ｐゴシック" charset="0"/>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ＭＳ Ｐゴシック" charset="0"/>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1600">
          <a:solidFill>
            <a:schemeClr val="tx1"/>
          </a:solidFill>
          <a:latin typeface="+mn-lt"/>
        </a:defRPr>
      </a:lvl6pPr>
      <a:lvl7pPr marL="2971800" indent="-228600" algn="l" rtl="0" eaLnBrk="0" fontAlgn="base" hangingPunct="0">
        <a:spcBef>
          <a:spcPct val="20000"/>
        </a:spcBef>
        <a:spcAft>
          <a:spcPct val="0"/>
        </a:spcAft>
        <a:buChar char="•"/>
        <a:defRPr sz="1600">
          <a:solidFill>
            <a:schemeClr val="tx1"/>
          </a:solidFill>
          <a:latin typeface="+mn-lt"/>
        </a:defRPr>
      </a:lvl7pPr>
      <a:lvl8pPr marL="3429000" indent="-228600" algn="l" rtl="0" eaLnBrk="0" fontAlgn="base" hangingPunct="0">
        <a:spcBef>
          <a:spcPct val="20000"/>
        </a:spcBef>
        <a:spcAft>
          <a:spcPct val="0"/>
        </a:spcAft>
        <a:buChar char="•"/>
        <a:defRPr sz="1600">
          <a:solidFill>
            <a:schemeClr val="tx1"/>
          </a:solidFill>
          <a:latin typeface="+mn-lt"/>
        </a:defRPr>
      </a:lvl8pPr>
      <a:lvl9pPr marL="388620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026" name="Rectangle 2"/>
          <p:cNvSpPr>
            <a:spLocks noGrp="1" noChangeArrowheads="1"/>
          </p:cNvSpPr>
          <p:nvPr>
            <p:ph type="ctrTitle"/>
          </p:nvPr>
        </p:nvSpPr>
        <p:spPr>
          <a:xfrm>
            <a:off x="179388" y="908050"/>
            <a:ext cx="8915400" cy="1474788"/>
          </a:xfrm>
        </p:spPr>
        <p:txBody>
          <a:bodyPr/>
          <a:lstStyle/>
          <a:p>
            <a:pPr>
              <a:lnSpc>
                <a:spcPct val="110000"/>
              </a:lnSpc>
            </a:pPr>
            <a:r>
              <a:rPr lang="en-US" sz="3600" i="1">
                <a:solidFill>
                  <a:schemeClr val="accent2"/>
                </a:solidFill>
                <a:effectLst>
                  <a:outerShdw blurRad="38100" dist="38100" dir="2700000" algn="tl">
                    <a:srgbClr val="DDDDDD"/>
                  </a:outerShdw>
                </a:effectLst>
                <a:latin typeface="Arial Narrow" charset="0"/>
              </a:rPr>
              <a:t>Heuristic Two-level Logic Optimization</a:t>
            </a:r>
          </a:p>
        </p:txBody>
      </p:sp>
      <p:sp>
        <p:nvSpPr>
          <p:cNvPr id="1537027" name="Rectangle 3"/>
          <p:cNvSpPr>
            <a:spLocks noChangeArrowheads="1"/>
          </p:cNvSpPr>
          <p:nvPr/>
        </p:nvSpPr>
        <p:spPr bwMode="auto">
          <a:xfrm>
            <a:off x="1066800" y="304800"/>
            <a:ext cx="7086600" cy="2971800"/>
          </a:xfrm>
          <a:prstGeom prst="rect">
            <a:avLst/>
          </a:prstGeom>
          <a:noFill/>
          <a:ln w="9525">
            <a:noFill/>
            <a:miter lim="800000"/>
            <a:headEnd/>
            <a:tailEnd/>
          </a:ln>
          <a:effectLst/>
        </p:spPr>
        <p:txBody>
          <a:bodyPr/>
          <a:lstStyle/>
          <a:p>
            <a:pPr>
              <a:lnSpc>
                <a:spcPct val="0"/>
              </a:lnSpc>
              <a:spcBef>
                <a:spcPct val="30000"/>
              </a:spcBef>
              <a:buClr>
                <a:srgbClr val="660066"/>
              </a:buClr>
              <a:buSzPct val="85000"/>
              <a:buFont typeface="Monotype Sorts" charset="0"/>
              <a:buNone/>
            </a:pPr>
            <a:r>
              <a:rPr lang="it-IT" sz="1600">
                <a:solidFill>
                  <a:schemeClr val="bg1"/>
                </a:solidFill>
                <a:effectLst>
                  <a:outerShdw blurRad="38100" dist="38100" dir="2700000" algn="tl">
                    <a:srgbClr val="DDDDDD"/>
                  </a:outerShdw>
                </a:effectLst>
              </a:rPr>
              <a:t> </a:t>
            </a:r>
          </a:p>
        </p:txBody>
      </p:sp>
      <p:sp>
        <p:nvSpPr>
          <p:cNvPr id="3076" name="Rectangle 4"/>
          <p:cNvSpPr>
            <a:spLocks noGrp="1" noChangeArrowheads="1"/>
          </p:cNvSpPr>
          <p:nvPr/>
        </p:nvSpPr>
        <p:spPr bwMode="auto">
          <a:xfrm>
            <a:off x="498475" y="2859088"/>
            <a:ext cx="7924800"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r>
              <a:rPr lang="en-US" sz="3600" dirty="0">
                <a:cs typeface="ＭＳ Ｐゴシック" charset="0"/>
              </a:rPr>
              <a:t>Giovanni De </a:t>
            </a:r>
            <a:r>
              <a:rPr lang="en-US" sz="3600" dirty="0" err="1">
                <a:cs typeface="ＭＳ Ｐゴシック" charset="0"/>
              </a:rPr>
              <a:t>Micheli</a:t>
            </a:r>
            <a:endParaRPr lang="en-US" sz="3600" dirty="0">
              <a:cs typeface="ＭＳ Ｐゴシック" charset="0"/>
            </a:endParaRPr>
          </a:p>
          <a:p>
            <a:r>
              <a:rPr lang="en-US" sz="3200" i="1" dirty="0">
                <a:cs typeface="ＭＳ Ｐゴシック" charset="0"/>
              </a:rPr>
              <a:t>Integrated Systems Laboratory</a:t>
            </a:r>
          </a:p>
          <a:p>
            <a:endParaRPr lang="en-US" sz="3200" i="1" dirty="0">
              <a:cs typeface="ＭＳ Ｐゴシック" charset="0"/>
            </a:endParaRPr>
          </a:p>
        </p:txBody>
      </p:sp>
      <p:sp>
        <p:nvSpPr>
          <p:cNvPr id="3077" name="Text Box 5"/>
          <p:cNvSpPr txBox="1">
            <a:spLocks noChangeArrowheads="1"/>
          </p:cNvSpPr>
          <p:nvPr/>
        </p:nvSpPr>
        <p:spPr bwMode="auto">
          <a:xfrm>
            <a:off x="698500" y="5980113"/>
            <a:ext cx="7891463" cy="549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t>This presentation can be used for non-commercial purposes as long as this note and the copyright footers are not removed</a:t>
            </a:r>
          </a:p>
          <a:p>
            <a:pPr>
              <a:spcBef>
                <a:spcPct val="50000"/>
              </a:spcBef>
            </a:pPr>
            <a:r>
              <a:rPr lang="en-US" sz="1200"/>
              <a:t>© Giovanni De Micheli – All rights reserved</a:t>
            </a:r>
          </a:p>
        </p:txBody>
      </p:sp>
      <p:sp>
        <p:nvSpPr>
          <p:cNvPr id="3080" name="Line 8"/>
          <p:cNvSpPr>
            <a:spLocks noChangeShapeType="1"/>
          </p:cNvSpPr>
          <p:nvPr/>
        </p:nvSpPr>
        <p:spPr bwMode="auto">
          <a:xfrm>
            <a:off x="1020763" y="5745163"/>
            <a:ext cx="7278687" cy="7937"/>
          </a:xfrm>
          <a:prstGeom prst="line">
            <a:avLst/>
          </a:prstGeom>
          <a:noFill/>
          <a:ln w="127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pic>
        <p:nvPicPr>
          <p:cNvPr id="3081"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6D748A1D-FEC7-2940-8F01-9730843C56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8600" y="4795082"/>
            <a:ext cx="1574800" cy="885826"/>
          </a:xfrm>
          <a:prstGeom prst="rect">
            <a:avLst/>
          </a:prstGeom>
        </p:spPr>
      </p:pic>
      <p:pic>
        <p:nvPicPr>
          <p:cNvPr id="11" name="Picture 4" descr="isultati immagini per epfl lsi logo">
            <a:extLst>
              <a:ext uri="{FF2B5EF4-FFF2-40B4-BE49-F238E27FC236}">
                <a16:creationId xmlns:a16="http://schemas.microsoft.com/office/drawing/2014/main" id="{D92E9C20-A9A3-8E47-8D73-BC7D7186B01A}"/>
              </a:ext>
            </a:extLst>
          </p:cNvPr>
          <p:cNvPicPr>
            <a:picLocks noChangeAspect="1" noChangeArrowheads="1"/>
          </p:cNvPicPr>
          <p:nvPr/>
        </p:nvPicPr>
        <p:blipFill>
          <a:blip r:embed="rId5">
            <a:extLst>
              <a:ext uri="{BEBA8EAE-BF5A-486C-A8C5-ECC9F3942E4B}">
                <a14:imgProps xmlns:a14="http://schemas.microsoft.com/office/drawing/2010/main">
                  <a14:imgLayer r:embed="rId6">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21919" y="4814888"/>
            <a:ext cx="1320651" cy="7263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229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DB8265F-C310-AB48-8BD6-7A7F1998EE48}" type="slidenum">
              <a:rPr lang="en-US" sz="1400" b="0"/>
              <a:pPr/>
              <a:t>10</a:t>
            </a:fld>
            <a:endParaRPr lang="en-US" sz="1400" b="0"/>
          </a:p>
        </p:txBody>
      </p:sp>
      <p:sp>
        <p:nvSpPr>
          <p:cNvPr id="12292" name="Rectangle 2"/>
          <p:cNvSpPr>
            <a:spLocks noGrp="1" noChangeArrowheads="1"/>
          </p:cNvSpPr>
          <p:nvPr>
            <p:ph type="title"/>
          </p:nvPr>
        </p:nvSpPr>
        <p:spPr/>
        <p:txBody>
          <a:bodyPr/>
          <a:lstStyle/>
          <a:p>
            <a:r>
              <a:rPr lang="en-US">
                <a:latin typeface="Arial Narrow" charset="0"/>
              </a:rPr>
              <a:t>Generalized expansion theorem</a:t>
            </a:r>
          </a:p>
        </p:txBody>
      </p:sp>
      <p:sp>
        <p:nvSpPr>
          <p:cNvPr id="12293" name="Rectangle 10"/>
          <p:cNvSpPr>
            <a:spLocks noGrp="1" noChangeArrowheads="1"/>
          </p:cNvSpPr>
          <p:nvPr>
            <p:ph type="body" idx="1"/>
          </p:nvPr>
        </p:nvSpPr>
        <p:spPr/>
        <p:txBody>
          <a:bodyPr/>
          <a:lstStyle/>
          <a:p>
            <a:r>
              <a:rPr lang="en-US">
                <a:latin typeface="Arial Narrow" charset="0"/>
              </a:rPr>
              <a:t>Given:</a:t>
            </a:r>
          </a:p>
          <a:p>
            <a:pPr lvl="1"/>
            <a:r>
              <a:rPr lang="en-US">
                <a:latin typeface="Arial Narrow" charset="0"/>
              </a:rPr>
              <a:t>Two function </a:t>
            </a:r>
            <a:r>
              <a:rPr lang="en-US">
                <a:solidFill>
                  <a:schemeClr val="bg2"/>
                </a:solidFill>
                <a:latin typeface="Arial Narrow" charset="0"/>
                <a:sym typeface="Symbol" charset="0"/>
              </a:rPr>
              <a:t>f</a:t>
            </a:r>
            <a:r>
              <a:rPr lang="en-US">
                <a:latin typeface="Arial Narrow" charset="0"/>
              </a:rPr>
              <a:t> and </a:t>
            </a:r>
            <a:r>
              <a:rPr lang="en-US">
                <a:solidFill>
                  <a:schemeClr val="bg2"/>
                </a:solidFill>
                <a:latin typeface="Arial Narrow" charset="0"/>
                <a:sym typeface="Symbol" charset="0"/>
              </a:rPr>
              <a:t>g</a:t>
            </a:r>
            <a:r>
              <a:rPr lang="en-US">
                <a:latin typeface="Arial Narrow" charset="0"/>
                <a:sym typeface="Symbol" charset="0"/>
              </a:rPr>
              <a:t>.</a:t>
            </a:r>
          </a:p>
          <a:p>
            <a:pPr lvl="1"/>
            <a:r>
              <a:rPr lang="en-US">
                <a:latin typeface="Arial Narrow" charset="0"/>
                <a:sym typeface="Symbol" charset="0"/>
              </a:rPr>
              <a:t>Orthonormal set of functions: </a:t>
            </a:r>
            <a:r>
              <a:rPr lang="el-GR">
                <a:solidFill>
                  <a:schemeClr val="bg2"/>
                </a:solidFill>
                <a:latin typeface="Arial Narrow" charset="0"/>
                <a:sym typeface="Symbol" charset="0"/>
              </a:rPr>
              <a:t></a:t>
            </a:r>
            <a:r>
              <a:rPr lang="en-US" baseline="-25000">
                <a:solidFill>
                  <a:schemeClr val="bg2"/>
                </a:solidFill>
                <a:latin typeface="Arial Narrow" charset="0"/>
              </a:rPr>
              <a:t>i</a:t>
            </a:r>
            <a:r>
              <a:rPr lang="en-US">
                <a:solidFill>
                  <a:schemeClr val="bg2"/>
                </a:solidFill>
                <a:latin typeface="Arial Narrow" charset="0"/>
              </a:rPr>
              <a:t> ,  i=1,2,…,k</a:t>
            </a:r>
            <a:endParaRPr lang="en-US">
              <a:latin typeface="Arial Narrow" charset="0"/>
              <a:sym typeface="Symbol" charset="0"/>
            </a:endParaRPr>
          </a:p>
          <a:p>
            <a:pPr lvl="1"/>
            <a:r>
              <a:rPr lang="en-US">
                <a:latin typeface="Arial Narrow" charset="0"/>
                <a:sym typeface="Symbol" charset="0"/>
              </a:rPr>
              <a:t>Boolean operator </a:t>
            </a:r>
            <a:r>
              <a:rPr lang="el-GR">
                <a:solidFill>
                  <a:schemeClr val="bg2"/>
                </a:solidFill>
                <a:latin typeface="Arial Unicode MS" charset="0"/>
                <a:cs typeface="Arial Unicode MS" charset="0"/>
              </a:rPr>
              <a:t>⊙</a:t>
            </a:r>
            <a:endParaRPr lang="en-US">
              <a:latin typeface="Arial Narrow" charset="0"/>
            </a:endParaRPr>
          </a:p>
          <a:p>
            <a:r>
              <a:rPr lang="en-US">
                <a:latin typeface="Arial Narrow" charset="0"/>
              </a:rPr>
              <a:t>Then:</a:t>
            </a:r>
          </a:p>
          <a:p>
            <a:pPr lvl="1"/>
            <a:r>
              <a:rPr lang="en-US">
                <a:solidFill>
                  <a:schemeClr val="bg2"/>
                </a:solidFill>
                <a:latin typeface="Arial Narrow" charset="0"/>
                <a:sym typeface="Wingdings" charset="0"/>
              </a:rPr>
              <a:t>f </a:t>
            </a:r>
            <a:r>
              <a:rPr lang="el-GR">
                <a:solidFill>
                  <a:schemeClr val="bg2"/>
                </a:solidFill>
                <a:latin typeface="Arial Unicode MS" charset="0"/>
                <a:cs typeface="Arial Unicode MS" charset="0"/>
              </a:rPr>
              <a:t>⊙</a:t>
            </a:r>
            <a:r>
              <a:rPr lang="en-US">
                <a:solidFill>
                  <a:schemeClr val="bg2"/>
                </a:solidFill>
                <a:latin typeface="Arial Narrow" charset="0"/>
                <a:sym typeface="Wingdings" charset="0"/>
              </a:rPr>
              <a:t> g = </a:t>
            </a:r>
            <a:r>
              <a:rPr lang="en-US">
                <a:solidFill>
                  <a:schemeClr val="bg2"/>
                </a:solidFill>
                <a:latin typeface="Arial Narrow" charset="0"/>
              </a:rPr>
              <a:t>∑</a:t>
            </a:r>
            <a:r>
              <a:rPr lang="en-US" baseline="-25000">
                <a:solidFill>
                  <a:schemeClr val="bg2"/>
                </a:solidFill>
                <a:latin typeface="Arial Narrow" charset="0"/>
              </a:rPr>
              <a:t>i</a:t>
            </a:r>
            <a:r>
              <a:rPr lang="en-US" baseline="30000">
                <a:solidFill>
                  <a:schemeClr val="bg2"/>
                </a:solidFill>
                <a:latin typeface="Arial Narrow" charset="0"/>
              </a:rPr>
              <a:t>k</a:t>
            </a:r>
            <a:r>
              <a:rPr lang="en-US">
                <a:solidFill>
                  <a:schemeClr val="bg2"/>
                </a:solidFill>
                <a:latin typeface="Arial Narrow" charset="0"/>
              </a:rPr>
              <a:t> </a:t>
            </a:r>
            <a:r>
              <a:rPr lang="el-GR">
                <a:solidFill>
                  <a:schemeClr val="bg2"/>
                </a:solidFill>
                <a:latin typeface="Arial Narrow" charset="0"/>
                <a:sym typeface="Symbol" charset="0"/>
              </a:rPr>
              <a:t></a:t>
            </a:r>
            <a:r>
              <a:rPr lang="en-US" baseline="-25000">
                <a:solidFill>
                  <a:schemeClr val="bg2"/>
                </a:solidFill>
                <a:latin typeface="Arial Narrow" charset="0"/>
              </a:rPr>
              <a:t>i</a:t>
            </a:r>
            <a:r>
              <a:rPr lang="en-US">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f</a:t>
            </a:r>
            <a:r>
              <a:rPr lang="el-GR" sz="1800">
                <a:solidFill>
                  <a:schemeClr val="bg2"/>
                </a:solidFill>
                <a:latin typeface="Arial Narrow" charset="0"/>
                <a:sym typeface="Symbol" charset="0"/>
              </a:rPr>
              <a:t></a:t>
            </a:r>
            <a:r>
              <a:rPr lang="en-US" sz="1800" baseline="-25000">
                <a:solidFill>
                  <a:schemeClr val="bg2"/>
                </a:solidFill>
                <a:latin typeface="Arial Narrow" charset="0"/>
              </a:rPr>
              <a:t>i</a:t>
            </a:r>
            <a:r>
              <a:rPr lang="en-US" baseline="-25000">
                <a:solidFill>
                  <a:schemeClr val="bg2"/>
                </a:solidFill>
                <a:latin typeface="Arial Narrow" charset="0"/>
              </a:rPr>
              <a:t> </a:t>
            </a:r>
            <a:r>
              <a:rPr lang="el-GR">
                <a:solidFill>
                  <a:schemeClr val="bg2"/>
                </a:solidFill>
                <a:latin typeface="Arial Unicode MS" charset="0"/>
                <a:cs typeface="Arial Unicode MS" charset="0"/>
              </a:rPr>
              <a:t>⊙</a:t>
            </a:r>
            <a:r>
              <a:rPr lang="en-US">
                <a:solidFill>
                  <a:schemeClr val="bg2"/>
                </a:solidFill>
                <a:latin typeface="Arial Narrow" charset="0"/>
              </a:rPr>
              <a:t> g</a:t>
            </a:r>
            <a:r>
              <a:rPr lang="el-GR" sz="1800">
                <a:solidFill>
                  <a:schemeClr val="bg2"/>
                </a:solidFill>
                <a:latin typeface="Arial Narrow" charset="0"/>
                <a:sym typeface="Symbol" charset="0"/>
              </a:rPr>
              <a:t></a:t>
            </a:r>
            <a:r>
              <a:rPr lang="en-US" sz="1800" baseline="-25000">
                <a:solidFill>
                  <a:schemeClr val="bg2"/>
                </a:solidFill>
                <a:latin typeface="Arial Narrow" charset="0"/>
              </a:rPr>
              <a:t>i</a:t>
            </a:r>
            <a:r>
              <a:rPr lang="en-US">
                <a:solidFill>
                  <a:schemeClr val="bg2"/>
                </a:solidFill>
                <a:latin typeface="Arial Narrow" charset="0"/>
                <a:sym typeface="Wingdings" charset="0"/>
              </a:rPr>
              <a:t>)</a:t>
            </a:r>
            <a:endParaRPr lang="en-US">
              <a:latin typeface="Arial Narrow" charset="0"/>
            </a:endParaRPr>
          </a:p>
          <a:p>
            <a:r>
              <a:rPr lang="en-US">
                <a:latin typeface="Arial Narrow" charset="0"/>
              </a:rPr>
              <a:t>Corollary:</a:t>
            </a:r>
          </a:p>
          <a:p>
            <a:pPr lvl="1"/>
            <a:r>
              <a:rPr lang="en-US">
                <a:solidFill>
                  <a:schemeClr val="bg2"/>
                </a:solidFill>
                <a:latin typeface="Arial Narrow" charset="0"/>
                <a:sym typeface="Wingdings" charset="0"/>
              </a:rPr>
              <a:t>f </a:t>
            </a:r>
            <a:r>
              <a:rPr lang="el-GR">
                <a:solidFill>
                  <a:schemeClr val="bg2"/>
                </a:solidFill>
                <a:latin typeface="Arial Unicode MS" charset="0"/>
                <a:cs typeface="Arial Unicode MS" charset="0"/>
              </a:rPr>
              <a:t>⊙</a:t>
            </a:r>
            <a:r>
              <a:rPr lang="en-US">
                <a:solidFill>
                  <a:schemeClr val="bg2"/>
                </a:solidFill>
                <a:latin typeface="Arial Narrow" charset="0"/>
                <a:sym typeface="Wingdings" charset="0"/>
              </a:rPr>
              <a:t> g = x</a:t>
            </a:r>
            <a:r>
              <a:rPr lang="en-US" baseline="-25000">
                <a:solidFill>
                  <a:schemeClr val="bg2"/>
                </a:solidFill>
                <a:latin typeface="Arial Narrow" charset="0"/>
              </a:rPr>
              <a:t>i</a:t>
            </a:r>
            <a:r>
              <a:rPr lang="en-US">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f</a:t>
            </a:r>
            <a:r>
              <a:rPr lang="en-US" sz="1800">
                <a:solidFill>
                  <a:schemeClr val="bg2"/>
                </a:solidFill>
                <a:latin typeface="Arial Narrow" charset="0"/>
                <a:sym typeface="Symbol" charset="0"/>
              </a:rPr>
              <a:t>x</a:t>
            </a:r>
            <a:r>
              <a:rPr lang="en-US" sz="1800" baseline="-25000">
                <a:solidFill>
                  <a:schemeClr val="bg2"/>
                </a:solidFill>
                <a:latin typeface="Arial Narrow" charset="0"/>
              </a:rPr>
              <a:t>i</a:t>
            </a:r>
            <a:r>
              <a:rPr lang="en-US" baseline="-25000">
                <a:solidFill>
                  <a:schemeClr val="bg2"/>
                </a:solidFill>
                <a:latin typeface="Arial Narrow" charset="0"/>
              </a:rPr>
              <a:t> </a:t>
            </a:r>
            <a:r>
              <a:rPr lang="el-GR">
                <a:solidFill>
                  <a:schemeClr val="bg2"/>
                </a:solidFill>
                <a:latin typeface="Arial Unicode MS" charset="0"/>
                <a:cs typeface="Arial Unicode MS" charset="0"/>
              </a:rPr>
              <a:t>⊙</a:t>
            </a:r>
            <a:r>
              <a:rPr lang="en-US">
                <a:solidFill>
                  <a:schemeClr val="bg2"/>
                </a:solidFill>
                <a:latin typeface="Arial Narrow" charset="0"/>
              </a:rPr>
              <a:t> g</a:t>
            </a:r>
            <a:r>
              <a:rPr lang="en-US" sz="1800">
                <a:solidFill>
                  <a:schemeClr val="bg2"/>
                </a:solidFill>
                <a:latin typeface="Arial Narrow" charset="0"/>
                <a:sym typeface="Symbol" charset="0"/>
              </a:rPr>
              <a:t>x</a:t>
            </a:r>
            <a:r>
              <a:rPr lang="en-US" sz="1800" baseline="-25000">
                <a:solidFill>
                  <a:schemeClr val="bg2"/>
                </a:solidFill>
                <a:latin typeface="Arial Narrow" charset="0"/>
              </a:rPr>
              <a:t>i</a:t>
            </a:r>
            <a:r>
              <a:rPr lang="en-US">
                <a:solidFill>
                  <a:schemeClr val="bg2"/>
                </a:solidFill>
                <a:latin typeface="Arial Narrow" charset="0"/>
                <a:sym typeface="Wingdings" charset="0"/>
              </a:rPr>
              <a:t>) + x</a:t>
            </a:r>
            <a:r>
              <a:rPr lang="en-US" baseline="-25000">
                <a:solidFill>
                  <a:schemeClr val="bg2"/>
                </a:solidFill>
                <a:latin typeface="Arial Narrow" charset="0"/>
              </a:rPr>
              <a:t>i</a:t>
            </a:r>
            <a:r>
              <a:rPr lang="ja-JP" altLang="en-US">
                <a:solidFill>
                  <a:schemeClr val="bg2"/>
                </a:solidFill>
                <a:latin typeface="Arial Narrow" charset="0"/>
              </a:rPr>
              <a:t>’</a:t>
            </a:r>
            <a:r>
              <a:rPr lang="en-US">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f</a:t>
            </a:r>
            <a:r>
              <a:rPr lang="en-US" sz="1800">
                <a:solidFill>
                  <a:schemeClr val="bg2"/>
                </a:solidFill>
                <a:latin typeface="Arial Narrow" charset="0"/>
                <a:sym typeface="Symbol" charset="0"/>
              </a:rPr>
              <a:t>x</a:t>
            </a:r>
            <a:r>
              <a:rPr lang="en-US" sz="1800" baseline="-25000">
                <a:solidFill>
                  <a:schemeClr val="bg2"/>
                </a:solidFill>
                <a:latin typeface="Arial Narrow" charset="0"/>
              </a:rPr>
              <a:t>i</a:t>
            </a:r>
            <a:r>
              <a:rPr lang="ja-JP" altLang="en-US" sz="1800">
                <a:solidFill>
                  <a:schemeClr val="bg2"/>
                </a:solidFill>
                <a:latin typeface="Arial Narrow" charset="0"/>
              </a:rPr>
              <a:t>’</a:t>
            </a:r>
            <a:r>
              <a:rPr lang="en-US" baseline="-25000">
                <a:solidFill>
                  <a:schemeClr val="bg2"/>
                </a:solidFill>
                <a:latin typeface="Arial Narrow" charset="0"/>
              </a:rPr>
              <a:t> </a:t>
            </a:r>
            <a:r>
              <a:rPr lang="el-GR">
                <a:solidFill>
                  <a:schemeClr val="bg2"/>
                </a:solidFill>
                <a:latin typeface="Arial Unicode MS" charset="0"/>
                <a:cs typeface="Arial Unicode MS" charset="0"/>
              </a:rPr>
              <a:t>⊙</a:t>
            </a:r>
            <a:r>
              <a:rPr lang="en-US">
                <a:solidFill>
                  <a:schemeClr val="bg2"/>
                </a:solidFill>
                <a:latin typeface="Arial Narrow" charset="0"/>
              </a:rPr>
              <a:t> g</a:t>
            </a:r>
            <a:r>
              <a:rPr lang="en-US" sz="1800">
                <a:solidFill>
                  <a:schemeClr val="bg2"/>
                </a:solidFill>
                <a:latin typeface="Arial Narrow" charset="0"/>
                <a:sym typeface="Symbol" charset="0"/>
              </a:rPr>
              <a:t>x</a:t>
            </a:r>
            <a:r>
              <a:rPr lang="en-US" sz="1800" baseline="-25000">
                <a:solidFill>
                  <a:schemeClr val="bg2"/>
                </a:solidFill>
                <a:latin typeface="Arial Narrow" charset="0"/>
              </a:rPr>
              <a:t>i</a:t>
            </a:r>
            <a:r>
              <a:rPr lang="ja-JP" altLang="en-US" sz="1800">
                <a:solidFill>
                  <a:schemeClr val="bg2"/>
                </a:solidFill>
                <a:latin typeface="Arial Narrow" charset="0"/>
              </a:rPr>
              <a:t>’</a:t>
            </a:r>
            <a:r>
              <a:rPr lang="en-US">
                <a:solidFill>
                  <a:schemeClr val="bg2"/>
                </a:solidFill>
                <a:latin typeface="Arial Narrow" charset="0"/>
                <a:sym typeface="Wingdings"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3315"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B520183-D788-C44B-A318-1028FAFE0DAA}" type="slidenum">
              <a:rPr lang="en-US" sz="1400" b="0"/>
              <a:pPr/>
              <a:t>11</a:t>
            </a:fld>
            <a:endParaRPr lang="en-US" sz="1400" b="0"/>
          </a:p>
        </p:txBody>
      </p:sp>
      <p:sp>
        <p:nvSpPr>
          <p:cNvPr id="13316" name="Rectangle 2"/>
          <p:cNvSpPr>
            <a:spLocks noGrp="1" noChangeArrowheads="1"/>
          </p:cNvSpPr>
          <p:nvPr>
            <p:ph type="title"/>
          </p:nvPr>
        </p:nvSpPr>
        <p:spPr/>
        <p:txBody>
          <a:bodyPr/>
          <a:lstStyle/>
          <a:p>
            <a:r>
              <a:rPr lang="en-US">
                <a:latin typeface="Arial Narrow" charset="0"/>
              </a:rPr>
              <a:t>Matrix representation of logic covers</a:t>
            </a:r>
          </a:p>
        </p:txBody>
      </p:sp>
      <p:sp>
        <p:nvSpPr>
          <p:cNvPr id="13317" name="Rectangle 3"/>
          <p:cNvSpPr>
            <a:spLocks noGrp="1" noChangeArrowheads="1"/>
          </p:cNvSpPr>
          <p:nvPr>
            <p:ph type="body" sz="half" idx="1"/>
          </p:nvPr>
        </p:nvSpPr>
        <p:spPr>
          <a:xfrm>
            <a:off x="228600" y="1017588"/>
            <a:ext cx="6769100" cy="5268912"/>
          </a:xfrm>
        </p:spPr>
        <p:txBody>
          <a:bodyPr/>
          <a:lstStyle/>
          <a:p>
            <a:pPr marL="0" indent="0"/>
            <a:r>
              <a:rPr lang="en-US">
                <a:latin typeface="Arial Narrow" charset="0"/>
              </a:rPr>
              <a:t>Representations used by logic minimizers</a:t>
            </a:r>
          </a:p>
          <a:p>
            <a:pPr marL="0" indent="0"/>
            <a:r>
              <a:rPr lang="en-US">
                <a:latin typeface="Arial Narrow" charset="0"/>
              </a:rPr>
              <a:t>Different formats</a:t>
            </a:r>
          </a:p>
          <a:p>
            <a:pPr lvl="1"/>
            <a:r>
              <a:rPr lang="en-US">
                <a:latin typeface="Arial Narrow" charset="0"/>
              </a:rPr>
              <a:t>Usually one row per implicant</a:t>
            </a:r>
          </a:p>
          <a:p>
            <a:pPr marL="0" indent="0"/>
            <a:r>
              <a:rPr lang="en-US">
                <a:latin typeface="Arial Narrow" charset="0"/>
              </a:rPr>
              <a:t>Symbols:</a:t>
            </a:r>
          </a:p>
          <a:p>
            <a:pPr lvl="1"/>
            <a:r>
              <a:rPr lang="en-US">
                <a:solidFill>
                  <a:schemeClr val="tx2"/>
                </a:solidFill>
                <a:latin typeface="Arial Narrow" charset="0"/>
              </a:rPr>
              <a:t>0, 1, *</a:t>
            </a:r>
            <a:r>
              <a:rPr lang="en-US">
                <a:latin typeface="Arial Narrow" charset="0"/>
              </a:rPr>
              <a:t> , …</a:t>
            </a:r>
          </a:p>
          <a:p>
            <a:pPr marL="0" indent="0"/>
            <a:r>
              <a:rPr lang="en-US">
                <a:latin typeface="Arial Narrow" charset="0"/>
              </a:rPr>
              <a:t>Encoding:</a:t>
            </a:r>
          </a:p>
        </p:txBody>
      </p:sp>
      <p:pic>
        <p:nvPicPr>
          <p:cNvPr id="13318"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562225" y="4670425"/>
            <a:ext cx="1666875" cy="1552575"/>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433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AB15268-506A-794D-ACF8-1C4F8174215C}" type="slidenum">
              <a:rPr lang="en-US" sz="1400" b="0"/>
              <a:pPr/>
              <a:t>12</a:t>
            </a:fld>
            <a:endParaRPr lang="en-US" sz="1400" b="0"/>
          </a:p>
        </p:txBody>
      </p:sp>
      <p:sp>
        <p:nvSpPr>
          <p:cNvPr id="14340" name="Rectangle 2"/>
          <p:cNvSpPr>
            <a:spLocks noGrp="1" noChangeArrowheads="1"/>
          </p:cNvSpPr>
          <p:nvPr>
            <p:ph type="title"/>
          </p:nvPr>
        </p:nvSpPr>
        <p:spPr/>
        <p:txBody>
          <a:bodyPr/>
          <a:lstStyle/>
          <a:p>
            <a:r>
              <a:rPr lang="en-US">
                <a:latin typeface="Arial Narrow" charset="0"/>
              </a:rPr>
              <a:t>Advantages of positional cube notation</a:t>
            </a:r>
          </a:p>
        </p:txBody>
      </p:sp>
      <p:sp>
        <p:nvSpPr>
          <p:cNvPr id="14341" name="Rectangle 3"/>
          <p:cNvSpPr>
            <a:spLocks noGrp="1" noChangeArrowheads="1"/>
          </p:cNvSpPr>
          <p:nvPr>
            <p:ph type="body" idx="1"/>
          </p:nvPr>
        </p:nvSpPr>
        <p:spPr/>
        <p:txBody>
          <a:bodyPr/>
          <a:lstStyle/>
          <a:p>
            <a:pPr>
              <a:lnSpc>
                <a:spcPct val="115000"/>
              </a:lnSpc>
            </a:pPr>
            <a:r>
              <a:rPr lang="en-US" sz="3200">
                <a:latin typeface="Arial Narrow" charset="0"/>
              </a:rPr>
              <a:t>Use binary values:</a:t>
            </a:r>
          </a:p>
          <a:p>
            <a:pPr lvl="1">
              <a:lnSpc>
                <a:spcPct val="100000"/>
              </a:lnSpc>
            </a:pPr>
            <a:r>
              <a:rPr lang="en-US" sz="2800">
                <a:latin typeface="Arial Narrow" charset="0"/>
              </a:rPr>
              <a:t>Two bits per symbols</a:t>
            </a:r>
          </a:p>
          <a:p>
            <a:pPr lvl="1">
              <a:lnSpc>
                <a:spcPct val="100000"/>
              </a:lnSpc>
            </a:pPr>
            <a:r>
              <a:rPr lang="en-US" sz="2800">
                <a:latin typeface="Arial Narrow" charset="0"/>
              </a:rPr>
              <a:t>More efficient than a byte (char)</a:t>
            </a:r>
          </a:p>
          <a:p>
            <a:pPr>
              <a:lnSpc>
                <a:spcPct val="115000"/>
              </a:lnSpc>
            </a:pPr>
            <a:r>
              <a:rPr lang="en-US" sz="3200">
                <a:latin typeface="Arial Narrow" charset="0"/>
              </a:rPr>
              <a:t>Binary operations are applicable</a:t>
            </a:r>
          </a:p>
          <a:p>
            <a:pPr lvl="1">
              <a:lnSpc>
                <a:spcPct val="100000"/>
              </a:lnSpc>
            </a:pPr>
            <a:r>
              <a:rPr lang="en-US" sz="2800">
                <a:latin typeface="Arial Narrow" charset="0"/>
              </a:rPr>
              <a:t>Intersection – bitwise </a:t>
            </a:r>
            <a:r>
              <a:rPr lang="en-US" sz="2800">
                <a:solidFill>
                  <a:schemeClr val="bg2"/>
                </a:solidFill>
                <a:latin typeface="Arial Narrow" charset="0"/>
              </a:rPr>
              <a:t>AND</a:t>
            </a:r>
          </a:p>
          <a:p>
            <a:pPr lvl="1">
              <a:lnSpc>
                <a:spcPct val="100000"/>
              </a:lnSpc>
            </a:pPr>
            <a:r>
              <a:rPr lang="en-US" sz="2800">
                <a:latin typeface="Arial Narrow" charset="0"/>
              </a:rPr>
              <a:t>Supercube – bitwise </a:t>
            </a:r>
            <a:r>
              <a:rPr lang="en-US" sz="2800">
                <a:solidFill>
                  <a:schemeClr val="bg2"/>
                </a:solidFill>
                <a:latin typeface="Arial Narrow" charset="0"/>
              </a:rPr>
              <a:t>OR</a:t>
            </a:r>
          </a:p>
          <a:p>
            <a:pPr>
              <a:lnSpc>
                <a:spcPct val="115000"/>
              </a:lnSpc>
            </a:pPr>
            <a:r>
              <a:rPr lang="en-US" sz="3200">
                <a:latin typeface="Arial Narrow" charset="0"/>
              </a:rPr>
              <a:t>Binary operations are very fast and can be parallelized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5363"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F8CB453-3BBB-4047-8404-F4BB67C2AB56}" type="slidenum">
              <a:rPr lang="en-US" sz="1400" b="0"/>
              <a:pPr/>
              <a:t>13</a:t>
            </a:fld>
            <a:endParaRPr lang="en-US" sz="1400" b="0"/>
          </a:p>
        </p:txBody>
      </p:sp>
      <p:sp>
        <p:nvSpPr>
          <p:cNvPr id="15364" name="Rectangle 2"/>
          <p:cNvSpPr>
            <a:spLocks noGrp="1" noChangeArrowheads="1"/>
          </p:cNvSpPr>
          <p:nvPr>
            <p:ph type="title"/>
          </p:nvPr>
        </p:nvSpPr>
        <p:spPr/>
        <p:txBody>
          <a:bodyPr/>
          <a:lstStyle/>
          <a:p>
            <a:r>
              <a:rPr lang="en-US">
                <a:latin typeface="Arial Narrow" charset="0"/>
              </a:rPr>
              <a:t>Example</a:t>
            </a:r>
          </a:p>
        </p:txBody>
      </p:sp>
      <p:sp>
        <p:nvSpPr>
          <p:cNvPr id="15365" name="Rectangle 3"/>
          <p:cNvSpPr>
            <a:spLocks noGrp="1" noChangeArrowheads="1"/>
          </p:cNvSpPr>
          <p:nvPr>
            <p:ph type="body" sz="half" idx="1"/>
          </p:nvPr>
        </p:nvSpPr>
        <p:spPr>
          <a:xfrm>
            <a:off x="228600" y="1079500"/>
            <a:ext cx="6040438" cy="5207000"/>
          </a:xfrm>
        </p:spPr>
        <p:txBody>
          <a:bodyPr/>
          <a:lstStyle/>
          <a:p>
            <a:pPr marL="0" indent="0"/>
            <a:r>
              <a:rPr lang="en-US" sz="3200">
                <a:latin typeface="Arial Narrow" charset="0"/>
              </a:rPr>
              <a:t>  </a:t>
            </a:r>
            <a:r>
              <a:rPr lang="en-US" sz="3200">
                <a:solidFill>
                  <a:schemeClr val="tx2"/>
                </a:solidFill>
                <a:latin typeface="Arial Narrow" charset="0"/>
              </a:rPr>
              <a:t>f = a</a:t>
            </a:r>
            <a:r>
              <a:rPr lang="ja-JP" altLang="en-US" sz="3200">
                <a:solidFill>
                  <a:schemeClr val="tx2"/>
                </a:solidFill>
                <a:latin typeface="Arial Narrow" charset="0"/>
              </a:rPr>
              <a:t>’</a:t>
            </a:r>
            <a:r>
              <a:rPr lang="en-US" sz="3200">
                <a:solidFill>
                  <a:schemeClr val="tx2"/>
                </a:solidFill>
                <a:latin typeface="Arial Narrow" charset="0"/>
              </a:rPr>
              <a:t>d</a:t>
            </a:r>
            <a:r>
              <a:rPr lang="ja-JP" altLang="en-US" sz="3200">
                <a:solidFill>
                  <a:schemeClr val="tx2"/>
                </a:solidFill>
                <a:latin typeface="Arial Narrow" charset="0"/>
              </a:rPr>
              <a:t>’</a:t>
            </a:r>
            <a:r>
              <a:rPr lang="en-US" sz="3200">
                <a:solidFill>
                  <a:schemeClr val="tx2"/>
                </a:solidFill>
                <a:latin typeface="Arial Narrow" charset="0"/>
              </a:rPr>
              <a:t> + a</a:t>
            </a:r>
            <a:r>
              <a:rPr lang="ja-JP" altLang="en-US" sz="3200">
                <a:solidFill>
                  <a:schemeClr val="tx2"/>
                </a:solidFill>
                <a:latin typeface="Arial Narrow" charset="0"/>
              </a:rPr>
              <a:t>’</a:t>
            </a:r>
            <a:r>
              <a:rPr lang="en-US" sz="3200">
                <a:solidFill>
                  <a:schemeClr val="tx2"/>
                </a:solidFill>
                <a:latin typeface="Arial Narrow" charset="0"/>
              </a:rPr>
              <a:t>b + ab</a:t>
            </a:r>
            <a:r>
              <a:rPr lang="ja-JP" altLang="en-US" sz="3200">
                <a:solidFill>
                  <a:schemeClr val="tx2"/>
                </a:solidFill>
                <a:latin typeface="Arial Narrow" charset="0"/>
              </a:rPr>
              <a:t>’</a:t>
            </a:r>
            <a:r>
              <a:rPr lang="en-US" sz="3200">
                <a:solidFill>
                  <a:schemeClr val="tx2"/>
                </a:solidFill>
                <a:latin typeface="Arial Narrow" charset="0"/>
              </a:rPr>
              <a:t> + ac</a:t>
            </a:r>
            <a:r>
              <a:rPr lang="ja-JP" altLang="en-US" sz="3200">
                <a:solidFill>
                  <a:schemeClr val="tx2"/>
                </a:solidFill>
                <a:latin typeface="Arial Narrow" charset="0"/>
              </a:rPr>
              <a:t>’</a:t>
            </a:r>
            <a:r>
              <a:rPr lang="en-US" sz="3200">
                <a:solidFill>
                  <a:schemeClr val="tx2"/>
                </a:solidFill>
                <a:latin typeface="Arial Narrow" charset="0"/>
              </a:rPr>
              <a:t>d</a:t>
            </a:r>
            <a:r>
              <a:rPr lang="en-US" sz="3200" i="1">
                <a:solidFill>
                  <a:schemeClr val="tx2"/>
                </a:solidFill>
                <a:latin typeface="Arial Narrow" charset="0"/>
              </a:rPr>
              <a:t> </a:t>
            </a:r>
          </a:p>
        </p:txBody>
      </p:sp>
      <p:pic>
        <p:nvPicPr>
          <p:cNvPr id="15366"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124075" y="2967038"/>
            <a:ext cx="4365625" cy="2197100"/>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638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B5E55CD-FF79-3043-9FE7-B708CE6529D4}" type="slidenum">
              <a:rPr lang="en-US" sz="1400" b="0"/>
              <a:pPr/>
              <a:t>14</a:t>
            </a:fld>
            <a:endParaRPr lang="en-US" sz="1400" b="0"/>
          </a:p>
        </p:txBody>
      </p:sp>
      <p:sp>
        <p:nvSpPr>
          <p:cNvPr id="16388" name="Rectangle 2"/>
          <p:cNvSpPr>
            <a:spLocks noGrp="1" noChangeArrowheads="1"/>
          </p:cNvSpPr>
          <p:nvPr>
            <p:ph type="title"/>
          </p:nvPr>
        </p:nvSpPr>
        <p:spPr/>
        <p:txBody>
          <a:bodyPr/>
          <a:lstStyle/>
          <a:p>
            <a:r>
              <a:rPr lang="en-US">
                <a:latin typeface="Arial Narrow" charset="0"/>
              </a:rPr>
              <a:t>Cofactor computation</a:t>
            </a:r>
          </a:p>
        </p:txBody>
      </p:sp>
      <p:sp>
        <p:nvSpPr>
          <p:cNvPr id="16389" name="Rectangle 9"/>
          <p:cNvSpPr>
            <a:spLocks noGrp="1" noChangeArrowheads="1"/>
          </p:cNvSpPr>
          <p:nvPr>
            <p:ph type="body" idx="1"/>
          </p:nvPr>
        </p:nvSpPr>
        <p:spPr/>
        <p:txBody>
          <a:bodyPr/>
          <a:lstStyle/>
          <a:p>
            <a:r>
              <a:rPr lang="en-US" sz="3200">
                <a:latin typeface="Arial Narrow" charset="0"/>
              </a:rPr>
              <a:t>Cofactor of </a:t>
            </a:r>
            <a:r>
              <a:rPr lang="el-GR" sz="3200">
                <a:solidFill>
                  <a:schemeClr val="bg2"/>
                </a:solidFill>
                <a:latin typeface="Lucida Grande" charset="0"/>
                <a:sym typeface="Symbol" charset="0"/>
              </a:rPr>
              <a:t>α</a:t>
            </a:r>
            <a:r>
              <a:rPr lang="en-US" sz="3200">
                <a:latin typeface="Arial Narrow" charset="0"/>
              </a:rPr>
              <a:t> w.r. to </a:t>
            </a:r>
            <a:r>
              <a:rPr lang="el-GR" sz="3200">
                <a:solidFill>
                  <a:schemeClr val="bg2"/>
                </a:solidFill>
                <a:latin typeface="Lucida Grande" charset="0"/>
                <a:sym typeface="Symbol" charset="0"/>
              </a:rPr>
              <a:t>β</a:t>
            </a:r>
            <a:endParaRPr lang="en-US" sz="3200">
              <a:latin typeface="Arial Narrow" charset="0"/>
              <a:sym typeface="Symbol" charset="0"/>
            </a:endParaRPr>
          </a:p>
          <a:p>
            <a:pPr lvl="1"/>
            <a:r>
              <a:rPr lang="en-US" sz="2800">
                <a:latin typeface="Arial Narrow" charset="0"/>
                <a:sym typeface="Symbol" charset="0"/>
              </a:rPr>
              <a:t>Void when </a:t>
            </a:r>
            <a:r>
              <a:rPr lang="el-GR" sz="2800">
                <a:solidFill>
                  <a:schemeClr val="bg2"/>
                </a:solidFill>
                <a:latin typeface="Lucida Grande" charset="0"/>
                <a:sym typeface="Symbol" charset="0"/>
              </a:rPr>
              <a:t>α</a:t>
            </a:r>
            <a:r>
              <a:rPr lang="en-US" sz="2800">
                <a:latin typeface="Arial Narrow" charset="0"/>
              </a:rPr>
              <a:t> does not intersect </a:t>
            </a:r>
            <a:r>
              <a:rPr lang="el-GR" sz="2800">
                <a:solidFill>
                  <a:schemeClr val="bg2"/>
                </a:solidFill>
                <a:latin typeface="Lucida Grande" charset="0"/>
                <a:sym typeface="Symbol" charset="0"/>
              </a:rPr>
              <a:t>β</a:t>
            </a:r>
            <a:endParaRPr lang="en-US" sz="2800">
              <a:latin typeface="Arial Narrow" charset="0"/>
              <a:sym typeface="Symbol" charset="0"/>
            </a:endParaRPr>
          </a:p>
          <a:p>
            <a:pPr lvl="1"/>
            <a:r>
              <a:rPr lang="en-US" sz="2800">
                <a:solidFill>
                  <a:schemeClr val="bg2"/>
                </a:solidFill>
                <a:latin typeface="Arial Narrow" charset="0"/>
                <a:sym typeface="Symbol" charset="0"/>
              </a:rPr>
              <a:t>a</a:t>
            </a:r>
            <a:r>
              <a:rPr lang="en-US" sz="2800" baseline="-25000">
                <a:solidFill>
                  <a:schemeClr val="bg2"/>
                </a:solidFill>
                <a:latin typeface="Arial Narrow" charset="0"/>
                <a:sym typeface="Symbol" charset="0"/>
              </a:rPr>
              <a:t>1</a:t>
            </a:r>
            <a:r>
              <a:rPr lang="en-US" sz="2800">
                <a:solidFill>
                  <a:schemeClr val="bg2"/>
                </a:solidFill>
                <a:latin typeface="Arial Narrow" charset="0"/>
                <a:sym typeface="Symbol" charset="0"/>
              </a:rPr>
              <a:t> + b</a:t>
            </a:r>
            <a:r>
              <a:rPr lang="en-US" sz="2800" baseline="-25000">
                <a:solidFill>
                  <a:schemeClr val="bg2"/>
                </a:solidFill>
                <a:latin typeface="Arial Narrow" charset="0"/>
                <a:sym typeface="Symbol" charset="0"/>
              </a:rPr>
              <a:t>1</a:t>
            </a:r>
            <a:r>
              <a:rPr lang="ja-JP" altLang="en-US" sz="2800">
                <a:solidFill>
                  <a:schemeClr val="bg2"/>
                </a:solidFill>
                <a:latin typeface="Arial Narrow" charset="0"/>
                <a:sym typeface="Symbol" charset="0"/>
              </a:rPr>
              <a:t>’</a:t>
            </a:r>
            <a:r>
              <a:rPr lang="en-US" sz="2800">
                <a:solidFill>
                  <a:schemeClr val="bg2"/>
                </a:solidFill>
                <a:latin typeface="Arial Narrow" charset="0"/>
                <a:sym typeface="Symbol" charset="0"/>
              </a:rPr>
              <a:t>   a</a:t>
            </a:r>
            <a:r>
              <a:rPr lang="en-US" sz="2800" baseline="-25000">
                <a:solidFill>
                  <a:schemeClr val="bg2"/>
                </a:solidFill>
                <a:latin typeface="Arial Narrow" charset="0"/>
                <a:sym typeface="Symbol" charset="0"/>
              </a:rPr>
              <a:t>2</a:t>
            </a:r>
            <a:r>
              <a:rPr lang="en-US" sz="2800">
                <a:solidFill>
                  <a:schemeClr val="bg2"/>
                </a:solidFill>
                <a:latin typeface="Arial Narrow" charset="0"/>
                <a:sym typeface="Symbol" charset="0"/>
              </a:rPr>
              <a:t> + b</a:t>
            </a:r>
            <a:r>
              <a:rPr lang="en-US" sz="2800" baseline="-25000">
                <a:solidFill>
                  <a:schemeClr val="bg2"/>
                </a:solidFill>
                <a:latin typeface="Arial Narrow" charset="0"/>
                <a:sym typeface="Symbol" charset="0"/>
              </a:rPr>
              <a:t>2</a:t>
            </a:r>
            <a:r>
              <a:rPr lang="ja-JP" altLang="en-US" sz="2800">
                <a:solidFill>
                  <a:schemeClr val="bg2"/>
                </a:solidFill>
                <a:latin typeface="Arial Narrow" charset="0"/>
                <a:sym typeface="Symbol" charset="0"/>
              </a:rPr>
              <a:t>’</a:t>
            </a:r>
            <a:r>
              <a:rPr lang="en-US" sz="2800">
                <a:solidFill>
                  <a:schemeClr val="bg2"/>
                </a:solidFill>
                <a:latin typeface="Arial Narrow" charset="0"/>
                <a:sym typeface="Symbol" charset="0"/>
              </a:rPr>
              <a:t>   …   a</a:t>
            </a:r>
            <a:r>
              <a:rPr lang="en-US" sz="2800" baseline="-25000">
                <a:solidFill>
                  <a:schemeClr val="bg2"/>
                </a:solidFill>
                <a:latin typeface="Arial Narrow" charset="0"/>
                <a:sym typeface="Symbol" charset="0"/>
              </a:rPr>
              <a:t>n</a:t>
            </a:r>
            <a:r>
              <a:rPr lang="en-US" sz="2800">
                <a:solidFill>
                  <a:schemeClr val="bg2"/>
                </a:solidFill>
                <a:latin typeface="Arial Narrow" charset="0"/>
                <a:sym typeface="Symbol" charset="0"/>
              </a:rPr>
              <a:t> + b</a:t>
            </a:r>
            <a:r>
              <a:rPr lang="en-US" sz="2800" baseline="-25000">
                <a:solidFill>
                  <a:schemeClr val="bg2"/>
                </a:solidFill>
                <a:latin typeface="Arial Narrow" charset="0"/>
                <a:sym typeface="Symbol" charset="0"/>
              </a:rPr>
              <a:t>n</a:t>
            </a:r>
            <a:r>
              <a:rPr lang="ja-JP" altLang="en-US" sz="2800">
                <a:solidFill>
                  <a:schemeClr val="bg2"/>
                </a:solidFill>
                <a:latin typeface="Arial Narrow" charset="0"/>
                <a:sym typeface="Symbol" charset="0"/>
              </a:rPr>
              <a:t>’</a:t>
            </a:r>
            <a:endParaRPr lang="en-US" sz="2800">
              <a:latin typeface="Arial Narrow" charset="0"/>
              <a:sym typeface="Symbol" charset="0"/>
            </a:endParaRPr>
          </a:p>
          <a:p>
            <a:r>
              <a:rPr lang="en-US" sz="3200">
                <a:latin typeface="Arial Narrow" charset="0"/>
                <a:sym typeface="Symbol" charset="0"/>
              </a:rPr>
              <a:t>Cofactor of a set </a:t>
            </a:r>
            <a:r>
              <a:rPr lang="en-US" sz="3200" i="1">
                <a:solidFill>
                  <a:schemeClr val="bg2"/>
                </a:solidFill>
                <a:latin typeface="Arial Narrow" charset="0"/>
                <a:sym typeface="Symbol" charset="0"/>
              </a:rPr>
              <a:t>C</a:t>
            </a:r>
            <a:r>
              <a:rPr lang="en-US" sz="3200">
                <a:solidFill>
                  <a:schemeClr val="bg2"/>
                </a:solidFill>
                <a:latin typeface="Arial Narrow" charset="0"/>
                <a:sym typeface="Symbol" charset="0"/>
              </a:rPr>
              <a:t> = {</a:t>
            </a:r>
            <a:r>
              <a:rPr lang="el-GR" sz="3200">
                <a:solidFill>
                  <a:schemeClr val="bg2"/>
                </a:solidFill>
                <a:latin typeface="Lucida Grande" charset="0"/>
                <a:sym typeface="Symbol" charset="0"/>
              </a:rPr>
              <a:t>γ</a:t>
            </a:r>
            <a:r>
              <a:rPr lang="en-US" sz="3200" baseline="-25000">
                <a:solidFill>
                  <a:schemeClr val="bg2"/>
                </a:solidFill>
                <a:latin typeface="Arial Narrow" charset="0"/>
                <a:sym typeface="Symbol" charset="0"/>
              </a:rPr>
              <a:t>i</a:t>
            </a:r>
            <a:r>
              <a:rPr lang="en-US" sz="3200">
                <a:solidFill>
                  <a:schemeClr val="bg2"/>
                </a:solidFill>
                <a:latin typeface="Arial Narrow" charset="0"/>
                <a:sym typeface="Symbol" charset="0"/>
              </a:rPr>
              <a:t>}</a:t>
            </a:r>
            <a:r>
              <a:rPr lang="en-US" sz="3200">
                <a:latin typeface="Arial Narrow" charset="0"/>
              </a:rPr>
              <a:t> w.r. to </a:t>
            </a:r>
            <a:r>
              <a:rPr lang="el-GR" sz="3200">
                <a:solidFill>
                  <a:schemeClr val="bg2"/>
                </a:solidFill>
                <a:latin typeface="Lucida Grande" charset="0"/>
                <a:sym typeface="Symbol" charset="0"/>
              </a:rPr>
              <a:t>β</a:t>
            </a:r>
            <a:r>
              <a:rPr lang="en-US" sz="3200">
                <a:latin typeface="Arial Narrow" charset="0"/>
                <a:sym typeface="Symbol" charset="0"/>
              </a:rPr>
              <a:t>:</a:t>
            </a:r>
          </a:p>
          <a:p>
            <a:pPr lvl="1"/>
            <a:r>
              <a:rPr lang="en-US" sz="2800">
                <a:latin typeface="Arial Narrow" charset="0"/>
                <a:sym typeface="Symbol" charset="0"/>
              </a:rPr>
              <a:t>Set of cofactors of </a:t>
            </a:r>
            <a:r>
              <a:rPr lang="el-GR" sz="2800">
                <a:solidFill>
                  <a:schemeClr val="bg2"/>
                </a:solidFill>
                <a:latin typeface="Lucida Grande" charset="0"/>
                <a:sym typeface="Symbol" charset="0"/>
              </a:rPr>
              <a:t>γ</a:t>
            </a:r>
            <a:r>
              <a:rPr lang="en-US" sz="2800" baseline="-25000">
                <a:solidFill>
                  <a:schemeClr val="bg2"/>
                </a:solidFill>
                <a:latin typeface="Arial Narrow" charset="0"/>
                <a:sym typeface="Symbol" charset="0"/>
              </a:rPr>
              <a:t>i</a:t>
            </a:r>
            <a:r>
              <a:rPr lang="en-US" sz="2800">
                <a:latin typeface="Arial Narrow" charset="0"/>
              </a:rPr>
              <a:t> w.r. to </a:t>
            </a:r>
            <a:r>
              <a:rPr lang="el-GR" sz="2800">
                <a:solidFill>
                  <a:schemeClr val="bg2"/>
                </a:solidFill>
                <a:latin typeface="Lucida Grande" charset="0"/>
                <a:sym typeface="Symbol" charset="0"/>
              </a:rPr>
              <a:t>β</a:t>
            </a:r>
            <a:endParaRPr lang="en-US">
              <a:latin typeface="Arial Narrow"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7411"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676F1A6-3DFD-344E-B0B8-48A02300A1A1}" type="slidenum">
              <a:rPr lang="en-US" sz="1400" b="0"/>
              <a:pPr/>
              <a:t>15</a:t>
            </a:fld>
            <a:endParaRPr lang="en-US" sz="1400" b="0"/>
          </a:p>
        </p:txBody>
      </p:sp>
      <p:sp>
        <p:nvSpPr>
          <p:cNvPr id="17412" name="Rectangle 2"/>
          <p:cNvSpPr>
            <a:spLocks noGrp="1" noChangeArrowheads="1"/>
          </p:cNvSpPr>
          <p:nvPr>
            <p:ph type="title"/>
          </p:nvPr>
        </p:nvSpPr>
        <p:spPr/>
        <p:txBody>
          <a:bodyPr/>
          <a:lstStyle/>
          <a:p>
            <a:r>
              <a:rPr lang="en-US">
                <a:latin typeface="Arial Narrow" charset="0"/>
              </a:rPr>
              <a:t>Example    f = a</a:t>
            </a:r>
            <a:r>
              <a:rPr lang="ja-JP" altLang="en-US">
                <a:latin typeface="Arial Narrow" charset="0"/>
              </a:rPr>
              <a:t>’</a:t>
            </a:r>
            <a:r>
              <a:rPr lang="en-US">
                <a:latin typeface="Arial Narrow" charset="0"/>
              </a:rPr>
              <a:t>b</a:t>
            </a:r>
            <a:r>
              <a:rPr lang="ja-JP" altLang="en-US">
                <a:latin typeface="Arial Narrow" charset="0"/>
              </a:rPr>
              <a:t>’</a:t>
            </a:r>
            <a:r>
              <a:rPr lang="en-US">
                <a:latin typeface="Arial Narrow" charset="0"/>
              </a:rPr>
              <a:t> + ab</a:t>
            </a:r>
          </a:p>
        </p:txBody>
      </p:sp>
      <p:sp>
        <p:nvSpPr>
          <p:cNvPr id="1377283" name="Rectangle 3"/>
          <p:cNvSpPr>
            <a:spLocks noGrp="1" noChangeArrowheads="1"/>
          </p:cNvSpPr>
          <p:nvPr>
            <p:ph type="body" sz="half" idx="1"/>
          </p:nvPr>
        </p:nvSpPr>
        <p:spPr/>
        <p:txBody>
          <a:bodyPr/>
          <a:lstStyle/>
          <a:p>
            <a:pPr marL="0" indent="0"/>
            <a:r>
              <a:rPr lang="en-US" sz="3200">
                <a:latin typeface="Arial Narrow" charset="0"/>
              </a:rPr>
              <a:t>Cofactor w.r. to </a:t>
            </a:r>
            <a:r>
              <a:rPr lang="en-US" sz="3200">
                <a:solidFill>
                  <a:schemeClr val="tx2"/>
                </a:solidFill>
                <a:latin typeface="Arial Narrow" charset="0"/>
              </a:rPr>
              <a:t>01   11</a:t>
            </a:r>
          </a:p>
          <a:p>
            <a:pPr lvl="1"/>
            <a:r>
              <a:rPr lang="en-US" sz="2800">
                <a:latin typeface="Arial Narrow" charset="0"/>
              </a:rPr>
              <a:t>First row – void</a:t>
            </a:r>
          </a:p>
          <a:p>
            <a:pPr lvl="1"/>
            <a:r>
              <a:rPr lang="en-US" sz="2800">
                <a:latin typeface="Arial Narrow" charset="0"/>
              </a:rPr>
              <a:t>Second row – </a:t>
            </a:r>
            <a:r>
              <a:rPr lang="en-US" sz="2800">
                <a:solidFill>
                  <a:schemeClr val="tx2"/>
                </a:solidFill>
                <a:latin typeface="Arial Narrow" charset="0"/>
              </a:rPr>
              <a:t>11   01</a:t>
            </a:r>
          </a:p>
          <a:p>
            <a:pPr marL="0" indent="0"/>
            <a:r>
              <a:rPr lang="en-US" sz="3200">
                <a:latin typeface="Arial Narrow" charset="0"/>
              </a:rPr>
              <a:t>Cofactor  </a:t>
            </a:r>
            <a:r>
              <a:rPr lang="en-US" sz="3200">
                <a:solidFill>
                  <a:schemeClr val="tx2"/>
                </a:solidFill>
                <a:latin typeface="Arial Narrow" charset="0"/>
              </a:rPr>
              <a:t>f</a:t>
            </a:r>
            <a:r>
              <a:rPr lang="en-US" sz="3200" baseline="-25000">
                <a:solidFill>
                  <a:schemeClr val="tx2"/>
                </a:solidFill>
                <a:latin typeface="Arial Narrow" charset="0"/>
              </a:rPr>
              <a:t>a</a:t>
            </a:r>
            <a:r>
              <a:rPr lang="en-US" sz="3200">
                <a:solidFill>
                  <a:schemeClr val="tx2"/>
                </a:solidFill>
                <a:latin typeface="Arial Narrow" charset="0"/>
              </a:rPr>
              <a:t> = b</a:t>
            </a:r>
          </a:p>
        </p:txBody>
      </p:sp>
      <p:sp>
        <p:nvSpPr>
          <p:cNvPr id="1377291" name="Text Box 11"/>
          <p:cNvSpPr txBox="1">
            <a:spLocks noChangeArrowheads="1"/>
          </p:cNvSpPr>
          <p:nvPr/>
        </p:nvSpPr>
        <p:spPr bwMode="auto">
          <a:xfrm>
            <a:off x="5210175" y="1370013"/>
            <a:ext cx="14414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t>10	10</a:t>
            </a:r>
          </a:p>
        </p:txBody>
      </p:sp>
      <p:sp>
        <p:nvSpPr>
          <p:cNvPr id="1377293" name="Text Box 13"/>
          <p:cNvSpPr txBox="1">
            <a:spLocks noChangeArrowheads="1"/>
          </p:cNvSpPr>
          <p:nvPr/>
        </p:nvSpPr>
        <p:spPr bwMode="auto">
          <a:xfrm>
            <a:off x="5210175" y="1827213"/>
            <a:ext cx="14414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t>01	01</a:t>
            </a:r>
          </a:p>
        </p:txBody>
      </p:sp>
      <p:sp>
        <p:nvSpPr>
          <p:cNvPr id="1377294" name="Text Box 14"/>
          <p:cNvSpPr txBox="1">
            <a:spLocks noChangeArrowheads="1"/>
          </p:cNvSpPr>
          <p:nvPr/>
        </p:nvSpPr>
        <p:spPr bwMode="auto">
          <a:xfrm>
            <a:off x="5210175" y="3198813"/>
            <a:ext cx="14414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solidFill>
                  <a:schemeClr val="bg2"/>
                </a:solidFill>
              </a:rPr>
              <a:t>01	11</a:t>
            </a:r>
          </a:p>
        </p:txBody>
      </p:sp>
      <p:sp>
        <p:nvSpPr>
          <p:cNvPr id="1377295" name="Text Box 15"/>
          <p:cNvSpPr txBox="1">
            <a:spLocks noChangeArrowheads="1"/>
          </p:cNvSpPr>
          <p:nvPr/>
        </p:nvSpPr>
        <p:spPr bwMode="auto">
          <a:xfrm>
            <a:off x="5210175" y="2741613"/>
            <a:ext cx="14414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t>10	10</a:t>
            </a:r>
          </a:p>
        </p:txBody>
      </p:sp>
      <p:sp>
        <p:nvSpPr>
          <p:cNvPr id="1377296" name="Line 16"/>
          <p:cNvSpPr>
            <a:spLocks noChangeShapeType="1"/>
          </p:cNvSpPr>
          <p:nvPr/>
        </p:nvSpPr>
        <p:spPr bwMode="auto">
          <a:xfrm>
            <a:off x="4752975" y="3746500"/>
            <a:ext cx="228600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377297" name="Text Box 17"/>
          <p:cNvSpPr txBox="1">
            <a:spLocks noChangeArrowheads="1"/>
          </p:cNvSpPr>
          <p:nvPr/>
        </p:nvSpPr>
        <p:spPr bwMode="auto">
          <a:xfrm>
            <a:off x="5210175" y="3746500"/>
            <a:ext cx="14414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solidFill>
                  <a:srgbClr val="CC0000"/>
                </a:solidFill>
              </a:rPr>
              <a:t>00	10</a:t>
            </a:r>
          </a:p>
        </p:txBody>
      </p:sp>
      <p:sp>
        <p:nvSpPr>
          <p:cNvPr id="1377298" name="Text Box 18"/>
          <p:cNvSpPr txBox="1">
            <a:spLocks noChangeArrowheads="1"/>
          </p:cNvSpPr>
          <p:nvPr/>
        </p:nvSpPr>
        <p:spPr bwMode="auto">
          <a:xfrm>
            <a:off x="7769225" y="3746500"/>
            <a:ext cx="827088"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solidFill>
                  <a:srgbClr val="CC0000"/>
                </a:solidFill>
              </a:rPr>
              <a:t>void</a:t>
            </a:r>
          </a:p>
        </p:txBody>
      </p:sp>
      <p:sp>
        <p:nvSpPr>
          <p:cNvPr id="1377299" name="AutoShape 19"/>
          <p:cNvSpPr>
            <a:spLocks noChangeArrowheads="1"/>
          </p:cNvSpPr>
          <p:nvPr/>
        </p:nvSpPr>
        <p:spPr bwMode="auto">
          <a:xfrm>
            <a:off x="6854825" y="3930650"/>
            <a:ext cx="731838" cy="182563"/>
          </a:xfrm>
          <a:prstGeom prst="rightArrow">
            <a:avLst>
              <a:gd name="adj1" fmla="val 50000"/>
              <a:gd name="adj2" fmla="val 100217"/>
            </a:avLst>
          </a:prstGeom>
          <a:solidFill>
            <a:srgbClr val="FF0000"/>
          </a:solidFill>
          <a:ln w="25400">
            <a:solidFill>
              <a:srgbClr val="CC0000"/>
            </a:solidFill>
            <a:miter lim="800000"/>
            <a:headEnd/>
            <a:tailEnd/>
          </a:ln>
        </p:spPr>
        <p:txBody>
          <a:bodyPr wrap="none" anchor="ctr"/>
          <a:lstStyle/>
          <a:p>
            <a:endParaRPr lang="en-US"/>
          </a:p>
        </p:txBody>
      </p:sp>
      <p:sp>
        <p:nvSpPr>
          <p:cNvPr id="1377300" name="Text Box 20"/>
          <p:cNvSpPr txBox="1">
            <a:spLocks noChangeArrowheads="1"/>
          </p:cNvSpPr>
          <p:nvPr/>
        </p:nvSpPr>
        <p:spPr bwMode="auto">
          <a:xfrm>
            <a:off x="5210175" y="2741613"/>
            <a:ext cx="1441450" cy="519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t>01	01</a:t>
            </a:r>
          </a:p>
        </p:txBody>
      </p:sp>
      <p:sp>
        <p:nvSpPr>
          <p:cNvPr id="1377301" name="Text Box 21"/>
          <p:cNvSpPr txBox="1">
            <a:spLocks noChangeArrowheads="1"/>
          </p:cNvSpPr>
          <p:nvPr/>
        </p:nvSpPr>
        <p:spPr bwMode="auto">
          <a:xfrm>
            <a:off x="5210175" y="3746500"/>
            <a:ext cx="14414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solidFill>
                  <a:srgbClr val="CC0000"/>
                </a:solidFill>
              </a:rPr>
              <a:t>01	01</a:t>
            </a:r>
          </a:p>
        </p:txBody>
      </p:sp>
      <p:sp>
        <p:nvSpPr>
          <p:cNvPr id="1377302" name="Text Box 22"/>
          <p:cNvSpPr txBox="1">
            <a:spLocks noChangeArrowheads="1"/>
          </p:cNvSpPr>
          <p:nvPr/>
        </p:nvSpPr>
        <p:spPr bwMode="auto">
          <a:xfrm>
            <a:off x="5210175" y="4203700"/>
            <a:ext cx="14414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solidFill>
                  <a:schemeClr val="bg2"/>
                </a:solidFill>
              </a:rPr>
              <a:t>10	00</a:t>
            </a:r>
          </a:p>
        </p:txBody>
      </p:sp>
      <p:sp>
        <p:nvSpPr>
          <p:cNvPr id="1377303" name="Line 23"/>
          <p:cNvSpPr>
            <a:spLocks noChangeShapeType="1"/>
          </p:cNvSpPr>
          <p:nvPr/>
        </p:nvSpPr>
        <p:spPr bwMode="auto">
          <a:xfrm>
            <a:off x="4752975" y="4752975"/>
            <a:ext cx="228600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377304" name="Text Box 24"/>
          <p:cNvSpPr txBox="1">
            <a:spLocks noChangeArrowheads="1"/>
          </p:cNvSpPr>
          <p:nvPr/>
        </p:nvSpPr>
        <p:spPr bwMode="auto">
          <a:xfrm>
            <a:off x="5210175" y="4752975"/>
            <a:ext cx="144145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2800">
                <a:solidFill>
                  <a:schemeClr val="hlink"/>
                </a:solidFill>
              </a:rPr>
              <a:t>11	01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72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mph" presetSubtype="0" grpId="0" nodeType="clickEffect">
                                  <p:stCondLst>
                                    <p:cond delay="0"/>
                                  </p:stCondLst>
                                  <p:childTnLst>
                                    <p:set>
                                      <p:cBhvr rctx="PPT">
                                        <p:cTn id="10" dur="indefinite"/>
                                        <p:tgtEl>
                                          <p:spTgt spid="1377293"/>
                                        </p:tgtEl>
                                        <p:attrNameLst>
                                          <p:attrName>style.opacity</p:attrName>
                                        </p:attrNameLst>
                                      </p:cBhvr>
                                      <p:to>
                                        <p:strVal val="0.5"/>
                                      </p:to>
                                    </p:set>
                                    <p:animEffect filter="image" prLst="opacity: 0.5">
                                      <p:cBhvr rctx="IE">
                                        <p:cTn id="11" dur="indefinite"/>
                                        <p:tgtEl>
                                          <p:spTgt spid="1377293"/>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1377294"/>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377295"/>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377296"/>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37729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377298"/>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377299"/>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0"/>
                                          </p:stCondLst>
                                        </p:cTn>
                                        <p:tgtEl>
                                          <p:spTgt spid="1377283">
                                            <p:txEl>
                                              <p:pRg st="1" end="1"/>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mph" presetSubtype="0" grpId="0" nodeType="clickEffect">
                                  <p:stCondLst>
                                    <p:cond delay="0"/>
                                  </p:stCondLst>
                                  <p:childTnLst>
                                    <p:set>
                                      <p:cBhvr rctx="PPT">
                                        <p:cTn id="33" dur="indefinite"/>
                                        <p:tgtEl>
                                          <p:spTgt spid="1377291"/>
                                        </p:tgtEl>
                                        <p:attrNameLst>
                                          <p:attrName>style.opacity</p:attrName>
                                        </p:attrNameLst>
                                      </p:cBhvr>
                                      <p:to>
                                        <p:strVal val="0.5"/>
                                      </p:to>
                                    </p:set>
                                    <p:animEffect filter="image" prLst="opacity: 0.5">
                                      <p:cBhvr rctx="IE">
                                        <p:cTn id="34" dur="indefinite"/>
                                        <p:tgtEl>
                                          <p:spTgt spid="1377291"/>
                                        </p:tgtEl>
                                      </p:cBhvr>
                                    </p:animEffect>
                                  </p:childTnLst>
                                </p:cTn>
                              </p:par>
                              <p:par>
                                <p:cTn id="35" presetID="9" presetClass="emph" presetSubtype="0" grpId="1" nodeType="withEffect">
                                  <p:stCondLst>
                                    <p:cond delay="0"/>
                                  </p:stCondLst>
                                  <p:childTnLst>
                                    <p:set>
                                      <p:cBhvr rctx="PPT">
                                        <p:cTn id="36" dur="indefinite"/>
                                        <p:tgtEl>
                                          <p:spTgt spid="1377293"/>
                                        </p:tgtEl>
                                        <p:attrNameLst>
                                          <p:attrName>style.opacity</p:attrName>
                                        </p:attrNameLst>
                                      </p:cBhvr>
                                      <p:to>
                                        <p:strVal val="1.0"/>
                                      </p:to>
                                    </p:set>
                                    <p:animEffect filter="image" prLst="opacity: 1.0">
                                      <p:cBhvr rctx="IE">
                                        <p:cTn id="37" dur="indefinite"/>
                                        <p:tgtEl>
                                          <p:spTgt spid="1377293"/>
                                        </p:tgtEl>
                                      </p:cBhvr>
                                    </p:animEffect>
                                  </p:childTnLst>
                                </p:cTn>
                              </p:par>
                              <p:par>
                                <p:cTn id="38" presetID="3" presetClass="exit" presetSubtype="10" fill="hold" grpId="1" nodeType="withEffect">
                                  <p:stCondLst>
                                    <p:cond delay="0"/>
                                  </p:stCondLst>
                                  <p:childTnLst>
                                    <p:animEffect transition="out" filter="blinds(horizontal)">
                                      <p:cBhvr>
                                        <p:cTn id="39" dur="500"/>
                                        <p:tgtEl>
                                          <p:spTgt spid="1377295"/>
                                        </p:tgtEl>
                                      </p:cBhvr>
                                    </p:animEffect>
                                    <p:set>
                                      <p:cBhvr>
                                        <p:cTn id="40" dur="1" fill="hold">
                                          <p:stCondLst>
                                            <p:cond delay="499"/>
                                          </p:stCondLst>
                                        </p:cTn>
                                        <p:tgtEl>
                                          <p:spTgt spid="1377295"/>
                                        </p:tgtEl>
                                        <p:attrNameLst>
                                          <p:attrName>style.visibility</p:attrName>
                                        </p:attrNameLst>
                                      </p:cBhvr>
                                      <p:to>
                                        <p:strVal val="hidden"/>
                                      </p:to>
                                    </p:set>
                                  </p:childTnLst>
                                </p:cTn>
                              </p:par>
                              <p:par>
                                <p:cTn id="41" presetID="3" presetClass="exit" presetSubtype="10" fill="hold" grpId="1" nodeType="withEffect">
                                  <p:stCondLst>
                                    <p:cond delay="0"/>
                                  </p:stCondLst>
                                  <p:childTnLst>
                                    <p:animEffect transition="out" filter="blinds(horizontal)">
                                      <p:cBhvr>
                                        <p:cTn id="42" dur="500"/>
                                        <p:tgtEl>
                                          <p:spTgt spid="1377297"/>
                                        </p:tgtEl>
                                      </p:cBhvr>
                                    </p:animEffect>
                                    <p:set>
                                      <p:cBhvr>
                                        <p:cTn id="43" dur="1" fill="hold">
                                          <p:stCondLst>
                                            <p:cond delay="499"/>
                                          </p:stCondLst>
                                        </p:cTn>
                                        <p:tgtEl>
                                          <p:spTgt spid="1377297"/>
                                        </p:tgtEl>
                                        <p:attrNameLst>
                                          <p:attrName>style.visibility</p:attrName>
                                        </p:attrNameLst>
                                      </p:cBhvr>
                                      <p:to>
                                        <p:strVal val="hidden"/>
                                      </p:to>
                                    </p:set>
                                  </p:childTnLst>
                                </p:cTn>
                              </p:par>
                              <p:par>
                                <p:cTn id="44" presetID="3" presetClass="exit" presetSubtype="10" fill="hold" grpId="1" nodeType="withEffect">
                                  <p:stCondLst>
                                    <p:cond delay="0"/>
                                  </p:stCondLst>
                                  <p:childTnLst>
                                    <p:animEffect transition="out" filter="blinds(horizontal)">
                                      <p:cBhvr>
                                        <p:cTn id="45" dur="500"/>
                                        <p:tgtEl>
                                          <p:spTgt spid="1377298"/>
                                        </p:tgtEl>
                                      </p:cBhvr>
                                    </p:animEffect>
                                    <p:set>
                                      <p:cBhvr>
                                        <p:cTn id="46" dur="1" fill="hold">
                                          <p:stCondLst>
                                            <p:cond delay="499"/>
                                          </p:stCondLst>
                                        </p:cTn>
                                        <p:tgtEl>
                                          <p:spTgt spid="1377298"/>
                                        </p:tgtEl>
                                        <p:attrNameLst>
                                          <p:attrName>style.visibility</p:attrName>
                                        </p:attrNameLst>
                                      </p:cBhvr>
                                      <p:to>
                                        <p:strVal val="hidden"/>
                                      </p:to>
                                    </p:set>
                                  </p:childTnLst>
                                </p:cTn>
                              </p:par>
                              <p:par>
                                <p:cTn id="47" presetID="3" presetClass="exit" presetSubtype="10" fill="hold" grpId="1" nodeType="withEffect">
                                  <p:stCondLst>
                                    <p:cond delay="0"/>
                                  </p:stCondLst>
                                  <p:childTnLst>
                                    <p:animEffect transition="out" filter="blinds(horizontal)">
                                      <p:cBhvr>
                                        <p:cTn id="48" dur="500"/>
                                        <p:tgtEl>
                                          <p:spTgt spid="1377299"/>
                                        </p:tgtEl>
                                      </p:cBhvr>
                                    </p:animEffect>
                                    <p:set>
                                      <p:cBhvr>
                                        <p:cTn id="49" dur="1" fill="hold">
                                          <p:stCondLst>
                                            <p:cond delay="499"/>
                                          </p:stCondLst>
                                        </p:cTn>
                                        <p:tgtEl>
                                          <p:spTgt spid="1377299"/>
                                        </p:tgtEl>
                                        <p:attrNameLst>
                                          <p:attrName>style.visibility</p:attrName>
                                        </p:attrNameLst>
                                      </p:cBhvr>
                                      <p:to>
                                        <p:strVal val="hidden"/>
                                      </p:to>
                                    </p:set>
                                  </p:childTnLst>
                                </p:cTn>
                              </p:par>
                              <p:par>
                                <p:cTn id="50" presetID="1" presetClass="entr" presetSubtype="0" fill="hold" grpId="0" nodeType="withEffect">
                                  <p:stCondLst>
                                    <p:cond delay="0"/>
                                  </p:stCondLst>
                                  <p:childTnLst>
                                    <p:set>
                                      <p:cBhvr>
                                        <p:cTn id="51" dur="1" fill="hold">
                                          <p:stCondLst>
                                            <p:cond delay="0"/>
                                          </p:stCondLst>
                                        </p:cTn>
                                        <p:tgtEl>
                                          <p:spTgt spid="1377300"/>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377301"/>
                                        </p:tgtEl>
                                        <p:attrNameLst>
                                          <p:attrName>style.visibility</p:attrName>
                                        </p:attrNameLst>
                                      </p:cBhvr>
                                      <p:to>
                                        <p:strVal val="visible"/>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1377302"/>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1377303"/>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1377304"/>
                                        </p:tgtEl>
                                        <p:attrNameLst>
                                          <p:attrName>style.visibility</p:attrName>
                                        </p:attrNameLst>
                                      </p:cBhvr>
                                      <p:to>
                                        <p:strVal val="visible"/>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1" presetClass="entr" presetSubtype="0" fill="hold" nodeType="clickEffect">
                                  <p:stCondLst>
                                    <p:cond delay="0"/>
                                  </p:stCondLst>
                                  <p:childTnLst>
                                    <p:set>
                                      <p:cBhvr>
                                        <p:cTn id="69" dur="1" fill="hold">
                                          <p:stCondLst>
                                            <p:cond delay="0"/>
                                          </p:stCondLst>
                                        </p:cTn>
                                        <p:tgtEl>
                                          <p:spTgt spid="1377283">
                                            <p:txEl>
                                              <p:pRg st="2" end="2"/>
                                            </p:txEl>
                                          </p:spTgt>
                                        </p:tgtEl>
                                        <p:attrNameLst>
                                          <p:attrName>style.visibility</p:attrName>
                                        </p:attrNameLst>
                                      </p:cBhvr>
                                      <p:to>
                                        <p:strVal val="visible"/>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1" presetClass="entr" presetSubtype="0" fill="hold" nodeType="clickEffect">
                                  <p:stCondLst>
                                    <p:cond delay="0"/>
                                  </p:stCondLst>
                                  <p:childTnLst>
                                    <p:set>
                                      <p:cBhvr>
                                        <p:cTn id="73" dur="1" fill="hold">
                                          <p:stCondLst>
                                            <p:cond delay="0"/>
                                          </p:stCondLst>
                                        </p:cTn>
                                        <p:tgtEl>
                                          <p:spTgt spid="1377283">
                                            <p:txEl>
                                              <p:pRg st="3" end="3"/>
                                            </p:txEl>
                                          </p:spTgt>
                                        </p:tgtEl>
                                        <p:attrNameLst>
                                          <p:attrName>style.visibility</p:attrName>
                                        </p:attrNameLst>
                                      </p:cBhvr>
                                      <p:to>
                                        <p:strVal val="visible"/>
                                      </p:to>
                                    </p:set>
                                  </p:childTnLst>
                                </p:cTn>
                              </p:par>
                              <p:par>
                                <p:cTn id="74" presetID="9" presetClass="emph" presetSubtype="0" grpId="1" nodeType="withEffect">
                                  <p:stCondLst>
                                    <p:cond delay="0"/>
                                  </p:stCondLst>
                                  <p:childTnLst>
                                    <p:set>
                                      <p:cBhvr rctx="PPT">
                                        <p:cTn id="75" dur="indefinite"/>
                                        <p:tgtEl>
                                          <p:spTgt spid="1377291"/>
                                        </p:tgtEl>
                                        <p:attrNameLst>
                                          <p:attrName>style.opacity</p:attrName>
                                        </p:attrNameLst>
                                      </p:cBhvr>
                                      <p:to>
                                        <p:strVal val="1.0"/>
                                      </p:to>
                                    </p:set>
                                    <p:animEffect filter="image" prLst="opacity: 1.0">
                                      <p:cBhvr rctx="IE">
                                        <p:cTn id="76" dur="indefinite"/>
                                        <p:tgtEl>
                                          <p:spTgt spid="1377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7291" grpId="0"/>
      <p:bldP spid="1377291" grpId="1"/>
      <p:bldP spid="1377293" grpId="0"/>
      <p:bldP spid="1377293" grpId="1"/>
      <p:bldP spid="1377294" grpId="0"/>
      <p:bldP spid="1377295" grpId="0"/>
      <p:bldP spid="1377295" grpId="1"/>
      <p:bldP spid="1377296" grpId="0" animBg="1"/>
      <p:bldP spid="1377297" grpId="0"/>
      <p:bldP spid="1377297" grpId="1"/>
      <p:bldP spid="1377298" grpId="0"/>
      <p:bldP spid="1377298" grpId="1"/>
      <p:bldP spid="1377299" grpId="0" animBg="1"/>
      <p:bldP spid="1377299" grpId="1" animBg="1"/>
      <p:bldP spid="1377300" grpId="0"/>
      <p:bldP spid="1377301" grpId="0"/>
      <p:bldP spid="1377302" grpId="0"/>
      <p:bldP spid="1377303" grpId="0" animBg="1"/>
      <p:bldP spid="137730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843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DED17F5-CCD2-D847-B833-DB9E6907C784}" type="slidenum">
              <a:rPr lang="en-US" sz="1400" b="0"/>
              <a:pPr/>
              <a:t>16</a:t>
            </a:fld>
            <a:endParaRPr lang="en-US" sz="1400" b="0"/>
          </a:p>
        </p:txBody>
      </p:sp>
      <p:sp>
        <p:nvSpPr>
          <p:cNvPr id="18436" name="Rectangle 2"/>
          <p:cNvSpPr>
            <a:spLocks noGrp="1" noChangeArrowheads="1"/>
          </p:cNvSpPr>
          <p:nvPr>
            <p:ph type="title"/>
          </p:nvPr>
        </p:nvSpPr>
        <p:spPr/>
        <p:txBody>
          <a:bodyPr/>
          <a:lstStyle/>
          <a:p>
            <a:r>
              <a:rPr lang="en-US">
                <a:latin typeface="Arial Narrow" charset="0"/>
              </a:rPr>
              <a:t>Multiple-valued-input functions</a:t>
            </a:r>
          </a:p>
        </p:txBody>
      </p:sp>
      <p:sp>
        <p:nvSpPr>
          <p:cNvPr id="1379331" name="Rectangle 3"/>
          <p:cNvSpPr>
            <a:spLocks noGrp="1" noChangeArrowheads="1"/>
          </p:cNvSpPr>
          <p:nvPr>
            <p:ph type="body" idx="1"/>
          </p:nvPr>
        </p:nvSpPr>
        <p:spPr/>
        <p:txBody>
          <a:bodyPr/>
          <a:lstStyle/>
          <a:p>
            <a:r>
              <a:rPr lang="en-US">
                <a:latin typeface="Arial Narrow" charset="0"/>
              </a:rPr>
              <a:t>Input variables can take many values</a:t>
            </a:r>
          </a:p>
          <a:p>
            <a:r>
              <a:rPr lang="en-US">
                <a:latin typeface="Arial Narrow" charset="0"/>
              </a:rPr>
              <a:t>Representations:</a:t>
            </a:r>
          </a:p>
          <a:p>
            <a:pPr lvl="1"/>
            <a:r>
              <a:rPr lang="en-US">
                <a:latin typeface="Arial Narrow" charset="0"/>
              </a:rPr>
              <a:t>Literals: set of valid values</a:t>
            </a:r>
          </a:p>
          <a:p>
            <a:pPr lvl="1"/>
            <a:r>
              <a:rPr lang="en-US">
                <a:latin typeface="Arial Narrow" charset="0"/>
              </a:rPr>
              <a:t>Function = sum of products of literals</a:t>
            </a:r>
          </a:p>
          <a:p>
            <a:r>
              <a:rPr lang="en-US">
                <a:latin typeface="Arial Narrow" charset="0"/>
              </a:rPr>
              <a:t>Positional cube notation can be easily extended to mvi</a:t>
            </a:r>
          </a:p>
          <a:p>
            <a:r>
              <a:rPr lang="en-US">
                <a:latin typeface="Arial Narrow" charset="0"/>
              </a:rPr>
              <a:t>Key fact</a:t>
            </a:r>
          </a:p>
          <a:p>
            <a:pPr lvl="1"/>
            <a:r>
              <a:rPr lang="en-US">
                <a:latin typeface="Arial Narrow" charset="0"/>
              </a:rPr>
              <a:t>Multiple-output binary-valued functions represented as mvi single-output functions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9331">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7933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793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9459"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0C36C81-985D-7C4D-BF38-A3D8F2F2899B}" type="slidenum">
              <a:rPr lang="en-US" sz="1400" b="0"/>
              <a:pPr/>
              <a:t>17</a:t>
            </a:fld>
            <a:endParaRPr lang="en-US" sz="1400" b="0"/>
          </a:p>
        </p:txBody>
      </p:sp>
      <p:sp>
        <p:nvSpPr>
          <p:cNvPr id="19460" name="Rectangle 2"/>
          <p:cNvSpPr>
            <a:spLocks noGrp="1" noChangeArrowheads="1"/>
          </p:cNvSpPr>
          <p:nvPr>
            <p:ph type="title"/>
          </p:nvPr>
        </p:nvSpPr>
        <p:spPr/>
        <p:txBody>
          <a:bodyPr/>
          <a:lstStyle/>
          <a:p>
            <a:r>
              <a:rPr lang="en-US">
                <a:latin typeface="Arial Narrow" charset="0"/>
              </a:rPr>
              <a:t>Example</a:t>
            </a:r>
          </a:p>
        </p:txBody>
      </p:sp>
      <p:sp>
        <p:nvSpPr>
          <p:cNvPr id="19461" name="Rectangle 3"/>
          <p:cNvSpPr>
            <a:spLocks noGrp="1" noChangeArrowheads="1"/>
          </p:cNvSpPr>
          <p:nvPr>
            <p:ph type="body" sz="half" idx="1"/>
          </p:nvPr>
        </p:nvSpPr>
        <p:spPr>
          <a:xfrm>
            <a:off x="228600" y="1001713"/>
            <a:ext cx="5467350" cy="5284787"/>
          </a:xfrm>
        </p:spPr>
        <p:txBody>
          <a:bodyPr/>
          <a:lstStyle/>
          <a:p>
            <a:pPr marL="0" indent="0"/>
            <a:r>
              <a:rPr lang="en-US" sz="3200">
                <a:latin typeface="Arial Narrow" charset="0"/>
              </a:rPr>
              <a:t>2-input, 3-output function:</a:t>
            </a:r>
          </a:p>
          <a:p>
            <a:pPr lvl="1"/>
            <a:r>
              <a:rPr lang="en-US" sz="2800">
                <a:solidFill>
                  <a:schemeClr val="tx2"/>
                </a:solidFill>
                <a:latin typeface="Arial Narrow" charset="0"/>
              </a:rPr>
              <a:t>f</a:t>
            </a:r>
            <a:r>
              <a:rPr lang="en-US" sz="2800" baseline="-25000">
                <a:solidFill>
                  <a:schemeClr val="tx2"/>
                </a:solidFill>
                <a:latin typeface="Arial Narrow" charset="0"/>
              </a:rPr>
              <a:t>1</a:t>
            </a:r>
            <a:r>
              <a:rPr lang="en-US" sz="2800">
                <a:solidFill>
                  <a:schemeClr val="tx2"/>
                </a:solidFill>
                <a:latin typeface="Arial Narrow" charset="0"/>
              </a:rPr>
              <a:t> = a</a:t>
            </a:r>
            <a:r>
              <a:rPr lang="ja-JP" altLang="en-US" sz="2800">
                <a:solidFill>
                  <a:schemeClr val="tx2"/>
                </a:solidFill>
                <a:latin typeface="Arial Narrow" charset="0"/>
              </a:rPr>
              <a:t>’</a:t>
            </a:r>
            <a:r>
              <a:rPr lang="en-US" sz="2800">
                <a:solidFill>
                  <a:schemeClr val="tx2"/>
                </a:solidFill>
                <a:latin typeface="Arial Narrow" charset="0"/>
              </a:rPr>
              <a:t>b</a:t>
            </a:r>
            <a:r>
              <a:rPr lang="ja-JP" altLang="en-US" sz="2800">
                <a:solidFill>
                  <a:schemeClr val="tx2"/>
                </a:solidFill>
                <a:latin typeface="Arial Narrow" charset="0"/>
              </a:rPr>
              <a:t>’</a:t>
            </a:r>
            <a:r>
              <a:rPr lang="en-US" sz="2800">
                <a:solidFill>
                  <a:schemeClr val="tx2"/>
                </a:solidFill>
                <a:latin typeface="Arial Narrow" charset="0"/>
              </a:rPr>
              <a:t> + ab</a:t>
            </a:r>
          </a:p>
          <a:p>
            <a:pPr lvl="1"/>
            <a:r>
              <a:rPr lang="en-US" sz="2800">
                <a:solidFill>
                  <a:schemeClr val="tx2"/>
                </a:solidFill>
                <a:latin typeface="Arial Narrow" charset="0"/>
              </a:rPr>
              <a:t>f</a:t>
            </a:r>
            <a:r>
              <a:rPr lang="en-US" sz="2800" baseline="-25000">
                <a:solidFill>
                  <a:schemeClr val="tx2"/>
                </a:solidFill>
                <a:latin typeface="Arial Narrow" charset="0"/>
              </a:rPr>
              <a:t>2</a:t>
            </a:r>
            <a:r>
              <a:rPr lang="en-US" sz="2800">
                <a:solidFill>
                  <a:schemeClr val="tx2"/>
                </a:solidFill>
                <a:latin typeface="Arial Narrow" charset="0"/>
              </a:rPr>
              <a:t> = ab</a:t>
            </a:r>
          </a:p>
          <a:p>
            <a:pPr lvl="1"/>
            <a:r>
              <a:rPr lang="en-US" sz="2800">
                <a:solidFill>
                  <a:schemeClr val="tx2"/>
                </a:solidFill>
                <a:latin typeface="Arial Narrow" charset="0"/>
              </a:rPr>
              <a:t>f</a:t>
            </a:r>
            <a:r>
              <a:rPr lang="en-US" sz="2800" baseline="-25000">
                <a:solidFill>
                  <a:schemeClr val="tx2"/>
                </a:solidFill>
                <a:latin typeface="Arial Narrow" charset="0"/>
              </a:rPr>
              <a:t>3</a:t>
            </a:r>
            <a:r>
              <a:rPr lang="en-US" sz="2800">
                <a:solidFill>
                  <a:schemeClr val="tx2"/>
                </a:solidFill>
                <a:latin typeface="Arial Narrow" charset="0"/>
              </a:rPr>
              <a:t> = ab</a:t>
            </a:r>
            <a:r>
              <a:rPr lang="ja-JP" altLang="en-US" sz="2800">
                <a:solidFill>
                  <a:schemeClr val="tx2"/>
                </a:solidFill>
                <a:latin typeface="Arial Narrow" charset="0"/>
              </a:rPr>
              <a:t>’</a:t>
            </a:r>
            <a:r>
              <a:rPr lang="en-US" sz="2800">
                <a:solidFill>
                  <a:schemeClr val="tx2"/>
                </a:solidFill>
                <a:latin typeface="Arial Narrow" charset="0"/>
              </a:rPr>
              <a:t> + a</a:t>
            </a:r>
            <a:r>
              <a:rPr lang="ja-JP" altLang="en-US" sz="2800">
                <a:solidFill>
                  <a:schemeClr val="tx2"/>
                </a:solidFill>
                <a:latin typeface="Arial Narrow" charset="0"/>
              </a:rPr>
              <a:t>’</a:t>
            </a:r>
            <a:r>
              <a:rPr lang="en-US" sz="2800">
                <a:solidFill>
                  <a:schemeClr val="tx2"/>
                </a:solidFill>
                <a:latin typeface="Arial Narrow" charset="0"/>
              </a:rPr>
              <a:t>b</a:t>
            </a:r>
          </a:p>
          <a:p>
            <a:pPr marL="0" indent="0"/>
            <a:r>
              <a:rPr lang="en-US" sz="3200">
                <a:latin typeface="Arial Narrow" charset="0"/>
              </a:rPr>
              <a:t>Mvi representation:</a:t>
            </a:r>
          </a:p>
        </p:txBody>
      </p:sp>
      <p:pic>
        <p:nvPicPr>
          <p:cNvPr id="19462"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189413" y="4146550"/>
            <a:ext cx="2695575" cy="1581150"/>
          </a:xfr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048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7D7338C-CDD1-3045-8F44-38BDBC2A66F9}" type="slidenum">
              <a:rPr lang="en-US" sz="1400" b="0"/>
              <a:pPr/>
              <a:t>18</a:t>
            </a:fld>
            <a:endParaRPr lang="en-US" sz="1400" b="0"/>
          </a:p>
        </p:txBody>
      </p:sp>
      <p:sp>
        <p:nvSpPr>
          <p:cNvPr id="20484" name="Rectangle 2"/>
          <p:cNvSpPr>
            <a:spLocks noGrp="1" noChangeArrowheads="1"/>
          </p:cNvSpPr>
          <p:nvPr>
            <p:ph type="title"/>
          </p:nvPr>
        </p:nvSpPr>
        <p:spPr/>
        <p:txBody>
          <a:bodyPr/>
          <a:lstStyle/>
          <a:p>
            <a:r>
              <a:rPr lang="en-US">
                <a:latin typeface="Arial Narrow" charset="0"/>
              </a:rPr>
              <a:t>Module 2</a:t>
            </a:r>
          </a:p>
        </p:txBody>
      </p:sp>
      <p:sp>
        <p:nvSpPr>
          <p:cNvPr id="20485" name="Rectangle 3"/>
          <p:cNvSpPr>
            <a:spLocks noGrp="1" noChangeArrowheads="1"/>
          </p:cNvSpPr>
          <p:nvPr>
            <p:ph type="body" idx="1"/>
          </p:nvPr>
        </p:nvSpPr>
        <p:spPr/>
        <p:txBody>
          <a:bodyPr/>
          <a:lstStyle/>
          <a:p>
            <a:r>
              <a:rPr lang="en-US" sz="3200">
                <a:latin typeface="Arial Narrow" charset="0"/>
              </a:rPr>
              <a:t>Objective</a:t>
            </a:r>
          </a:p>
          <a:p>
            <a:pPr lvl="1"/>
            <a:r>
              <a:rPr lang="en-US" sz="2800">
                <a:latin typeface="Arial Narrow" charset="0"/>
              </a:rPr>
              <a:t>Operations on logic covers</a:t>
            </a:r>
          </a:p>
          <a:p>
            <a:pPr lvl="1"/>
            <a:r>
              <a:rPr lang="en-US" sz="2800">
                <a:latin typeface="Arial Narrow" charset="0"/>
              </a:rPr>
              <a:t>Application of the recursive paradigm</a:t>
            </a:r>
          </a:p>
          <a:p>
            <a:pPr lvl="1"/>
            <a:r>
              <a:rPr lang="en-US" sz="2800">
                <a:latin typeface="Arial Narrow" charset="0"/>
              </a:rPr>
              <a:t>Fundamental mechanisms used inside minimizers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150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E3D28F3-8B8D-BC47-A895-5575218A9BBE}" type="slidenum">
              <a:rPr lang="en-US" sz="1400" b="0"/>
              <a:pPr/>
              <a:t>19</a:t>
            </a:fld>
            <a:endParaRPr lang="en-US" sz="1400" b="0"/>
          </a:p>
        </p:txBody>
      </p:sp>
      <p:sp>
        <p:nvSpPr>
          <p:cNvPr id="21508" name="Rectangle 2"/>
          <p:cNvSpPr>
            <a:spLocks noGrp="1" noChangeArrowheads="1"/>
          </p:cNvSpPr>
          <p:nvPr>
            <p:ph type="title"/>
          </p:nvPr>
        </p:nvSpPr>
        <p:spPr/>
        <p:txBody>
          <a:bodyPr/>
          <a:lstStyle/>
          <a:p>
            <a:r>
              <a:rPr lang="en-US">
                <a:latin typeface="Arial Narrow" charset="0"/>
              </a:rPr>
              <a:t>Operations on logic covers</a:t>
            </a:r>
          </a:p>
        </p:txBody>
      </p:sp>
      <p:sp>
        <p:nvSpPr>
          <p:cNvPr id="1382403" name="Rectangle 3"/>
          <p:cNvSpPr>
            <a:spLocks noGrp="1" noChangeArrowheads="1"/>
          </p:cNvSpPr>
          <p:nvPr>
            <p:ph type="body" idx="1"/>
          </p:nvPr>
        </p:nvSpPr>
        <p:spPr/>
        <p:txBody>
          <a:bodyPr/>
          <a:lstStyle/>
          <a:p>
            <a:pPr>
              <a:lnSpc>
                <a:spcPct val="115000"/>
              </a:lnSpc>
            </a:pPr>
            <a:r>
              <a:rPr lang="en-US">
                <a:latin typeface="Arial Narrow" charset="0"/>
              </a:rPr>
              <a:t>Recursive paradigm</a:t>
            </a:r>
          </a:p>
          <a:p>
            <a:pPr lvl="1">
              <a:lnSpc>
                <a:spcPct val="100000"/>
              </a:lnSpc>
            </a:pPr>
            <a:r>
              <a:rPr lang="en-US">
                <a:latin typeface="Arial Narrow" charset="0"/>
              </a:rPr>
              <a:t>Expand about a mv-variable</a:t>
            </a:r>
          </a:p>
          <a:p>
            <a:pPr lvl="1">
              <a:lnSpc>
                <a:spcPct val="100000"/>
              </a:lnSpc>
            </a:pPr>
            <a:r>
              <a:rPr lang="en-US">
                <a:latin typeface="Arial Narrow" charset="0"/>
              </a:rPr>
              <a:t>Apply operation to co-factors</a:t>
            </a:r>
          </a:p>
          <a:p>
            <a:pPr lvl="1">
              <a:lnSpc>
                <a:spcPct val="100000"/>
              </a:lnSpc>
            </a:pPr>
            <a:r>
              <a:rPr lang="en-US">
                <a:latin typeface="Arial Narrow" charset="0"/>
              </a:rPr>
              <a:t>Merge results</a:t>
            </a:r>
          </a:p>
          <a:p>
            <a:pPr>
              <a:lnSpc>
                <a:spcPct val="115000"/>
              </a:lnSpc>
            </a:pPr>
            <a:r>
              <a:rPr lang="en-US">
                <a:latin typeface="Arial Narrow" charset="0"/>
              </a:rPr>
              <a:t>Unate heuristics</a:t>
            </a:r>
          </a:p>
          <a:p>
            <a:pPr lvl="1">
              <a:lnSpc>
                <a:spcPct val="100000"/>
              </a:lnSpc>
            </a:pPr>
            <a:r>
              <a:rPr lang="en-US">
                <a:latin typeface="Arial Narrow" charset="0"/>
              </a:rPr>
              <a:t>Operations on unate functions are simpler</a:t>
            </a:r>
          </a:p>
          <a:p>
            <a:pPr lvl="1">
              <a:lnSpc>
                <a:spcPct val="100000"/>
              </a:lnSpc>
            </a:pPr>
            <a:r>
              <a:rPr lang="en-US">
                <a:latin typeface="Arial Narrow" charset="0"/>
              </a:rPr>
              <a:t>Select variables so that cofactors become unate functions</a:t>
            </a:r>
          </a:p>
          <a:p>
            <a:pPr>
              <a:lnSpc>
                <a:spcPct val="115000"/>
              </a:lnSpc>
            </a:pPr>
            <a:r>
              <a:rPr lang="en-US">
                <a:latin typeface="Arial Narrow" charset="0"/>
              </a:rPr>
              <a:t>Recursive paradigm is general and applicable to different data structures</a:t>
            </a:r>
          </a:p>
          <a:p>
            <a:pPr lvl="1">
              <a:lnSpc>
                <a:spcPct val="100000"/>
              </a:lnSpc>
            </a:pPr>
            <a:r>
              <a:rPr lang="en-US">
                <a:latin typeface="Arial Narrow" charset="0"/>
              </a:rPr>
              <a:t>Matrices and binary decision diagrams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240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240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2403">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8240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8240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09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1678893-9213-1740-8A15-31D2D21DEA3F}" type="slidenum">
              <a:rPr lang="en-US" sz="1400" b="0"/>
              <a:pPr/>
              <a:t>2</a:t>
            </a:fld>
            <a:endParaRPr lang="en-US" sz="1400" b="0"/>
          </a:p>
        </p:txBody>
      </p:sp>
      <p:sp>
        <p:nvSpPr>
          <p:cNvPr id="4100" name="Rectangle 2"/>
          <p:cNvSpPr>
            <a:spLocks noGrp="1" noChangeArrowheads="1"/>
          </p:cNvSpPr>
          <p:nvPr>
            <p:ph type="title"/>
          </p:nvPr>
        </p:nvSpPr>
        <p:spPr/>
        <p:txBody>
          <a:bodyPr/>
          <a:lstStyle/>
          <a:p>
            <a:r>
              <a:rPr lang="en-US">
                <a:latin typeface="Arial Narrow" charset="0"/>
              </a:rPr>
              <a:t>Module 1</a:t>
            </a:r>
          </a:p>
        </p:txBody>
      </p:sp>
      <p:sp>
        <p:nvSpPr>
          <p:cNvPr id="4101" name="Rectangle 3"/>
          <p:cNvSpPr>
            <a:spLocks noGrp="1" noChangeArrowheads="1"/>
          </p:cNvSpPr>
          <p:nvPr>
            <p:ph type="body" idx="1"/>
          </p:nvPr>
        </p:nvSpPr>
        <p:spPr/>
        <p:txBody>
          <a:bodyPr/>
          <a:lstStyle/>
          <a:p>
            <a:r>
              <a:rPr lang="en-US" sz="3200">
                <a:latin typeface="Arial Narrow" charset="0"/>
              </a:rPr>
              <a:t>Objective</a:t>
            </a:r>
          </a:p>
          <a:p>
            <a:pPr lvl="1"/>
            <a:r>
              <a:rPr lang="en-US" sz="2800">
                <a:latin typeface="Arial Narrow" charset="0"/>
              </a:rPr>
              <a:t>Data structures for logic optimization</a:t>
            </a:r>
          </a:p>
          <a:p>
            <a:pPr lvl="1"/>
            <a:r>
              <a:rPr lang="en-US" sz="2800">
                <a:latin typeface="Arial Narrow" charset="0"/>
              </a:rPr>
              <a:t>Data representation and encoding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253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8C29896-2E96-DE42-AB91-5A24B0C364C6}" type="slidenum">
              <a:rPr lang="en-US" sz="1400" b="0"/>
              <a:pPr/>
              <a:t>20</a:t>
            </a:fld>
            <a:endParaRPr lang="en-US" sz="1400" b="0"/>
          </a:p>
        </p:txBody>
      </p:sp>
      <p:sp>
        <p:nvSpPr>
          <p:cNvPr id="22532" name="Rectangle 2"/>
          <p:cNvSpPr>
            <a:spLocks noGrp="1" noChangeArrowheads="1"/>
          </p:cNvSpPr>
          <p:nvPr>
            <p:ph type="title"/>
          </p:nvPr>
        </p:nvSpPr>
        <p:spPr/>
        <p:txBody>
          <a:bodyPr/>
          <a:lstStyle/>
          <a:p>
            <a:r>
              <a:rPr lang="en-US">
                <a:latin typeface="Arial Narrow" charset="0"/>
              </a:rPr>
              <a:t>Tautology</a:t>
            </a:r>
          </a:p>
        </p:txBody>
      </p:sp>
      <p:sp>
        <p:nvSpPr>
          <p:cNvPr id="22533" name="Rectangle 3"/>
          <p:cNvSpPr>
            <a:spLocks noGrp="1" noChangeArrowheads="1"/>
          </p:cNvSpPr>
          <p:nvPr>
            <p:ph type="body" idx="1"/>
          </p:nvPr>
        </p:nvSpPr>
        <p:spPr/>
        <p:txBody>
          <a:bodyPr/>
          <a:lstStyle/>
          <a:p>
            <a:r>
              <a:rPr lang="en-US">
                <a:latin typeface="Arial Narrow" charset="0"/>
              </a:rPr>
              <a:t>Check if a function is always TRUE</a:t>
            </a:r>
          </a:p>
          <a:p>
            <a:r>
              <a:rPr lang="en-US">
                <a:latin typeface="Arial Narrow" charset="0"/>
              </a:rPr>
              <a:t>Recursive paradigm:</a:t>
            </a:r>
          </a:p>
          <a:p>
            <a:pPr lvl="1"/>
            <a:r>
              <a:rPr lang="en-US">
                <a:latin typeface="Arial Narrow" charset="0"/>
              </a:rPr>
              <a:t>Expend about a mvi variable</a:t>
            </a:r>
          </a:p>
          <a:p>
            <a:pPr lvl="1"/>
            <a:r>
              <a:rPr lang="en-US">
                <a:latin typeface="Arial Narrow" charset="0"/>
              </a:rPr>
              <a:t>If all cofactors are TRUE, then the function is a tautology</a:t>
            </a:r>
          </a:p>
          <a:p>
            <a:r>
              <a:rPr lang="en-US">
                <a:latin typeface="Arial Narrow" charset="0"/>
              </a:rPr>
              <a:t>Unate heuristics</a:t>
            </a:r>
          </a:p>
          <a:p>
            <a:pPr lvl="1"/>
            <a:r>
              <a:rPr lang="en-US">
                <a:latin typeface="Arial Narrow" charset="0"/>
              </a:rPr>
              <a:t>If cofactors are unate functions, additional criteria to determine tautology</a:t>
            </a:r>
          </a:p>
          <a:p>
            <a:pPr lvl="1"/>
            <a:r>
              <a:rPr lang="en-US">
                <a:latin typeface="Arial Narrow" charset="0"/>
              </a:rPr>
              <a:t>Faster decision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355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1BE9DDE-20DF-EC49-9ADC-E514041E1647}" type="slidenum">
              <a:rPr lang="en-US" sz="1400" b="0"/>
              <a:pPr/>
              <a:t>21</a:t>
            </a:fld>
            <a:endParaRPr lang="en-US" sz="1400" b="0"/>
          </a:p>
        </p:txBody>
      </p:sp>
      <p:sp>
        <p:nvSpPr>
          <p:cNvPr id="23556" name="Rectangle 2"/>
          <p:cNvSpPr>
            <a:spLocks noGrp="1" noChangeArrowheads="1"/>
          </p:cNvSpPr>
          <p:nvPr>
            <p:ph type="title"/>
          </p:nvPr>
        </p:nvSpPr>
        <p:spPr/>
        <p:txBody>
          <a:bodyPr/>
          <a:lstStyle/>
          <a:p>
            <a:r>
              <a:rPr lang="en-US">
                <a:latin typeface="Arial Narrow" charset="0"/>
              </a:rPr>
              <a:t>Recursive tautology</a:t>
            </a:r>
          </a:p>
        </p:txBody>
      </p:sp>
      <p:sp>
        <p:nvSpPr>
          <p:cNvPr id="1384451" name="Rectangle 3"/>
          <p:cNvSpPr>
            <a:spLocks noGrp="1" noChangeArrowheads="1"/>
          </p:cNvSpPr>
          <p:nvPr>
            <p:ph type="body" idx="1"/>
          </p:nvPr>
        </p:nvSpPr>
        <p:spPr/>
        <p:txBody>
          <a:bodyPr/>
          <a:lstStyle/>
          <a:p>
            <a:pPr>
              <a:lnSpc>
                <a:spcPct val="115000"/>
              </a:lnSpc>
            </a:pPr>
            <a:r>
              <a:rPr lang="en-US">
                <a:latin typeface="Arial Narrow" charset="0"/>
              </a:rPr>
              <a:t>TAUTOLOGY:</a:t>
            </a:r>
          </a:p>
          <a:p>
            <a:pPr lvl="1">
              <a:lnSpc>
                <a:spcPct val="100000"/>
              </a:lnSpc>
            </a:pPr>
            <a:r>
              <a:rPr lang="en-US">
                <a:latin typeface="Arial Narrow" charset="0"/>
              </a:rPr>
              <a:t>The cover matrix has a row of all 1s.  (Tautology cube)</a:t>
            </a:r>
          </a:p>
          <a:p>
            <a:pPr>
              <a:lnSpc>
                <a:spcPct val="115000"/>
              </a:lnSpc>
            </a:pPr>
            <a:r>
              <a:rPr lang="en-US">
                <a:latin typeface="Arial Narrow" charset="0"/>
              </a:rPr>
              <a:t>NO TAUTOLOGY:</a:t>
            </a:r>
          </a:p>
          <a:p>
            <a:pPr lvl="1">
              <a:lnSpc>
                <a:spcPct val="100000"/>
              </a:lnSpc>
            </a:pPr>
            <a:r>
              <a:rPr lang="en-US">
                <a:latin typeface="Arial Narrow" charset="0"/>
              </a:rPr>
              <a:t>The cover has a column of 0s. (A variable never takes a value)</a:t>
            </a:r>
          </a:p>
          <a:p>
            <a:pPr>
              <a:lnSpc>
                <a:spcPct val="115000"/>
              </a:lnSpc>
            </a:pPr>
            <a:r>
              <a:rPr lang="en-US">
                <a:latin typeface="Arial Narrow" charset="0"/>
              </a:rPr>
              <a:t>TAUTOLOGY:</a:t>
            </a:r>
          </a:p>
          <a:p>
            <a:pPr lvl="1">
              <a:lnSpc>
                <a:spcPct val="100000"/>
              </a:lnSpc>
            </a:pPr>
            <a:r>
              <a:rPr lang="en-US">
                <a:latin typeface="Arial Narrow" charset="0"/>
              </a:rPr>
              <a:t>The cover depends on one variable, and there is no column of 0s in that field</a:t>
            </a:r>
          </a:p>
          <a:p>
            <a:pPr>
              <a:lnSpc>
                <a:spcPct val="115000"/>
              </a:lnSpc>
            </a:pPr>
            <a:r>
              <a:rPr lang="en-US">
                <a:latin typeface="Arial Narrow" charset="0"/>
              </a:rPr>
              <a:t>Decomposition rule:</a:t>
            </a:r>
          </a:p>
          <a:p>
            <a:pPr lvl="1">
              <a:lnSpc>
                <a:spcPct val="100000"/>
              </a:lnSpc>
            </a:pPr>
            <a:r>
              <a:rPr lang="en-US">
                <a:latin typeface="Arial Narrow" charset="0"/>
              </a:rPr>
              <a:t>When a cover is the union of two subcovers that depend on disjoint sets of variables, then check tautology in both subcovers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44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445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84451">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8445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8445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84451">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84451">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844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4579"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D1B515A-7AF6-0146-9156-156230F450CA}" type="slidenum">
              <a:rPr lang="en-US" sz="1400" b="0"/>
              <a:pPr/>
              <a:t>22</a:t>
            </a:fld>
            <a:endParaRPr lang="en-US" sz="1400" b="0"/>
          </a:p>
        </p:txBody>
      </p:sp>
      <p:sp>
        <p:nvSpPr>
          <p:cNvPr id="24580" name="Rectangle 2"/>
          <p:cNvSpPr>
            <a:spLocks noGrp="1" noChangeArrowheads="1"/>
          </p:cNvSpPr>
          <p:nvPr>
            <p:ph type="title"/>
          </p:nvPr>
        </p:nvSpPr>
        <p:spPr/>
        <p:txBody>
          <a:bodyPr/>
          <a:lstStyle/>
          <a:p>
            <a:pPr>
              <a:lnSpc>
                <a:spcPct val="80000"/>
              </a:lnSpc>
            </a:pPr>
            <a:r>
              <a:rPr lang="en-US" sz="2800">
                <a:latin typeface="Arial Narrow" charset="0"/>
              </a:rPr>
              <a:t>Example</a:t>
            </a:r>
            <a:br>
              <a:rPr lang="en-US" sz="2800">
                <a:latin typeface="Arial Narrow" charset="0"/>
              </a:rPr>
            </a:br>
            <a:r>
              <a:rPr lang="en-US" sz="2800">
                <a:latin typeface="Arial Narrow" charset="0"/>
              </a:rPr>
              <a:t>f = ab + ac + ab</a:t>
            </a:r>
            <a:r>
              <a:rPr lang="ja-JP" altLang="en-US" sz="2800">
                <a:latin typeface="Arial Narrow" charset="0"/>
              </a:rPr>
              <a:t>’</a:t>
            </a:r>
            <a:r>
              <a:rPr lang="en-US" sz="2800">
                <a:latin typeface="Arial Narrow" charset="0"/>
              </a:rPr>
              <a:t>c</a:t>
            </a:r>
            <a:r>
              <a:rPr lang="ja-JP" altLang="en-US" sz="2800">
                <a:latin typeface="Arial Narrow" charset="0"/>
              </a:rPr>
              <a:t>’</a:t>
            </a:r>
            <a:r>
              <a:rPr lang="en-US" sz="2800">
                <a:latin typeface="Arial Narrow" charset="0"/>
              </a:rPr>
              <a:t> + a</a:t>
            </a:r>
            <a:r>
              <a:rPr lang="ja-JP" altLang="en-US" sz="2800">
                <a:latin typeface="Arial Narrow" charset="0"/>
              </a:rPr>
              <a:t>’</a:t>
            </a:r>
            <a:endParaRPr lang="en-US" sz="2800">
              <a:latin typeface="Arial Narrow" charset="0"/>
            </a:endParaRPr>
          </a:p>
        </p:txBody>
      </p:sp>
      <p:sp>
        <p:nvSpPr>
          <p:cNvPr id="1385484" name="Rectangle 12"/>
          <p:cNvSpPr>
            <a:spLocks noGrp="1" noChangeArrowheads="1"/>
          </p:cNvSpPr>
          <p:nvPr>
            <p:ph type="body" sz="half" idx="1"/>
          </p:nvPr>
        </p:nvSpPr>
        <p:spPr/>
        <p:txBody>
          <a:bodyPr/>
          <a:lstStyle/>
          <a:p>
            <a:pPr marL="0" indent="0"/>
            <a:r>
              <a:rPr lang="en-US">
                <a:latin typeface="Arial Narrow" charset="0"/>
              </a:rPr>
              <a:t>Select variable </a:t>
            </a:r>
            <a:r>
              <a:rPr lang="en-US">
                <a:solidFill>
                  <a:schemeClr val="tx2"/>
                </a:solidFill>
                <a:latin typeface="Arial Narrow" charset="0"/>
              </a:rPr>
              <a:t>a</a:t>
            </a:r>
          </a:p>
          <a:p>
            <a:pPr marL="0" indent="0"/>
            <a:r>
              <a:rPr lang="en-US">
                <a:latin typeface="Arial Narrow" charset="0"/>
              </a:rPr>
              <a:t>Cofactor w.r. to </a:t>
            </a:r>
            <a:r>
              <a:rPr lang="en-US">
                <a:solidFill>
                  <a:schemeClr val="tx2"/>
                </a:solidFill>
                <a:latin typeface="Arial Narrow" charset="0"/>
              </a:rPr>
              <a:t>a</a:t>
            </a:r>
            <a:r>
              <a:rPr lang="ja-JP" altLang="en-US">
                <a:solidFill>
                  <a:schemeClr val="tx2"/>
                </a:solidFill>
                <a:latin typeface="Arial Narrow" charset="0"/>
              </a:rPr>
              <a:t>’</a:t>
            </a:r>
            <a:r>
              <a:rPr lang="en-US">
                <a:latin typeface="Arial Narrow" charset="0"/>
              </a:rPr>
              <a:t> is</a:t>
            </a:r>
          </a:p>
          <a:p>
            <a:pPr marL="0" indent="0">
              <a:buFont typeface="Monotype Sorts" charset="0"/>
              <a:buNone/>
            </a:pPr>
            <a:r>
              <a:rPr lang="en-US">
                <a:latin typeface="Arial Narrow" charset="0"/>
              </a:rPr>
              <a:t>   11  11  11 – Tautology.</a:t>
            </a:r>
          </a:p>
          <a:p>
            <a:pPr marL="0" indent="0"/>
            <a:r>
              <a:rPr lang="en-US">
                <a:latin typeface="Arial Narrow" charset="0"/>
              </a:rPr>
              <a:t>Cofactor w.r. to </a:t>
            </a:r>
            <a:r>
              <a:rPr lang="en-US">
                <a:solidFill>
                  <a:schemeClr val="tx2"/>
                </a:solidFill>
                <a:latin typeface="Arial Narrow" charset="0"/>
              </a:rPr>
              <a:t>a</a:t>
            </a:r>
            <a:r>
              <a:rPr lang="en-US">
                <a:latin typeface="Arial Narrow" charset="0"/>
              </a:rPr>
              <a:t> is:</a:t>
            </a:r>
          </a:p>
          <a:p>
            <a:pPr marL="0" indent="0">
              <a:buFont typeface="Monotype Sorts" charset="0"/>
              <a:buNone/>
            </a:pPr>
            <a:r>
              <a:rPr lang="en-US">
                <a:latin typeface="Arial Narrow" charset="0"/>
              </a:rPr>
              <a:t>   11    01    11</a:t>
            </a:r>
          </a:p>
          <a:p>
            <a:pPr marL="0" indent="0">
              <a:buFont typeface="Monotype Sorts" charset="0"/>
              <a:buNone/>
            </a:pPr>
            <a:r>
              <a:rPr lang="en-US">
                <a:latin typeface="Arial Narrow" charset="0"/>
              </a:rPr>
              <a:t>   11    11    01</a:t>
            </a:r>
          </a:p>
          <a:p>
            <a:pPr marL="0" indent="0">
              <a:buFont typeface="Monotype Sorts" charset="0"/>
              <a:buNone/>
            </a:pPr>
            <a:r>
              <a:rPr lang="en-US">
                <a:latin typeface="Arial Narrow" charset="0"/>
              </a:rPr>
              <a:t>   11    10    10</a:t>
            </a:r>
          </a:p>
        </p:txBody>
      </p:sp>
      <p:sp>
        <p:nvSpPr>
          <p:cNvPr id="1385486" name="Line 14"/>
          <p:cNvSpPr>
            <a:spLocks noChangeShapeType="1"/>
          </p:cNvSpPr>
          <p:nvPr/>
        </p:nvSpPr>
        <p:spPr bwMode="auto">
          <a:xfrm>
            <a:off x="1050925" y="3792538"/>
            <a:ext cx="0" cy="18288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385489" name="Text Box 17"/>
          <p:cNvSpPr txBox="1">
            <a:spLocks noChangeArrowheads="1"/>
          </p:cNvSpPr>
          <p:nvPr/>
        </p:nvSpPr>
        <p:spPr bwMode="auto">
          <a:xfrm>
            <a:off x="5487988" y="2466975"/>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10     11     11</a:t>
            </a:r>
          </a:p>
        </p:txBody>
      </p:sp>
      <p:grpSp>
        <p:nvGrpSpPr>
          <p:cNvPr id="24584" name="Group 37"/>
          <p:cNvGrpSpPr>
            <a:grpSpLocks/>
          </p:cNvGrpSpPr>
          <p:nvPr/>
        </p:nvGrpSpPr>
        <p:grpSpPr bwMode="auto">
          <a:xfrm>
            <a:off x="5487988" y="1279525"/>
            <a:ext cx="1712912" cy="1279525"/>
            <a:chOff x="3457" y="806"/>
            <a:chExt cx="1079" cy="806"/>
          </a:xfrm>
        </p:grpSpPr>
        <p:sp>
          <p:nvSpPr>
            <p:cNvPr id="24624" name="Text Box 15"/>
            <p:cNvSpPr txBox="1">
              <a:spLocks noChangeArrowheads="1"/>
            </p:cNvSpPr>
            <p:nvPr/>
          </p:nvSpPr>
          <p:spPr bwMode="auto">
            <a:xfrm>
              <a:off x="3457" y="80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01     01     11</a:t>
              </a:r>
            </a:p>
          </p:txBody>
        </p:sp>
        <p:sp>
          <p:nvSpPr>
            <p:cNvPr id="24625" name="Text Box 16"/>
            <p:cNvSpPr txBox="1">
              <a:spLocks noChangeArrowheads="1"/>
            </p:cNvSpPr>
            <p:nvPr/>
          </p:nvSpPr>
          <p:spPr bwMode="auto">
            <a:xfrm>
              <a:off x="3457" y="97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01     11     01</a:t>
              </a:r>
            </a:p>
          </p:txBody>
        </p:sp>
        <p:sp>
          <p:nvSpPr>
            <p:cNvPr id="24626" name="Text Box 18"/>
            <p:cNvSpPr txBox="1">
              <a:spLocks noChangeArrowheads="1"/>
            </p:cNvSpPr>
            <p:nvPr/>
          </p:nvSpPr>
          <p:spPr bwMode="auto">
            <a:xfrm>
              <a:off x="3457" y="1324"/>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10     11     11</a:t>
              </a:r>
            </a:p>
          </p:txBody>
        </p:sp>
        <p:sp>
          <p:nvSpPr>
            <p:cNvPr id="24627" name="Text Box 19"/>
            <p:cNvSpPr txBox="1">
              <a:spLocks noChangeArrowheads="1"/>
            </p:cNvSpPr>
            <p:nvPr/>
          </p:nvSpPr>
          <p:spPr bwMode="auto">
            <a:xfrm>
              <a:off x="3457" y="115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01     10     10</a:t>
              </a:r>
            </a:p>
          </p:txBody>
        </p:sp>
      </p:grpSp>
      <p:sp>
        <p:nvSpPr>
          <p:cNvPr id="1385492" name="Text Box 20"/>
          <p:cNvSpPr txBox="1">
            <a:spLocks noChangeArrowheads="1"/>
          </p:cNvSpPr>
          <p:nvPr/>
        </p:nvSpPr>
        <p:spPr bwMode="auto">
          <a:xfrm>
            <a:off x="5487988" y="3656013"/>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10     11     11</a:t>
            </a:r>
          </a:p>
        </p:txBody>
      </p:sp>
      <p:sp>
        <p:nvSpPr>
          <p:cNvPr id="1385493" name="Line 21"/>
          <p:cNvSpPr>
            <a:spLocks noChangeShapeType="1"/>
          </p:cNvSpPr>
          <p:nvPr/>
        </p:nvSpPr>
        <p:spPr bwMode="auto">
          <a:xfrm>
            <a:off x="5210175" y="2833688"/>
            <a:ext cx="228600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385494" name="Text Box 22"/>
          <p:cNvSpPr txBox="1">
            <a:spLocks noChangeArrowheads="1"/>
          </p:cNvSpPr>
          <p:nvPr/>
        </p:nvSpPr>
        <p:spPr bwMode="auto">
          <a:xfrm>
            <a:off x="5487988" y="4021138"/>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01     00     00</a:t>
            </a:r>
          </a:p>
        </p:txBody>
      </p:sp>
      <p:sp>
        <p:nvSpPr>
          <p:cNvPr id="1385495" name="Text Box 23"/>
          <p:cNvSpPr txBox="1">
            <a:spLocks noChangeArrowheads="1"/>
          </p:cNvSpPr>
          <p:nvPr/>
        </p:nvSpPr>
        <p:spPr bwMode="auto">
          <a:xfrm>
            <a:off x="5487988" y="2466975"/>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01     11     11</a:t>
            </a:r>
          </a:p>
        </p:txBody>
      </p:sp>
      <p:sp>
        <p:nvSpPr>
          <p:cNvPr id="1385496" name="Line 24"/>
          <p:cNvSpPr>
            <a:spLocks noChangeShapeType="1"/>
          </p:cNvSpPr>
          <p:nvPr/>
        </p:nvSpPr>
        <p:spPr bwMode="auto">
          <a:xfrm>
            <a:off x="5210175" y="4387850"/>
            <a:ext cx="228600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385497" name="Text Box 25"/>
          <p:cNvSpPr txBox="1">
            <a:spLocks noChangeArrowheads="1"/>
          </p:cNvSpPr>
          <p:nvPr/>
        </p:nvSpPr>
        <p:spPr bwMode="auto">
          <a:xfrm>
            <a:off x="5487988" y="4387850"/>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11     11     11</a:t>
            </a:r>
          </a:p>
        </p:txBody>
      </p:sp>
      <p:sp>
        <p:nvSpPr>
          <p:cNvPr id="1385498" name="Text Box 26"/>
          <p:cNvSpPr txBox="1">
            <a:spLocks noChangeArrowheads="1"/>
          </p:cNvSpPr>
          <p:nvPr/>
        </p:nvSpPr>
        <p:spPr bwMode="auto">
          <a:xfrm>
            <a:off x="5487988" y="4021138"/>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10     00     00</a:t>
            </a:r>
          </a:p>
        </p:txBody>
      </p:sp>
      <p:grpSp>
        <p:nvGrpSpPr>
          <p:cNvPr id="3" name="Group 35"/>
          <p:cNvGrpSpPr>
            <a:grpSpLocks/>
          </p:cNvGrpSpPr>
          <p:nvPr/>
        </p:nvGrpSpPr>
        <p:grpSpPr bwMode="auto">
          <a:xfrm>
            <a:off x="5487988" y="2833688"/>
            <a:ext cx="1712912" cy="1004887"/>
            <a:chOff x="3457" y="1785"/>
            <a:chExt cx="1079" cy="633"/>
          </a:xfrm>
        </p:grpSpPr>
        <p:sp>
          <p:nvSpPr>
            <p:cNvPr id="24621" name="Text Box 28"/>
            <p:cNvSpPr txBox="1">
              <a:spLocks noChangeArrowheads="1"/>
            </p:cNvSpPr>
            <p:nvPr/>
          </p:nvSpPr>
          <p:spPr bwMode="auto">
            <a:xfrm>
              <a:off x="3457" y="1785"/>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rgbClr val="FF0000"/>
                  </a:solidFill>
                </a:rPr>
                <a:t>00     01     11</a:t>
              </a:r>
            </a:p>
          </p:txBody>
        </p:sp>
        <p:sp>
          <p:nvSpPr>
            <p:cNvPr id="24622" name="Text Box 29"/>
            <p:cNvSpPr txBox="1">
              <a:spLocks noChangeArrowheads="1"/>
            </p:cNvSpPr>
            <p:nvPr/>
          </p:nvSpPr>
          <p:spPr bwMode="auto">
            <a:xfrm>
              <a:off x="3457" y="1957"/>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rgbClr val="FF0000"/>
                  </a:solidFill>
                </a:rPr>
                <a:t>00     11     01</a:t>
              </a:r>
            </a:p>
          </p:txBody>
        </p:sp>
        <p:sp>
          <p:nvSpPr>
            <p:cNvPr id="24623" name="Text Box 30"/>
            <p:cNvSpPr txBox="1">
              <a:spLocks noChangeArrowheads="1"/>
            </p:cNvSpPr>
            <p:nvPr/>
          </p:nvSpPr>
          <p:spPr bwMode="auto">
            <a:xfrm>
              <a:off x="3457" y="2130"/>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rgbClr val="FF0000"/>
                  </a:solidFill>
                </a:rPr>
                <a:t>00     10     10</a:t>
              </a:r>
            </a:p>
          </p:txBody>
        </p:sp>
      </p:grpSp>
      <p:sp>
        <p:nvSpPr>
          <p:cNvPr id="1385505" name="Text Box 33"/>
          <p:cNvSpPr txBox="1">
            <a:spLocks noChangeArrowheads="1"/>
          </p:cNvSpPr>
          <p:nvPr/>
        </p:nvSpPr>
        <p:spPr bwMode="auto">
          <a:xfrm>
            <a:off x="5487988" y="3656013"/>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rgbClr val="FF0000"/>
                </a:solidFill>
              </a:rPr>
              <a:t>00     11     11</a:t>
            </a:r>
          </a:p>
        </p:txBody>
      </p:sp>
      <p:grpSp>
        <p:nvGrpSpPr>
          <p:cNvPr id="4" name="Group 36"/>
          <p:cNvGrpSpPr>
            <a:grpSpLocks/>
          </p:cNvGrpSpPr>
          <p:nvPr/>
        </p:nvGrpSpPr>
        <p:grpSpPr bwMode="auto">
          <a:xfrm>
            <a:off x="5487988" y="2833688"/>
            <a:ext cx="1712912" cy="1004887"/>
            <a:chOff x="3274" y="3116"/>
            <a:chExt cx="1079" cy="633"/>
          </a:xfrm>
        </p:grpSpPr>
        <p:sp>
          <p:nvSpPr>
            <p:cNvPr id="24618" name="Text Box 31"/>
            <p:cNvSpPr txBox="1">
              <a:spLocks noChangeArrowheads="1"/>
            </p:cNvSpPr>
            <p:nvPr/>
          </p:nvSpPr>
          <p:spPr bwMode="auto">
            <a:xfrm>
              <a:off x="3274" y="311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01     01     11</a:t>
              </a:r>
            </a:p>
          </p:txBody>
        </p:sp>
        <p:sp>
          <p:nvSpPr>
            <p:cNvPr id="24619" name="Text Box 32"/>
            <p:cNvSpPr txBox="1">
              <a:spLocks noChangeArrowheads="1"/>
            </p:cNvSpPr>
            <p:nvPr/>
          </p:nvSpPr>
          <p:spPr bwMode="auto">
            <a:xfrm>
              <a:off x="3274" y="328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01     11     01</a:t>
              </a:r>
            </a:p>
          </p:txBody>
        </p:sp>
        <p:sp>
          <p:nvSpPr>
            <p:cNvPr id="24620" name="Text Box 34"/>
            <p:cNvSpPr txBox="1">
              <a:spLocks noChangeArrowheads="1"/>
            </p:cNvSpPr>
            <p:nvPr/>
          </p:nvSpPr>
          <p:spPr bwMode="auto">
            <a:xfrm>
              <a:off x="3274" y="346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01     10     10</a:t>
              </a:r>
            </a:p>
          </p:txBody>
        </p:sp>
      </p:grpSp>
      <p:grpSp>
        <p:nvGrpSpPr>
          <p:cNvPr id="5" name="Group 38"/>
          <p:cNvGrpSpPr>
            <a:grpSpLocks/>
          </p:cNvGrpSpPr>
          <p:nvPr/>
        </p:nvGrpSpPr>
        <p:grpSpPr bwMode="auto">
          <a:xfrm>
            <a:off x="5487988" y="4386263"/>
            <a:ext cx="1712912" cy="1004887"/>
            <a:chOff x="3274" y="3116"/>
            <a:chExt cx="1079" cy="633"/>
          </a:xfrm>
        </p:grpSpPr>
        <p:sp>
          <p:nvSpPr>
            <p:cNvPr id="24615" name="Text Box 39"/>
            <p:cNvSpPr txBox="1">
              <a:spLocks noChangeArrowheads="1"/>
            </p:cNvSpPr>
            <p:nvPr/>
          </p:nvSpPr>
          <p:spPr bwMode="auto">
            <a:xfrm>
              <a:off x="3274" y="311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11     01     11</a:t>
              </a:r>
            </a:p>
          </p:txBody>
        </p:sp>
        <p:sp>
          <p:nvSpPr>
            <p:cNvPr id="24616" name="Text Box 40"/>
            <p:cNvSpPr txBox="1">
              <a:spLocks noChangeArrowheads="1"/>
            </p:cNvSpPr>
            <p:nvPr/>
          </p:nvSpPr>
          <p:spPr bwMode="auto">
            <a:xfrm>
              <a:off x="3274" y="328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11     11     01</a:t>
              </a:r>
            </a:p>
          </p:txBody>
        </p:sp>
        <p:sp>
          <p:nvSpPr>
            <p:cNvPr id="24617" name="Text Box 41"/>
            <p:cNvSpPr txBox="1">
              <a:spLocks noChangeArrowheads="1"/>
            </p:cNvSpPr>
            <p:nvPr/>
          </p:nvSpPr>
          <p:spPr bwMode="auto">
            <a:xfrm>
              <a:off x="3274" y="346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11     10     10</a:t>
              </a:r>
            </a:p>
          </p:txBody>
        </p:sp>
      </p:grpSp>
      <p:grpSp>
        <p:nvGrpSpPr>
          <p:cNvPr id="24596" name="Group 48"/>
          <p:cNvGrpSpPr>
            <a:grpSpLocks/>
          </p:cNvGrpSpPr>
          <p:nvPr/>
        </p:nvGrpSpPr>
        <p:grpSpPr bwMode="auto">
          <a:xfrm>
            <a:off x="3198813" y="4657725"/>
            <a:ext cx="1281112" cy="1192213"/>
            <a:chOff x="2015" y="2934"/>
            <a:chExt cx="807" cy="751"/>
          </a:xfrm>
        </p:grpSpPr>
        <p:sp>
          <p:nvSpPr>
            <p:cNvPr id="24609" name="Rectangle 42"/>
            <p:cNvSpPr>
              <a:spLocks noChangeArrowheads="1"/>
            </p:cNvSpPr>
            <p:nvPr/>
          </p:nvSpPr>
          <p:spPr bwMode="auto">
            <a:xfrm>
              <a:off x="2015" y="3167"/>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4610" name="Rectangle 43"/>
            <p:cNvSpPr>
              <a:spLocks noChangeArrowheads="1"/>
            </p:cNvSpPr>
            <p:nvPr/>
          </p:nvSpPr>
          <p:spPr bwMode="auto">
            <a:xfrm>
              <a:off x="2303" y="2936"/>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4611" name="Line 44"/>
            <p:cNvSpPr>
              <a:spLocks noChangeShapeType="1"/>
            </p:cNvSpPr>
            <p:nvPr/>
          </p:nvSpPr>
          <p:spPr bwMode="auto">
            <a:xfrm flipV="1">
              <a:off x="2015" y="293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4612" name="Line 45"/>
            <p:cNvSpPr>
              <a:spLocks noChangeShapeType="1"/>
            </p:cNvSpPr>
            <p:nvPr/>
          </p:nvSpPr>
          <p:spPr bwMode="auto">
            <a:xfrm flipV="1">
              <a:off x="2534" y="2936"/>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4613" name="Line 46"/>
            <p:cNvSpPr>
              <a:spLocks noChangeShapeType="1"/>
            </p:cNvSpPr>
            <p:nvPr/>
          </p:nvSpPr>
          <p:spPr bwMode="auto">
            <a:xfrm flipV="1">
              <a:off x="2533" y="3453"/>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4614" name="Line 47"/>
            <p:cNvSpPr>
              <a:spLocks noChangeShapeType="1"/>
            </p:cNvSpPr>
            <p:nvPr/>
          </p:nvSpPr>
          <p:spPr bwMode="auto">
            <a:xfrm flipV="1">
              <a:off x="2018" y="345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24597" name="AutoShape 49"/>
          <p:cNvSpPr>
            <a:spLocks noChangeArrowheads="1"/>
          </p:cNvSpPr>
          <p:nvPr/>
        </p:nvSpPr>
        <p:spPr bwMode="auto">
          <a:xfrm rot="5400000" flipH="1">
            <a:off x="2834482" y="5026819"/>
            <a:ext cx="1185862" cy="457200"/>
          </a:xfrm>
          <a:prstGeom prst="parallelogram">
            <a:avLst>
              <a:gd name="adj" fmla="val 80202"/>
            </a:avLst>
          </a:prstGeom>
          <a:solidFill>
            <a:srgbClr val="993366">
              <a:alpha val="50195"/>
            </a:srgbClr>
          </a:solidFill>
          <a:ln w="25400">
            <a:solidFill>
              <a:schemeClr val="tx1"/>
            </a:solidFill>
            <a:miter lim="800000"/>
            <a:headEnd/>
            <a:tailEnd/>
          </a:ln>
        </p:spPr>
        <p:txBody>
          <a:bodyPr wrap="none" anchor="ctr"/>
          <a:lstStyle/>
          <a:p>
            <a:endParaRPr lang="en-US"/>
          </a:p>
        </p:txBody>
      </p:sp>
      <p:sp>
        <p:nvSpPr>
          <p:cNvPr id="24598" name="Oval 50"/>
          <p:cNvSpPr>
            <a:spLocks noChangeArrowheads="1"/>
          </p:cNvSpPr>
          <p:nvPr/>
        </p:nvSpPr>
        <p:spPr bwMode="auto">
          <a:xfrm>
            <a:off x="3871913" y="5672138"/>
            <a:ext cx="300037" cy="314325"/>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24599" name="Oval 51"/>
          <p:cNvSpPr>
            <a:spLocks noChangeArrowheads="1"/>
          </p:cNvSpPr>
          <p:nvPr/>
        </p:nvSpPr>
        <p:spPr bwMode="auto">
          <a:xfrm rot="-2213521">
            <a:off x="3838575" y="4684713"/>
            <a:ext cx="792163" cy="342900"/>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24600" name="Oval 53"/>
          <p:cNvSpPr>
            <a:spLocks noChangeArrowheads="1"/>
          </p:cNvSpPr>
          <p:nvPr/>
        </p:nvSpPr>
        <p:spPr bwMode="auto">
          <a:xfrm>
            <a:off x="4314825" y="4557713"/>
            <a:ext cx="314325" cy="1042987"/>
          </a:xfrm>
          <a:prstGeom prst="ellipse">
            <a:avLst/>
          </a:prstGeom>
          <a:solidFill>
            <a:srgbClr val="0000FF">
              <a:alpha val="50195"/>
            </a:srgbClr>
          </a:solidFill>
          <a:ln w="25400">
            <a:solidFill>
              <a:srgbClr val="000080"/>
            </a:solidFill>
            <a:round/>
            <a:headEnd/>
            <a:tailEnd/>
          </a:ln>
        </p:spPr>
        <p:txBody>
          <a:bodyPr wrap="none" anchor="ctr"/>
          <a:lstStyle/>
          <a:p>
            <a:endParaRPr lang="en-US"/>
          </a:p>
        </p:txBody>
      </p:sp>
      <p:grpSp>
        <p:nvGrpSpPr>
          <p:cNvPr id="24601" name="Group 61"/>
          <p:cNvGrpSpPr>
            <a:grpSpLocks/>
          </p:cNvGrpSpPr>
          <p:nvPr/>
        </p:nvGrpSpPr>
        <p:grpSpPr bwMode="auto">
          <a:xfrm>
            <a:off x="2289175" y="5578475"/>
            <a:ext cx="798513" cy="790575"/>
            <a:chOff x="1442" y="3514"/>
            <a:chExt cx="503" cy="498"/>
          </a:xfrm>
        </p:grpSpPr>
        <p:grpSp>
          <p:nvGrpSpPr>
            <p:cNvPr id="24602" name="Group 57"/>
            <p:cNvGrpSpPr>
              <a:grpSpLocks/>
            </p:cNvGrpSpPr>
            <p:nvPr/>
          </p:nvGrpSpPr>
          <p:grpSpPr bwMode="auto">
            <a:xfrm>
              <a:off x="1612" y="3627"/>
              <a:ext cx="230" cy="231"/>
              <a:chOff x="1612" y="3627"/>
              <a:chExt cx="230" cy="231"/>
            </a:xfrm>
          </p:grpSpPr>
          <p:sp>
            <p:nvSpPr>
              <p:cNvPr id="24606" name="Line 54"/>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4607" name="Line 55"/>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4608" name="Line 56"/>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24603" name="Text Box 58"/>
            <p:cNvSpPr txBox="1">
              <a:spLocks noChangeArrowheads="1"/>
            </p:cNvSpPr>
            <p:nvPr/>
          </p:nvSpPr>
          <p:spPr bwMode="auto">
            <a:xfrm>
              <a:off x="1763" y="3781"/>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24604" name="Text Box 59"/>
            <p:cNvSpPr txBox="1">
              <a:spLocks noChangeArrowheads="1"/>
            </p:cNvSpPr>
            <p:nvPr/>
          </p:nvSpPr>
          <p:spPr bwMode="auto">
            <a:xfrm>
              <a:off x="1640" y="3535"/>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24605" name="Text Box 60"/>
            <p:cNvSpPr txBox="1">
              <a:spLocks noChangeArrowheads="1"/>
            </p:cNvSpPr>
            <p:nvPr/>
          </p:nvSpPr>
          <p:spPr bwMode="auto">
            <a:xfrm>
              <a:off x="1442" y="3514"/>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548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8548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8548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8549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8549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8549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8549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8549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385484">
                                            <p:txEl>
                                              <p:pRg st="2" end="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385484">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85495"/>
                                        </p:tgtEl>
                                        <p:attrNameLst>
                                          <p:attrName>style.visibility</p:attrName>
                                        </p:attrNameLst>
                                      </p:cBhvr>
                                      <p:to>
                                        <p:strVal val="visible"/>
                                      </p:to>
                                    </p:set>
                                  </p:childTnLst>
                                </p:cTn>
                              </p:par>
                              <p:par>
                                <p:cTn id="41" presetID="3" presetClass="exit" presetSubtype="10" fill="hold" grpId="1" nodeType="withEffect">
                                  <p:stCondLst>
                                    <p:cond delay="0"/>
                                  </p:stCondLst>
                                  <p:childTnLst>
                                    <p:animEffect transition="out" filter="blinds(horizontal)">
                                      <p:cBhvr>
                                        <p:cTn id="42" dur="500"/>
                                        <p:tgtEl>
                                          <p:spTgt spid="1385489"/>
                                        </p:tgtEl>
                                      </p:cBhvr>
                                    </p:animEffect>
                                    <p:set>
                                      <p:cBhvr>
                                        <p:cTn id="43" dur="1" fill="hold">
                                          <p:stCondLst>
                                            <p:cond delay="499"/>
                                          </p:stCondLst>
                                        </p:cTn>
                                        <p:tgtEl>
                                          <p:spTgt spid="1385489"/>
                                        </p:tgtEl>
                                        <p:attrNameLst>
                                          <p:attrName>style.visibility</p:attrName>
                                        </p:attrNameLst>
                                      </p:cBhvr>
                                      <p:to>
                                        <p:strVal val="hidden"/>
                                      </p:to>
                                    </p:set>
                                  </p:childTnLst>
                                </p:cTn>
                              </p:par>
                              <p:par>
                                <p:cTn id="44" presetID="3" presetClass="exit" presetSubtype="10" fill="hold" grpId="1" nodeType="withEffect">
                                  <p:stCondLst>
                                    <p:cond delay="0"/>
                                  </p:stCondLst>
                                  <p:childTnLst>
                                    <p:animEffect transition="out" filter="blinds(horizontal)">
                                      <p:cBhvr>
                                        <p:cTn id="45" dur="500"/>
                                        <p:tgtEl>
                                          <p:spTgt spid="1385492"/>
                                        </p:tgtEl>
                                      </p:cBhvr>
                                    </p:animEffect>
                                    <p:set>
                                      <p:cBhvr>
                                        <p:cTn id="46" dur="1" fill="hold">
                                          <p:stCondLst>
                                            <p:cond delay="499"/>
                                          </p:stCondLst>
                                        </p:cTn>
                                        <p:tgtEl>
                                          <p:spTgt spid="1385492"/>
                                        </p:tgtEl>
                                        <p:attrNameLst>
                                          <p:attrName>style.visibility</p:attrName>
                                        </p:attrNameLst>
                                      </p:cBhvr>
                                      <p:to>
                                        <p:strVal val="hidden"/>
                                      </p:to>
                                    </p:set>
                                  </p:childTnLst>
                                </p:cTn>
                              </p:par>
                              <p:par>
                                <p:cTn id="47" presetID="3" presetClass="exit" presetSubtype="10" fill="hold" grpId="1" nodeType="withEffect">
                                  <p:stCondLst>
                                    <p:cond delay="0"/>
                                  </p:stCondLst>
                                  <p:childTnLst>
                                    <p:animEffect transition="out" filter="blinds(horizontal)">
                                      <p:cBhvr>
                                        <p:cTn id="48" dur="500"/>
                                        <p:tgtEl>
                                          <p:spTgt spid="1385494"/>
                                        </p:tgtEl>
                                      </p:cBhvr>
                                    </p:animEffect>
                                    <p:set>
                                      <p:cBhvr>
                                        <p:cTn id="49" dur="1" fill="hold">
                                          <p:stCondLst>
                                            <p:cond delay="499"/>
                                          </p:stCondLst>
                                        </p:cTn>
                                        <p:tgtEl>
                                          <p:spTgt spid="1385494"/>
                                        </p:tgtEl>
                                        <p:attrNameLst>
                                          <p:attrName>style.visibility</p:attrName>
                                        </p:attrNameLst>
                                      </p:cBhvr>
                                      <p:to>
                                        <p:strVal val="hidden"/>
                                      </p:to>
                                    </p:set>
                                  </p:childTnLst>
                                </p:cTn>
                              </p:par>
                              <p:par>
                                <p:cTn id="50" presetID="3" presetClass="exit" presetSubtype="10" fill="hold" grpId="1" nodeType="withEffect">
                                  <p:stCondLst>
                                    <p:cond delay="0"/>
                                  </p:stCondLst>
                                  <p:childTnLst>
                                    <p:animEffect transition="out" filter="blinds(horizontal)">
                                      <p:cBhvr>
                                        <p:cTn id="51" dur="500"/>
                                        <p:tgtEl>
                                          <p:spTgt spid="1385496"/>
                                        </p:tgtEl>
                                      </p:cBhvr>
                                    </p:animEffect>
                                    <p:set>
                                      <p:cBhvr>
                                        <p:cTn id="52" dur="1" fill="hold">
                                          <p:stCondLst>
                                            <p:cond delay="499"/>
                                          </p:stCondLst>
                                        </p:cTn>
                                        <p:tgtEl>
                                          <p:spTgt spid="1385496"/>
                                        </p:tgtEl>
                                        <p:attrNameLst>
                                          <p:attrName>style.visibility</p:attrName>
                                        </p:attrNameLst>
                                      </p:cBhvr>
                                      <p:to>
                                        <p:strVal val="hidden"/>
                                      </p:to>
                                    </p:set>
                                  </p:childTnLst>
                                </p:cTn>
                              </p:par>
                              <p:par>
                                <p:cTn id="53" presetID="3" presetClass="exit" presetSubtype="10" fill="hold" grpId="1" nodeType="withEffect">
                                  <p:stCondLst>
                                    <p:cond delay="0"/>
                                  </p:stCondLst>
                                  <p:childTnLst>
                                    <p:animEffect transition="out" filter="blinds(horizontal)">
                                      <p:cBhvr>
                                        <p:cTn id="54" dur="500"/>
                                        <p:tgtEl>
                                          <p:spTgt spid="1385497"/>
                                        </p:tgtEl>
                                      </p:cBhvr>
                                    </p:animEffect>
                                    <p:set>
                                      <p:cBhvr>
                                        <p:cTn id="55" dur="1" fill="hold">
                                          <p:stCondLst>
                                            <p:cond delay="499"/>
                                          </p:stCondLst>
                                        </p:cTn>
                                        <p:tgtEl>
                                          <p:spTgt spid="1385497"/>
                                        </p:tgtEl>
                                        <p:attrNameLst>
                                          <p:attrName>style.visibility</p:attrName>
                                        </p:attrNameLst>
                                      </p:cBhvr>
                                      <p:to>
                                        <p:strVal val="hidden"/>
                                      </p:to>
                                    </p:set>
                                  </p:childTnLst>
                                </p:cTn>
                              </p:par>
                              <p:par>
                                <p:cTn id="56" presetID="3" presetClass="exit" presetSubtype="10" fill="hold" nodeType="withEffect">
                                  <p:stCondLst>
                                    <p:cond delay="0"/>
                                  </p:stCondLst>
                                  <p:childTnLst>
                                    <p:animEffect transition="out" filter="blinds(horizontal)">
                                      <p:cBhvr>
                                        <p:cTn id="57" dur="500"/>
                                        <p:tgtEl>
                                          <p:spTgt spid="3"/>
                                        </p:tgtEl>
                                      </p:cBhvr>
                                    </p:animEffect>
                                    <p:set>
                                      <p:cBhvr>
                                        <p:cTn id="58" dur="1" fill="hold">
                                          <p:stCondLst>
                                            <p:cond delay="499"/>
                                          </p:stCondLst>
                                        </p:cTn>
                                        <p:tgtEl>
                                          <p:spTgt spid="3"/>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385505"/>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385498"/>
                                        </p:tgtEl>
                                        <p:attrNameLst>
                                          <p:attrName>style.visibility</p:attrName>
                                        </p:attrNameLst>
                                      </p:cBhvr>
                                      <p:to>
                                        <p:strVal val="visible"/>
                                      </p:to>
                                    </p:set>
                                  </p:childTnLst>
                                </p:cTn>
                              </p:par>
                              <p:par>
                                <p:cTn id="69" presetID="1" presetClass="entr" presetSubtype="0" fill="hold" grpId="2" nodeType="withEffect">
                                  <p:stCondLst>
                                    <p:cond delay="0"/>
                                  </p:stCondLst>
                                  <p:childTnLst>
                                    <p:set>
                                      <p:cBhvr>
                                        <p:cTn id="70" dur="1" fill="hold">
                                          <p:stCondLst>
                                            <p:cond delay="0"/>
                                          </p:stCondLst>
                                        </p:cTn>
                                        <p:tgtEl>
                                          <p:spTgt spid="1385496"/>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nodeType="clickEffect">
                                  <p:stCondLst>
                                    <p:cond delay="0"/>
                                  </p:stCondLst>
                                  <p:childTnLst>
                                    <p:set>
                                      <p:cBhvr>
                                        <p:cTn id="74" dur="1" fill="hold">
                                          <p:stCondLst>
                                            <p:cond delay="0"/>
                                          </p:stCondLst>
                                        </p:cTn>
                                        <p:tgtEl>
                                          <p:spTgt spid="5"/>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nodeType="clickEffect">
                                  <p:stCondLst>
                                    <p:cond delay="0"/>
                                  </p:stCondLst>
                                  <p:childTnLst>
                                    <p:set>
                                      <p:cBhvr>
                                        <p:cTn id="78" dur="1" fill="hold">
                                          <p:stCondLst>
                                            <p:cond delay="0"/>
                                          </p:stCondLst>
                                        </p:cTn>
                                        <p:tgtEl>
                                          <p:spTgt spid="1385484">
                                            <p:txEl>
                                              <p:pRg st="4" end="4"/>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385484">
                                            <p:txEl>
                                              <p:pRg st="5" end="5"/>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385484">
                                            <p:txEl>
                                              <p:pRg st="6" end="6"/>
                                            </p:txEl>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385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5486" grpId="0" animBg="1"/>
      <p:bldP spid="1385489" grpId="0"/>
      <p:bldP spid="1385489" grpId="1"/>
      <p:bldP spid="1385492" grpId="0"/>
      <p:bldP spid="1385492" grpId="1"/>
      <p:bldP spid="1385493" grpId="0" animBg="1"/>
      <p:bldP spid="1385494" grpId="0"/>
      <p:bldP spid="1385494" grpId="1"/>
      <p:bldP spid="1385495" grpId="0"/>
      <p:bldP spid="1385496" grpId="0" animBg="1"/>
      <p:bldP spid="1385496" grpId="1" animBg="1"/>
      <p:bldP spid="1385496" grpId="2" animBg="1"/>
      <p:bldP spid="1385497" grpId="0"/>
      <p:bldP spid="1385497" grpId="1"/>
      <p:bldP spid="1385498" grpId="0"/>
      <p:bldP spid="138550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5603"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3A9858A-FCA6-D84F-B360-B5061A34DCEF}" type="slidenum">
              <a:rPr lang="en-US" sz="1400" b="0"/>
              <a:pPr/>
              <a:t>23</a:t>
            </a:fld>
            <a:endParaRPr lang="en-US" sz="1400" b="0"/>
          </a:p>
        </p:txBody>
      </p:sp>
      <p:sp>
        <p:nvSpPr>
          <p:cNvPr id="1499150" name="Text Box 14"/>
          <p:cNvSpPr txBox="1">
            <a:spLocks noChangeArrowheads="1"/>
          </p:cNvSpPr>
          <p:nvPr/>
        </p:nvSpPr>
        <p:spPr bwMode="auto">
          <a:xfrm>
            <a:off x="5487988" y="2195513"/>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11     01     11</a:t>
            </a:r>
          </a:p>
        </p:txBody>
      </p:sp>
      <p:sp>
        <p:nvSpPr>
          <p:cNvPr id="1499153" name="Text Box 17"/>
          <p:cNvSpPr txBox="1">
            <a:spLocks noChangeArrowheads="1"/>
          </p:cNvSpPr>
          <p:nvPr/>
        </p:nvSpPr>
        <p:spPr bwMode="auto">
          <a:xfrm>
            <a:off x="5487988" y="3473450"/>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00     10     00</a:t>
            </a:r>
          </a:p>
        </p:txBody>
      </p:sp>
      <p:sp>
        <p:nvSpPr>
          <p:cNvPr id="25606" name="Rectangle 2"/>
          <p:cNvSpPr>
            <a:spLocks noGrp="1" noChangeArrowheads="1"/>
          </p:cNvSpPr>
          <p:nvPr>
            <p:ph type="title"/>
          </p:nvPr>
        </p:nvSpPr>
        <p:spPr/>
        <p:txBody>
          <a:bodyPr/>
          <a:lstStyle/>
          <a:p>
            <a:pPr>
              <a:lnSpc>
                <a:spcPct val="80000"/>
              </a:lnSpc>
            </a:pPr>
            <a:r>
              <a:rPr lang="en-US">
                <a:latin typeface="Arial Narrow" charset="0"/>
              </a:rPr>
              <a:t>Example (2)</a:t>
            </a:r>
          </a:p>
        </p:txBody>
      </p:sp>
      <p:sp>
        <p:nvSpPr>
          <p:cNvPr id="1499139" name="Rectangle 3"/>
          <p:cNvSpPr>
            <a:spLocks noGrp="1" noChangeArrowheads="1"/>
          </p:cNvSpPr>
          <p:nvPr>
            <p:ph type="body" sz="half" idx="1"/>
          </p:nvPr>
        </p:nvSpPr>
        <p:spPr/>
        <p:txBody>
          <a:bodyPr/>
          <a:lstStyle/>
          <a:p>
            <a:pPr lvl="2"/>
            <a:endParaRPr lang="en-US" dirty="0">
              <a:latin typeface="Arial Narrow" charset="0"/>
            </a:endParaRPr>
          </a:p>
          <a:p>
            <a:pPr lvl="2"/>
            <a:endParaRPr lang="en-US" dirty="0">
              <a:latin typeface="Arial Narrow" charset="0"/>
            </a:endParaRPr>
          </a:p>
          <a:p>
            <a:pPr marL="0" indent="0"/>
            <a:r>
              <a:rPr lang="en-US" dirty="0">
                <a:latin typeface="Arial Narrow" charset="0"/>
              </a:rPr>
              <a:t>Select variable </a:t>
            </a:r>
            <a:r>
              <a:rPr lang="en-US" dirty="0">
                <a:solidFill>
                  <a:schemeClr val="tx2"/>
                </a:solidFill>
                <a:latin typeface="Arial Narrow" charset="0"/>
              </a:rPr>
              <a:t>b</a:t>
            </a:r>
            <a:endParaRPr lang="en-US" dirty="0">
              <a:latin typeface="Arial Narrow" charset="0"/>
            </a:endParaRPr>
          </a:p>
          <a:p>
            <a:pPr marL="0" indent="0"/>
            <a:r>
              <a:rPr lang="en-US" dirty="0">
                <a:latin typeface="Arial Narrow" charset="0"/>
              </a:rPr>
              <a:t>Cofactor </a:t>
            </a:r>
            <a:r>
              <a:rPr lang="en-US" dirty="0" err="1">
                <a:latin typeface="Arial Narrow" charset="0"/>
              </a:rPr>
              <a:t>w.r.</a:t>
            </a:r>
            <a:r>
              <a:rPr lang="en-US" dirty="0">
                <a:latin typeface="Arial Narrow" charset="0"/>
              </a:rPr>
              <a:t> to </a:t>
            </a:r>
            <a:r>
              <a:rPr lang="en-US" dirty="0">
                <a:solidFill>
                  <a:schemeClr val="tx2"/>
                </a:solidFill>
                <a:latin typeface="Arial Narrow" charset="0"/>
              </a:rPr>
              <a:t>b</a:t>
            </a:r>
            <a:r>
              <a:rPr lang="ja-JP" altLang="en-US" dirty="0">
                <a:solidFill>
                  <a:schemeClr val="tx2"/>
                </a:solidFill>
                <a:latin typeface="Arial Narrow" charset="0"/>
              </a:rPr>
              <a:t>’</a:t>
            </a:r>
            <a:r>
              <a:rPr lang="en-US" dirty="0">
                <a:latin typeface="Arial Narrow" charset="0"/>
              </a:rPr>
              <a:t> is</a:t>
            </a:r>
          </a:p>
          <a:p>
            <a:pPr lvl="1"/>
            <a:endParaRPr lang="en-US" dirty="0">
              <a:latin typeface="Arial Narrow" charset="0"/>
            </a:endParaRPr>
          </a:p>
          <a:p>
            <a:pPr marL="0" indent="0"/>
            <a:r>
              <a:rPr lang="en-US" dirty="0">
                <a:latin typeface="Arial Narrow" charset="0"/>
              </a:rPr>
              <a:t>No column of 0 - Tautology</a:t>
            </a:r>
          </a:p>
          <a:p>
            <a:pPr marL="0" indent="0"/>
            <a:r>
              <a:rPr lang="en-US" dirty="0">
                <a:latin typeface="Arial Narrow" charset="0"/>
              </a:rPr>
              <a:t>Cofactor </a:t>
            </a:r>
            <a:r>
              <a:rPr lang="en-US" dirty="0" err="1">
                <a:latin typeface="Arial Narrow" charset="0"/>
              </a:rPr>
              <a:t>w.r.</a:t>
            </a:r>
            <a:r>
              <a:rPr lang="en-US" dirty="0">
                <a:latin typeface="Arial Narrow" charset="0"/>
              </a:rPr>
              <a:t> to </a:t>
            </a:r>
            <a:r>
              <a:rPr lang="en-US" dirty="0">
                <a:solidFill>
                  <a:schemeClr val="tx2"/>
                </a:solidFill>
                <a:latin typeface="Arial Narrow" charset="0"/>
              </a:rPr>
              <a:t>b</a:t>
            </a:r>
            <a:r>
              <a:rPr lang="en-US" dirty="0">
                <a:latin typeface="Arial Narrow" charset="0"/>
              </a:rPr>
              <a:t>:</a:t>
            </a:r>
          </a:p>
          <a:p>
            <a:pPr lvl="2">
              <a:buFont typeface="Monotype Sorts" charset="0"/>
              <a:buNone/>
            </a:pPr>
            <a:endParaRPr lang="en-US" dirty="0">
              <a:latin typeface="Arial Narrow" charset="0"/>
            </a:endParaRPr>
          </a:p>
          <a:p>
            <a:pPr marL="0" indent="0"/>
            <a:r>
              <a:rPr lang="en-US" dirty="0">
                <a:latin typeface="Arial Narrow" charset="0"/>
              </a:rPr>
              <a:t>Function is a </a:t>
            </a:r>
            <a:r>
              <a:rPr lang="en-US" i="1" dirty="0">
                <a:solidFill>
                  <a:schemeClr val="bg2"/>
                </a:solidFill>
                <a:latin typeface="Arial Narrow" charset="0"/>
              </a:rPr>
              <a:t>TAUTOLOGY</a:t>
            </a:r>
            <a:endParaRPr lang="en-US" dirty="0">
              <a:latin typeface="Arial Narrow" charset="0"/>
            </a:endParaRPr>
          </a:p>
        </p:txBody>
      </p:sp>
      <p:sp>
        <p:nvSpPr>
          <p:cNvPr id="1499141" name="Text Box 5"/>
          <p:cNvSpPr txBox="1">
            <a:spLocks noChangeArrowheads="1"/>
          </p:cNvSpPr>
          <p:nvPr/>
        </p:nvSpPr>
        <p:spPr bwMode="auto">
          <a:xfrm>
            <a:off x="5487988" y="2192338"/>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11     10     11</a:t>
            </a:r>
          </a:p>
        </p:txBody>
      </p:sp>
      <p:grpSp>
        <p:nvGrpSpPr>
          <p:cNvPr id="25609" name="Group 50"/>
          <p:cNvGrpSpPr>
            <a:grpSpLocks/>
          </p:cNvGrpSpPr>
          <p:nvPr/>
        </p:nvGrpSpPr>
        <p:grpSpPr bwMode="auto">
          <a:xfrm>
            <a:off x="5487988" y="1279525"/>
            <a:ext cx="1712912" cy="1004888"/>
            <a:chOff x="3457" y="806"/>
            <a:chExt cx="1079" cy="633"/>
          </a:xfrm>
        </p:grpSpPr>
        <p:sp>
          <p:nvSpPr>
            <p:cNvPr id="25637" name="Text Box 7"/>
            <p:cNvSpPr txBox="1">
              <a:spLocks noChangeArrowheads="1"/>
            </p:cNvSpPr>
            <p:nvPr/>
          </p:nvSpPr>
          <p:spPr bwMode="auto">
            <a:xfrm>
              <a:off x="3457" y="80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11     01     11</a:t>
              </a:r>
            </a:p>
          </p:txBody>
        </p:sp>
        <p:sp>
          <p:nvSpPr>
            <p:cNvPr id="25638" name="Text Box 8"/>
            <p:cNvSpPr txBox="1">
              <a:spLocks noChangeArrowheads="1"/>
            </p:cNvSpPr>
            <p:nvPr/>
          </p:nvSpPr>
          <p:spPr bwMode="auto">
            <a:xfrm>
              <a:off x="3457" y="97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11     11     01</a:t>
              </a:r>
            </a:p>
          </p:txBody>
        </p:sp>
        <p:sp>
          <p:nvSpPr>
            <p:cNvPr id="25639" name="Text Box 10"/>
            <p:cNvSpPr txBox="1">
              <a:spLocks noChangeArrowheads="1"/>
            </p:cNvSpPr>
            <p:nvPr/>
          </p:nvSpPr>
          <p:spPr bwMode="auto">
            <a:xfrm>
              <a:off x="3457" y="115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11     10     10</a:t>
              </a:r>
            </a:p>
          </p:txBody>
        </p:sp>
      </p:grpSp>
      <p:sp>
        <p:nvSpPr>
          <p:cNvPr id="1499148" name="Line 12"/>
          <p:cNvSpPr>
            <a:spLocks noChangeShapeType="1"/>
          </p:cNvSpPr>
          <p:nvPr/>
        </p:nvSpPr>
        <p:spPr bwMode="auto">
          <a:xfrm>
            <a:off x="5210175" y="2559050"/>
            <a:ext cx="228600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499149" name="Text Box 13"/>
          <p:cNvSpPr txBox="1">
            <a:spLocks noChangeArrowheads="1"/>
          </p:cNvSpPr>
          <p:nvPr/>
        </p:nvSpPr>
        <p:spPr bwMode="auto">
          <a:xfrm>
            <a:off x="5487988" y="3473450"/>
            <a:ext cx="17129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chemeClr val="bg2"/>
                </a:solidFill>
              </a:rPr>
              <a:t>00     01     00</a:t>
            </a:r>
          </a:p>
        </p:txBody>
      </p:sp>
      <p:sp>
        <p:nvSpPr>
          <p:cNvPr id="1499151" name="Line 15"/>
          <p:cNvSpPr>
            <a:spLocks noChangeShapeType="1"/>
          </p:cNvSpPr>
          <p:nvPr/>
        </p:nvSpPr>
        <p:spPr bwMode="auto">
          <a:xfrm>
            <a:off x="5210175" y="3838575"/>
            <a:ext cx="2286000" cy="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nvGrpSpPr>
          <p:cNvPr id="3" name="Group 18"/>
          <p:cNvGrpSpPr>
            <a:grpSpLocks/>
          </p:cNvGrpSpPr>
          <p:nvPr/>
        </p:nvGrpSpPr>
        <p:grpSpPr bwMode="auto">
          <a:xfrm>
            <a:off x="5480050" y="2551113"/>
            <a:ext cx="1720850" cy="1038225"/>
            <a:chOff x="3455" y="1785"/>
            <a:chExt cx="1084" cy="616"/>
          </a:xfrm>
        </p:grpSpPr>
        <p:sp>
          <p:nvSpPr>
            <p:cNvPr id="25634" name="Text Box 19"/>
            <p:cNvSpPr txBox="1">
              <a:spLocks noChangeArrowheads="1"/>
            </p:cNvSpPr>
            <p:nvPr/>
          </p:nvSpPr>
          <p:spPr bwMode="auto">
            <a:xfrm>
              <a:off x="3455" y="1785"/>
              <a:ext cx="1084" cy="2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11     01     11</a:t>
              </a:r>
            </a:p>
          </p:txBody>
        </p:sp>
        <p:sp>
          <p:nvSpPr>
            <p:cNvPr id="25635" name="Text Box 20"/>
            <p:cNvSpPr txBox="1">
              <a:spLocks noChangeArrowheads="1"/>
            </p:cNvSpPr>
            <p:nvPr/>
          </p:nvSpPr>
          <p:spPr bwMode="auto">
            <a:xfrm>
              <a:off x="3455" y="1957"/>
              <a:ext cx="1084" cy="2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11     01     01</a:t>
              </a:r>
            </a:p>
          </p:txBody>
        </p:sp>
        <p:sp>
          <p:nvSpPr>
            <p:cNvPr id="25636" name="Text Box 21"/>
            <p:cNvSpPr txBox="1">
              <a:spLocks noChangeArrowheads="1"/>
            </p:cNvSpPr>
            <p:nvPr/>
          </p:nvSpPr>
          <p:spPr bwMode="auto">
            <a:xfrm>
              <a:off x="3455" y="2130"/>
              <a:ext cx="1084" cy="2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rgbClr val="FF0000"/>
                  </a:solidFill>
                </a:rPr>
                <a:t>11     00     10</a:t>
              </a:r>
            </a:p>
          </p:txBody>
        </p:sp>
      </p:grpSp>
      <p:grpSp>
        <p:nvGrpSpPr>
          <p:cNvPr id="4" name="Group 23"/>
          <p:cNvGrpSpPr>
            <a:grpSpLocks/>
          </p:cNvGrpSpPr>
          <p:nvPr/>
        </p:nvGrpSpPr>
        <p:grpSpPr bwMode="auto">
          <a:xfrm>
            <a:off x="5470525" y="2559050"/>
            <a:ext cx="1720850" cy="1004888"/>
            <a:chOff x="3272" y="3116"/>
            <a:chExt cx="1084" cy="633"/>
          </a:xfrm>
        </p:grpSpPr>
        <p:sp>
          <p:nvSpPr>
            <p:cNvPr id="25631" name="Text Box 24"/>
            <p:cNvSpPr txBox="1">
              <a:spLocks noChangeArrowheads="1"/>
            </p:cNvSpPr>
            <p:nvPr/>
          </p:nvSpPr>
          <p:spPr bwMode="auto">
            <a:xfrm>
              <a:off x="3272" y="3116"/>
              <a:ext cx="1084"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solidFill>
                    <a:srgbClr val="FF0000"/>
                  </a:solidFill>
                </a:rPr>
                <a:t>11     00     11</a:t>
              </a:r>
            </a:p>
          </p:txBody>
        </p:sp>
        <p:sp>
          <p:nvSpPr>
            <p:cNvPr id="25632" name="Text Box 25"/>
            <p:cNvSpPr txBox="1">
              <a:spLocks noChangeArrowheads="1"/>
            </p:cNvSpPr>
            <p:nvPr/>
          </p:nvSpPr>
          <p:spPr bwMode="auto">
            <a:xfrm>
              <a:off x="3272" y="3288"/>
              <a:ext cx="1084"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11     10     01</a:t>
              </a:r>
            </a:p>
          </p:txBody>
        </p:sp>
        <p:sp>
          <p:nvSpPr>
            <p:cNvPr id="25633" name="Text Box 26"/>
            <p:cNvSpPr txBox="1">
              <a:spLocks noChangeArrowheads="1"/>
            </p:cNvSpPr>
            <p:nvPr/>
          </p:nvSpPr>
          <p:spPr bwMode="auto">
            <a:xfrm>
              <a:off x="3272" y="3461"/>
              <a:ext cx="1084"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11     10     10</a:t>
              </a:r>
            </a:p>
          </p:txBody>
        </p:sp>
      </p:grpSp>
      <p:sp>
        <p:nvSpPr>
          <p:cNvPr id="1499164" name="Text Box 28"/>
          <p:cNvSpPr txBox="1">
            <a:spLocks noChangeArrowheads="1"/>
          </p:cNvSpPr>
          <p:nvPr/>
        </p:nvSpPr>
        <p:spPr bwMode="auto">
          <a:xfrm>
            <a:off x="5056188" y="3898900"/>
            <a:ext cx="2349500"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marL="457200" indent="-457200">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nSpc>
                <a:spcPct val="80000"/>
              </a:lnSpc>
            </a:pPr>
            <a:r>
              <a:rPr lang="en-US"/>
              <a:t>   11     11     11</a:t>
            </a:r>
          </a:p>
          <a:p>
            <a:pPr>
              <a:lnSpc>
                <a:spcPct val="80000"/>
              </a:lnSpc>
            </a:pPr>
            <a:r>
              <a:rPr lang="en-US"/>
              <a:t>      11     11     01   </a:t>
            </a:r>
          </a:p>
        </p:txBody>
      </p:sp>
      <p:grpSp>
        <p:nvGrpSpPr>
          <p:cNvPr id="5" name="Group 52"/>
          <p:cNvGrpSpPr>
            <a:grpSpLocks/>
          </p:cNvGrpSpPr>
          <p:nvPr/>
        </p:nvGrpSpPr>
        <p:grpSpPr bwMode="auto">
          <a:xfrm>
            <a:off x="5465763" y="3851275"/>
            <a:ext cx="1720850" cy="731838"/>
            <a:chOff x="3455" y="2418"/>
            <a:chExt cx="1084" cy="461"/>
          </a:xfrm>
        </p:grpSpPr>
        <p:sp>
          <p:nvSpPr>
            <p:cNvPr id="25629" name="Text Box 16"/>
            <p:cNvSpPr txBox="1">
              <a:spLocks noChangeArrowheads="1"/>
            </p:cNvSpPr>
            <p:nvPr/>
          </p:nvSpPr>
          <p:spPr bwMode="auto">
            <a:xfrm>
              <a:off x="3455" y="2418"/>
              <a:ext cx="1084"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dirty="0"/>
                <a:t>11     11     01</a:t>
              </a:r>
            </a:p>
          </p:txBody>
        </p:sp>
        <p:sp>
          <p:nvSpPr>
            <p:cNvPr id="25630" name="Text Box 51"/>
            <p:cNvSpPr txBox="1">
              <a:spLocks noChangeArrowheads="1"/>
            </p:cNvSpPr>
            <p:nvPr/>
          </p:nvSpPr>
          <p:spPr bwMode="auto">
            <a:xfrm>
              <a:off x="3455" y="2591"/>
              <a:ext cx="1084"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dirty="0"/>
                <a:t>11     11     10</a:t>
              </a:r>
            </a:p>
          </p:txBody>
        </p:sp>
      </p:grpSp>
      <p:grpSp>
        <p:nvGrpSpPr>
          <p:cNvPr id="6" name="Group 57"/>
          <p:cNvGrpSpPr>
            <a:grpSpLocks/>
          </p:cNvGrpSpPr>
          <p:nvPr/>
        </p:nvGrpSpPr>
        <p:grpSpPr bwMode="auto">
          <a:xfrm>
            <a:off x="917575" y="3060700"/>
            <a:ext cx="1712913" cy="731838"/>
            <a:chOff x="2018" y="3051"/>
            <a:chExt cx="1079" cy="461"/>
          </a:xfrm>
        </p:grpSpPr>
        <p:grpSp>
          <p:nvGrpSpPr>
            <p:cNvPr id="25625" name="Group 53"/>
            <p:cNvGrpSpPr>
              <a:grpSpLocks/>
            </p:cNvGrpSpPr>
            <p:nvPr/>
          </p:nvGrpSpPr>
          <p:grpSpPr bwMode="auto">
            <a:xfrm>
              <a:off x="2018" y="3051"/>
              <a:ext cx="1079" cy="461"/>
              <a:chOff x="3457" y="2418"/>
              <a:chExt cx="1079" cy="461"/>
            </a:xfrm>
          </p:grpSpPr>
          <p:sp>
            <p:nvSpPr>
              <p:cNvPr id="25627" name="Text Box 54"/>
              <p:cNvSpPr txBox="1">
                <a:spLocks noChangeArrowheads="1"/>
              </p:cNvSpPr>
              <p:nvPr/>
            </p:nvSpPr>
            <p:spPr bwMode="auto">
              <a:xfrm>
                <a:off x="3457" y="241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11     11     01</a:t>
                </a:r>
              </a:p>
            </p:txBody>
          </p:sp>
          <p:sp>
            <p:nvSpPr>
              <p:cNvPr id="25628" name="Text Box 55"/>
              <p:cNvSpPr txBox="1">
                <a:spLocks noChangeArrowheads="1"/>
              </p:cNvSpPr>
              <p:nvPr/>
            </p:nvSpPr>
            <p:spPr bwMode="auto">
              <a:xfrm>
                <a:off x="3457" y="259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11     11     10</a:t>
                </a:r>
              </a:p>
            </p:txBody>
          </p:sp>
        </p:grpSp>
        <p:sp>
          <p:nvSpPr>
            <p:cNvPr id="25626" name="Line 56"/>
            <p:cNvSpPr>
              <a:spLocks noChangeShapeType="1"/>
            </p:cNvSpPr>
            <p:nvPr/>
          </p:nvSpPr>
          <p:spPr bwMode="auto">
            <a:xfrm>
              <a:off x="2763" y="3051"/>
              <a:ext cx="0"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1499194" name="Text Box 58"/>
          <p:cNvSpPr txBox="1">
            <a:spLocks noChangeArrowheads="1"/>
          </p:cNvSpPr>
          <p:nvPr/>
        </p:nvSpPr>
        <p:spPr bwMode="auto">
          <a:xfrm>
            <a:off x="868363" y="4935538"/>
            <a:ext cx="181292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Has row of 1s</a:t>
            </a:r>
          </a:p>
        </p:txBody>
      </p:sp>
      <p:grpSp>
        <p:nvGrpSpPr>
          <p:cNvPr id="25619" name="Group 64"/>
          <p:cNvGrpSpPr>
            <a:grpSpLocks/>
          </p:cNvGrpSpPr>
          <p:nvPr/>
        </p:nvGrpSpPr>
        <p:grpSpPr bwMode="auto">
          <a:xfrm>
            <a:off x="917575" y="1004888"/>
            <a:ext cx="1712913" cy="1004887"/>
            <a:chOff x="3688" y="3512"/>
            <a:chExt cx="1079" cy="633"/>
          </a:xfrm>
        </p:grpSpPr>
        <p:grpSp>
          <p:nvGrpSpPr>
            <p:cNvPr id="25620" name="Group 59"/>
            <p:cNvGrpSpPr>
              <a:grpSpLocks/>
            </p:cNvGrpSpPr>
            <p:nvPr/>
          </p:nvGrpSpPr>
          <p:grpSpPr bwMode="auto">
            <a:xfrm>
              <a:off x="3688" y="3512"/>
              <a:ext cx="1079" cy="633"/>
              <a:chOff x="3457" y="806"/>
              <a:chExt cx="1079" cy="633"/>
            </a:xfrm>
          </p:grpSpPr>
          <p:sp>
            <p:nvSpPr>
              <p:cNvPr id="25622" name="Text Box 60"/>
              <p:cNvSpPr txBox="1">
                <a:spLocks noChangeArrowheads="1"/>
              </p:cNvSpPr>
              <p:nvPr/>
            </p:nvSpPr>
            <p:spPr bwMode="auto">
              <a:xfrm>
                <a:off x="3457" y="80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11     01     11</a:t>
                </a:r>
              </a:p>
            </p:txBody>
          </p:sp>
          <p:sp>
            <p:nvSpPr>
              <p:cNvPr id="25623" name="Text Box 61"/>
              <p:cNvSpPr txBox="1">
                <a:spLocks noChangeArrowheads="1"/>
              </p:cNvSpPr>
              <p:nvPr/>
            </p:nvSpPr>
            <p:spPr bwMode="auto">
              <a:xfrm>
                <a:off x="3457" y="97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11     11     01</a:t>
                </a:r>
              </a:p>
            </p:txBody>
          </p:sp>
          <p:sp>
            <p:nvSpPr>
              <p:cNvPr id="25624" name="Text Box 62"/>
              <p:cNvSpPr txBox="1">
                <a:spLocks noChangeArrowheads="1"/>
              </p:cNvSpPr>
              <p:nvPr/>
            </p:nvSpPr>
            <p:spPr bwMode="auto">
              <a:xfrm>
                <a:off x="3457" y="115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11     10     10</a:t>
                </a:r>
              </a:p>
            </p:txBody>
          </p:sp>
        </p:grpSp>
        <p:sp>
          <p:nvSpPr>
            <p:cNvPr id="25621" name="Line 63"/>
            <p:cNvSpPr>
              <a:spLocks noChangeShapeType="1"/>
            </p:cNvSpPr>
            <p:nvPr/>
          </p:nvSpPr>
          <p:spPr bwMode="auto">
            <a:xfrm>
              <a:off x="4030" y="3570"/>
              <a:ext cx="0" cy="51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913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99139">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991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9914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9914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9915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499139">
                                            <p:txEl>
                                              <p:pRg st="5" end="5"/>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499139">
                                            <p:txEl>
                                              <p:pRg st="6" end="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99150"/>
                                        </p:tgtEl>
                                        <p:attrNameLst>
                                          <p:attrName>style.visibility</p:attrName>
                                        </p:attrNameLst>
                                      </p:cBhvr>
                                      <p:to>
                                        <p:strVal val="visible"/>
                                      </p:to>
                                    </p:set>
                                  </p:childTnLst>
                                </p:cTn>
                              </p:par>
                              <p:par>
                                <p:cTn id="43" presetID="3" presetClass="exit" presetSubtype="10" fill="hold" nodeType="withEffect">
                                  <p:stCondLst>
                                    <p:cond delay="0"/>
                                  </p:stCondLst>
                                  <p:childTnLst>
                                    <p:animEffect transition="out" filter="blinds(horizontal)">
                                      <p:cBhvr>
                                        <p:cTn id="44" dur="500"/>
                                        <p:tgtEl>
                                          <p:spTgt spid="1499141"/>
                                        </p:tgtEl>
                                      </p:cBhvr>
                                    </p:animEffect>
                                    <p:set>
                                      <p:cBhvr>
                                        <p:cTn id="45" dur="1" fill="hold">
                                          <p:stCondLst>
                                            <p:cond delay="499"/>
                                          </p:stCondLst>
                                        </p:cTn>
                                        <p:tgtEl>
                                          <p:spTgt spid="1499141"/>
                                        </p:tgtEl>
                                        <p:attrNameLst>
                                          <p:attrName>style.visibility</p:attrName>
                                        </p:attrNameLst>
                                      </p:cBhvr>
                                      <p:to>
                                        <p:strVal val="hidden"/>
                                      </p:to>
                                    </p:set>
                                  </p:childTnLst>
                                </p:cTn>
                              </p:par>
                              <p:par>
                                <p:cTn id="46" presetID="3" presetClass="exit" presetSubtype="10" fill="hold" grpId="1" nodeType="withEffect">
                                  <p:stCondLst>
                                    <p:cond delay="0"/>
                                  </p:stCondLst>
                                  <p:childTnLst>
                                    <p:animEffect transition="out" filter="blinds(horizontal)">
                                      <p:cBhvr>
                                        <p:cTn id="47" dur="500"/>
                                        <p:tgtEl>
                                          <p:spTgt spid="1499149"/>
                                        </p:tgtEl>
                                      </p:cBhvr>
                                    </p:animEffect>
                                    <p:set>
                                      <p:cBhvr>
                                        <p:cTn id="48" dur="1" fill="hold">
                                          <p:stCondLst>
                                            <p:cond delay="499"/>
                                          </p:stCondLst>
                                        </p:cTn>
                                        <p:tgtEl>
                                          <p:spTgt spid="1499149"/>
                                        </p:tgtEl>
                                        <p:attrNameLst>
                                          <p:attrName>style.visibility</p:attrName>
                                        </p:attrNameLst>
                                      </p:cBhvr>
                                      <p:to>
                                        <p:strVal val="hidden"/>
                                      </p:to>
                                    </p:set>
                                  </p:childTnLst>
                                </p:cTn>
                              </p:par>
                              <p:par>
                                <p:cTn id="49" presetID="3" presetClass="exit" presetSubtype="10" fill="hold" grpId="1" nodeType="withEffect">
                                  <p:stCondLst>
                                    <p:cond delay="0"/>
                                  </p:stCondLst>
                                  <p:childTnLst>
                                    <p:animEffect transition="out" filter="blinds(horizontal)">
                                      <p:cBhvr>
                                        <p:cTn id="50" dur="500"/>
                                        <p:tgtEl>
                                          <p:spTgt spid="1499151"/>
                                        </p:tgtEl>
                                      </p:cBhvr>
                                    </p:animEffect>
                                    <p:set>
                                      <p:cBhvr>
                                        <p:cTn id="51" dur="1" fill="hold">
                                          <p:stCondLst>
                                            <p:cond delay="499"/>
                                          </p:stCondLst>
                                        </p:cTn>
                                        <p:tgtEl>
                                          <p:spTgt spid="1499151"/>
                                        </p:tgtEl>
                                        <p:attrNameLst>
                                          <p:attrName>style.visibility</p:attrName>
                                        </p:attrNameLst>
                                      </p:cBhvr>
                                      <p:to>
                                        <p:strVal val="hidden"/>
                                      </p:to>
                                    </p:set>
                                  </p:childTnLst>
                                </p:cTn>
                              </p:par>
                              <p:par>
                                <p:cTn id="52" presetID="3" presetClass="exit" presetSubtype="10" fill="hold" nodeType="withEffect">
                                  <p:stCondLst>
                                    <p:cond delay="0"/>
                                  </p:stCondLst>
                                  <p:childTnLst>
                                    <p:animEffect transition="out" filter="blinds(horizontal)">
                                      <p:cBhvr>
                                        <p:cTn id="53" dur="500"/>
                                        <p:tgtEl>
                                          <p:spTgt spid="5"/>
                                        </p:tgtEl>
                                      </p:cBhvr>
                                    </p:animEffect>
                                    <p:set>
                                      <p:cBhvr>
                                        <p:cTn id="54" dur="1" fill="hold">
                                          <p:stCondLst>
                                            <p:cond delay="499"/>
                                          </p:stCondLst>
                                        </p:cTn>
                                        <p:tgtEl>
                                          <p:spTgt spid="5"/>
                                        </p:tgtEl>
                                        <p:attrNameLst>
                                          <p:attrName>style.visibility</p:attrName>
                                        </p:attrNameLst>
                                      </p:cBhvr>
                                      <p:to>
                                        <p:strVal val="hidden"/>
                                      </p:to>
                                    </p:set>
                                  </p:childTnLst>
                                </p:cTn>
                              </p:par>
                              <p:par>
                                <p:cTn id="55" presetID="3" presetClass="exit" presetSubtype="10" fill="hold" nodeType="withEffect">
                                  <p:stCondLst>
                                    <p:cond delay="0"/>
                                  </p:stCondLst>
                                  <p:childTnLst>
                                    <p:animEffect transition="out" filter="blinds(horizontal)">
                                      <p:cBhvr>
                                        <p:cTn id="56" dur="500"/>
                                        <p:tgtEl>
                                          <p:spTgt spid="4"/>
                                        </p:tgtEl>
                                      </p:cBhvr>
                                    </p:animEffect>
                                    <p:set>
                                      <p:cBhvr>
                                        <p:cTn id="57" dur="1" fill="hold">
                                          <p:stCondLst>
                                            <p:cond delay="499"/>
                                          </p:stCondLst>
                                        </p:cTn>
                                        <p:tgtEl>
                                          <p:spTgt spid="4"/>
                                        </p:tgtEl>
                                        <p:attrNameLst>
                                          <p:attrName>style.visibility</p:attrName>
                                        </p:attrNameLst>
                                      </p:cBhvr>
                                      <p:to>
                                        <p:strVal val="hidden"/>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nodeType="clickEffect">
                                  <p:stCondLst>
                                    <p:cond delay="0"/>
                                  </p:stCondLst>
                                  <p:childTnLst>
                                    <p:set>
                                      <p:cBhvr>
                                        <p:cTn id="61" dur="1" fill="hold">
                                          <p:stCondLst>
                                            <p:cond delay="0"/>
                                          </p:stCondLst>
                                        </p:cTn>
                                        <p:tgtEl>
                                          <p:spTgt spid="3"/>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1499153"/>
                                        </p:tgtEl>
                                        <p:attrNameLst>
                                          <p:attrName>style.visibility</p:attrName>
                                        </p:attrNameLst>
                                      </p:cBhvr>
                                      <p:to>
                                        <p:strVal val="visible"/>
                                      </p:to>
                                    </p:set>
                                  </p:childTnLst>
                                </p:cTn>
                              </p:par>
                              <p:par>
                                <p:cTn id="66" presetID="1" presetClass="entr" presetSubtype="0" fill="hold" grpId="2" nodeType="withEffect">
                                  <p:stCondLst>
                                    <p:cond delay="0"/>
                                  </p:stCondLst>
                                  <p:childTnLst>
                                    <p:set>
                                      <p:cBhvr>
                                        <p:cTn id="67" dur="1" fill="hold">
                                          <p:stCondLst>
                                            <p:cond delay="0"/>
                                          </p:stCondLst>
                                        </p:cTn>
                                        <p:tgtEl>
                                          <p:spTgt spid="1499151"/>
                                        </p:tgtEl>
                                        <p:attrNameLst>
                                          <p:attrName>style.visibility</p:attrName>
                                        </p:attrNameLst>
                                      </p:cBhvr>
                                      <p:to>
                                        <p:strVal val="visible"/>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1499164"/>
                                        </p:tgtEl>
                                        <p:attrNameLst>
                                          <p:attrName>style.visibility</p:attrName>
                                        </p:attrNameLst>
                                      </p:cBhvr>
                                      <p:to>
                                        <p:strVal val="visible"/>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1499194"/>
                                        </p:tgtEl>
                                        <p:attrNameLst>
                                          <p:attrName>style.visibility</p:attrName>
                                        </p:attrNameLst>
                                      </p:cBhvr>
                                      <p:to>
                                        <p:strVal val="visible"/>
                                      </p:to>
                                    </p:set>
                                  </p:childTnLst>
                                </p:cTn>
                              </p:par>
                            </p:childTnLst>
                          </p:cTn>
                        </p:par>
                      </p:childTnLst>
                    </p:cTn>
                  </p:par>
                  <p:par>
                    <p:cTn id="76" fill="hold" nodeType="clickPar">
                      <p:stCondLst>
                        <p:cond delay="indefinite"/>
                      </p:stCondLst>
                      <p:childTnLst>
                        <p:par>
                          <p:cTn id="77" fill="hold" nodeType="withGroup">
                            <p:stCondLst>
                              <p:cond delay="0"/>
                            </p:stCondLst>
                            <p:childTnLst>
                              <p:par>
                                <p:cTn id="78" presetID="1" presetClass="entr" presetSubtype="0" fill="hold" nodeType="clickEffect">
                                  <p:stCondLst>
                                    <p:cond delay="0"/>
                                  </p:stCondLst>
                                  <p:childTnLst>
                                    <p:set>
                                      <p:cBhvr>
                                        <p:cTn id="79" dur="1" fill="hold">
                                          <p:stCondLst>
                                            <p:cond delay="0"/>
                                          </p:stCondLst>
                                        </p:cTn>
                                        <p:tgtEl>
                                          <p:spTgt spid="14991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9153" grpId="0"/>
      <p:bldP spid="1499141" grpId="0"/>
      <p:bldP spid="1499148" grpId="0" animBg="1"/>
      <p:bldP spid="1499149" grpId="0"/>
      <p:bldP spid="1499149" grpId="1"/>
      <p:bldP spid="1499151" grpId="0" animBg="1"/>
      <p:bldP spid="1499151" grpId="1" animBg="1"/>
      <p:bldP spid="1499151" grpId="2" animBg="1"/>
      <p:bldP spid="1499164" grpId="0"/>
      <p:bldP spid="149919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662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28FACBF-335E-E744-9571-AD21DF39ACE8}" type="slidenum">
              <a:rPr lang="en-US" sz="1400" b="0"/>
              <a:pPr/>
              <a:t>24</a:t>
            </a:fld>
            <a:endParaRPr lang="en-US" sz="1400" b="0"/>
          </a:p>
        </p:txBody>
      </p:sp>
      <p:sp>
        <p:nvSpPr>
          <p:cNvPr id="26628" name="Rectangle 2"/>
          <p:cNvSpPr>
            <a:spLocks noGrp="1" noChangeArrowheads="1"/>
          </p:cNvSpPr>
          <p:nvPr>
            <p:ph type="title"/>
          </p:nvPr>
        </p:nvSpPr>
        <p:spPr/>
        <p:txBody>
          <a:bodyPr/>
          <a:lstStyle/>
          <a:p>
            <a:r>
              <a:rPr lang="en-US">
                <a:latin typeface="Arial Narrow" charset="0"/>
              </a:rPr>
              <a:t>Containment</a:t>
            </a:r>
          </a:p>
        </p:txBody>
      </p:sp>
      <p:sp>
        <p:nvSpPr>
          <p:cNvPr id="1390595" name="Rectangle 3"/>
          <p:cNvSpPr>
            <a:spLocks noGrp="1" noChangeArrowheads="1"/>
          </p:cNvSpPr>
          <p:nvPr>
            <p:ph type="body" idx="1"/>
          </p:nvPr>
        </p:nvSpPr>
        <p:spPr/>
        <p:txBody>
          <a:bodyPr/>
          <a:lstStyle/>
          <a:p>
            <a:r>
              <a:rPr lang="en-US" sz="3600">
                <a:latin typeface="Arial Narrow" charset="0"/>
              </a:rPr>
              <a:t>Theorem:</a:t>
            </a:r>
          </a:p>
          <a:p>
            <a:pPr lvl="1"/>
            <a:r>
              <a:rPr lang="en-US" sz="3200">
                <a:latin typeface="Arial Narrow" charset="0"/>
              </a:rPr>
              <a:t>A cover </a:t>
            </a:r>
            <a:r>
              <a:rPr lang="en-US" sz="3200">
                <a:solidFill>
                  <a:schemeClr val="tx2"/>
                </a:solidFill>
                <a:latin typeface="Arial Narrow" charset="0"/>
              </a:rPr>
              <a:t>F</a:t>
            </a:r>
            <a:r>
              <a:rPr lang="en-US" sz="3200">
                <a:latin typeface="Arial Narrow" charset="0"/>
              </a:rPr>
              <a:t> contains an implicant </a:t>
            </a:r>
            <a:r>
              <a:rPr lang="el-GR" sz="3200">
                <a:solidFill>
                  <a:schemeClr val="tx2"/>
                </a:solidFill>
                <a:latin typeface="Lucida Grande" charset="0"/>
              </a:rPr>
              <a:t>α</a:t>
            </a:r>
            <a:r>
              <a:rPr lang="en-US" sz="3200">
                <a:latin typeface="Arial Narrow" charset="0"/>
              </a:rPr>
              <a:t>  if and only if  </a:t>
            </a:r>
            <a:r>
              <a:rPr lang="en-US" sz="3200">
                <a:solidFill>
                  <a:schemeClr val="tx2"/>
                </a:solidFill>
                <a:latin typeface="Arial Narrow" charset="0"/>
              </a:rPr>
              <a:t>F</a:t>
            </a:r>
            <a:r>
              <a:rPr lang="el-GR" sz="3200" baseline="-25000">
                <a:solidFill>
                  <a:schemeClr val="tx2"/>
                </a:solidFill>
                <a:latin typeface="Lucida Grande" charset="0"/>
              </a:rPr>
              <a:t>α</a:t>
            </a:r>
            <a:r>
              <a:rPr lang="en-US" sz="3200">
                <a:latin typeface="Arial Narrow" charset="0"/>
              </a:rPr>
              <a:t> is a tautology</a:t>
            </a:r>
          </a:p>
          <a:p>
            <a:r>
              <a:rPr lang="en-US" sz="3600">
                <a:latin typeface="Arial Narrow" charset="0"/>
              </a:rPr>
              <a:t>Consequence:</a:t>
            </a:r>
          </a:p>
          <a:p>
            <a:pPr lvl="1"/>
            <a:r>
              <a:rPr lang="en-US" sz="3200">
                <a:latin typeface="Arial Narrow" charset="0"/>
              </a:rPr>
              <a:t>Containment can be verified by the tautology algorithm</a:t>
            </a:r>
            <a:endParaRPr lang="el-GR" sz="320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059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05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765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84CE513-6579-EE4D-A453-441BB5AE7596}" type="slidenum">
              <a:rPr lang="en-US" sz="1400" b="0"/>
              <a:pPr/>
              <a:t>25</a:t>
            </a:fld>
            <a:endParaRPr lang="en-US" sz="1400" b="0"/>
          </a:p>
        </p:txBody>
      </p:sp>
      <p:sp>
        <p:nvSpPr>
          <p:cNvPr id="27652" name="Rectangle 12"/>
          <p:cNvSpPr>
            <a:spLocks noGrp="1" noChangeArrowheads="1"/>
          </p:cNvSpPr>
          <p:nvPr>
            <p:ph type="body" idx="1"/>
          </p:nvPr>
        </p:nvSpPr>
        <p:spPr/>
        <p:txBody>
          <a:bodyPr/>
          <a:lstStyle/>
          <a:p>
            <a:r>
              <a:rPr lang="en-US" sz="3200">
                <a:latin typeface="Arial Narrow" charset="0"/>
              </a:rPr>
              <a:t>Check covering of </a:t>
            </a:r>
            <a:r>
              <a:rPr lang="en-US" sz="3200">
                <a:solidFill>
                  <a:schemeClr val="tx2"/>
                </a:solidFill>
                <a:latin typeface="Arial Narrow" charset="0"/>
              </a:rPr>
              <a:t>bc : 11  01  01</a:t>
            </a:r>
            <a:r>
              <a:rPr lang="en-US" sz="3200">
                <a:latin typeface="Arial Narrow" charset="0"/>
              </a:rPr>
              <a:t>.</a:t>
            </a:r>
          </a:p>
          <a:p>
            <a:r>
              <a:rPr lang="en-US" sz="3200">
                <a:latin typeface="Arial Narrow" charset="0"/>
              </a:rPr>
              <a:t>Take the cofactor:</a:t>
            </a:r>
          </a:p>
          <a:p>
            <a:endParaRPr lang="en-US" sz="3200">
              <a:latin typeface="Arial Narrow" charset="0"/>
            </a:endParaRPr>
          </a:p>
          <a:p>
            <a:endParaRPr lang="en-US" sz="3200">
              <a:latin typeface="Arial Narrow" charset="0"/>
            </a:endParaRPr>
          </a:p>
          <a:p>
            <a:endParaRPr lang="en-US" sz="3200">
              <a:latin typeface="Arial Narrow" charset="0"/>
            </a:endParaRPr>
          </a:p>
          <a:p>
            <a:r>
              <a:rPr lang="en-US" sz="3200">
                <a:latin typeface="Arial Narrow" charset="0"/>
              </a:rPr>
              <a:t>Tautology – </a:t>
            </a:r>
            <a:r>
              <a:rPr lang="en-US" sz="3200">
                <a:solidFill>
                  <a:schemeClr val="tx2"/>
                </a:solidFill>
                <a:latin typeface="Arial Narrow" charset="0"/>
              </a:rPr>
              <a:t>bc</a:t>
            </a:r>
            <a:r>
              <a:rPr lang="en-US" sz="3200">
                <a:latin typeface="Arial Narrow" charset="0"/>
              </a:rPr>
              <a:t> is contained by </a:t>
            </a:r>
            <a:r>
              <a:rPr lang="en-US" sz="3200">
                <a:solidFill>
                  <a:schemeClr val="tx2"/>
                </a:solidFill>
                <a:latin typeface="Arial Narrow" charset="0"/>
              </a:rPr>
              <a:t>f</a:t>
            </a:r>
            <a:r>
              <a:rPr lang="en-US" sz="3200">
                <a:latin typeface="Arial Narrow" charset="0"/>
              </a:rPr>
              <a:t>.</a:t>
            </a:r>
          </a:p>
        </p:txBody>
      </p:sp>
      <p:sp>
        <p:nvSpPr>
          <p:cNvPr id="27653" name="Rectangle 2"/>
          <p:cNvSpPr>
            <a:spLocks noGrp="1" noChangeArrowheads="1"/>
          </p:cNvSpPr>
          <p:nvPr>
            <p:ph type="title"/>
          </p:nvPr>
        </p:nvSpPr>
        <p:spPr/>
        <p:txBody>
          <a:bodyPr/>
          <a:lstStyle/>
          <a:p>
            <a:r>
              <a:rPr lang="en-US" sz="2800">
                <a:latin typeface="Arial Narrow" charset="0"/>
              </a:rPr>
              <a:t>Example</a:t>
            </a:r>
            <a:br>
              <a:rPr lang="en-US" sz="2800">
                <a:latin typeface="Arial Narrow" charset="0"/>
              </a:rPr>
            </a:br>
            <a:r>
              <a:rPr lang="en-US" sz="2800">
                <a:latin typeface="Arial Narrow" charset="0"/>
              </a:rPr>
              <a:t>f = ab + ac + a</a:t>
            </a:r>
            <a:r>
              <a:rPr lang="ja-JP" altLang="en-US" sz="2800">
                <a:latin typeface="Arial Narrow" charset="0"/>
              </a:rPr>
              <a:t>’</a:t>
            </a:r>
            <a:endParaRPr lang="en-US" sz="2800">
              <a:latin typeface="Arial Narrow" charset="0"/>
            </a:endParaRPr>
          </a:p>
        </p:txBody>
      </p:sp>
      <p:grpSp>
        <p:nvGrpSpPr>
          <p:cNvPr id="27654" name="Group 13"/>
          <p:cNvGrpSpPr>
            <a:grpSpLocks/>
          </p:cNvGrpSpPr>
          <p:nvPr/>
        </p:nvGrpSpPr>
        <p:grpSpPr bwMode="auto">
          <a:xfrm>
            <a:off x="5984875" y="2357438"/>
            <a:ext cx="1281113" cy="1192212"/>
            <a:chOff x="2015" y="2934"/>
            <a:chExt cx="807" cy="751"/>
          </a:xfrm>
        </p:grpSpPr>
        <p:sp>
          <p:nvSpPr>
            <p:cNvPr id="27671" name="Rectangle 14"/>
            <p:cNvSpPr>
              <a:spLocks noChangeArrowheads="1"/>
            </p:cNvSpPr>
            <p:nvPr/>
          </p:nvSpPr>
          <p:spPr bwMode="auto">
            <a:xfrm>
              <a:off x="2015" y="3167"/>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7672" name="Rectangle 15"/>
            <p:cNvSpPr>
              <a:spLocks noChangeArrowheads="1"/>
            </p:cNvSpPr>
            <p:nvPr/>
          </p:nvSpPr>
          <p:spPr bwMode="auto">
            <a:xfrm>
              <a:off x="2303" y="2936"/>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7673" name="Line 16"/>
            <p:cNvSpPr>
              <a:spLocks noChangeShapeType="1"/>
            </p:cNvSpPr>
            <p:nvPr/>
          </p:nvSpPr>
          <p:spPr bwMode="auto">
            <a:xfrm flipV="1">
              <a:off x="2015" y="293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7674" name="Line 17"/>
            <p:cNvSpPr>
              <a:spLocks noChangeShapeType="1"/>
            </p:cNvSpPr>
            <p:nvPr/>
          </p:nvSpPr>
          <p:spPr bwMode="auto">
            <a:xfrm flipV="1">
              <a:off x="2534" y="2936"/>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7675" name="Line 18"/>
            <p:cNvSpPr>
              <a:spLocks noChangeShapeType="1"/>
            </p:cNvSpPr>
            <p:nvPr/>
          </p:nvSpPr>
          <p:spPr bwMode="auto">
            <a:xfrm flipV="1">
              <a:off x="2533" y="3453"/>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7676" name="Line 19"/>
            <p:cNvSpPr>
              <a:spLocks noChangeShapeType="1"/>
            </p:cNvSpPr>
            <p:nvPr/>
          </p:nvSpPr>
          <p:spPr bwMode="auto">
            <a:xfrm flipV="1">
              <a:off x="2018" y="345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27655" name="AutoShape 20"/>
          <p:cNvSpPr>
            <a:spLocks noChangeArrowheads="1"/>
          </p:cNvSpPr>
          <p:nvPr/>
        </p:nvSpPr>
        <p:spPr bwMode="auto">
          <a:xfrm rot="5400000" flipH="1">
            <a:off x="5620543" y="2726532"/>
            <a:ext cx="1185863" cy="457200"/>
          </a:xfrm>
          <a:prstGeom prst="parallelogram">
            <a:avLst>
              <a:gd name="adj" fmla="val 80202"/>
            </a:avLst>
          </a:prstGeom>
          <a:solidFill>
            <a:srgbClr val="6600CC">
              <a:alpha val="50195"/>
            </a:srgbClr>
          </a:solidFill>
          <a:ln w="25400">
            <a:solidFill>
              <a:schemeClr val="tx1"/>
            </a:solidFill>
            <a:miter lim="800000"/>
            <a:headEnd/>
            <a:tailEnd/>
          </a:ln>
        </p:spPr>
        <p:txBody>
          <a:bodyPr wrap="none" anchor="ctr"/>
          <a:lstStyle/>
          <a:p>
            <a:endParaRPr lang="en-US"/>
          </a:p>
        </p:txBody>
      </p:sp>
      <p:sp>
        <p:nvSpPr>
          <p:cNvPr id="27656" name="Oval 21"/>
          <p:cNvSpPr>
            <a:spLocks noChangeArrowheads="1"/>
          </p:cNvSpPr>
          <p:nvPr/>
        </p:nvSpPr>
        <p:spPr bwMode="auto">
          <a:xfrm>
            <a:off x="6315075" y="2214563"/>
            <a:ext cx="1042988" cy="314325"/>
          </a:xfrm>
          <a:prstGeom prst="ellipse">
            <a:avLst/>
          </a:prstGeom>
          <a:solidFill>
            <a:schemeClr val="accent1">
              <a:alpha val="50195"/>
            </a:schemeClr>
          </a:solidFill>
          <a:ln w="25400">
            <a:solidFill>
              <a:srgbClr val="003300"/>
            </a:solidFill>
            <a:round/>
            <a:headEnd/>
            <a:tailEnd/>
          </a:ln>
        </p:spPr>
        <p:txBody>
          <a:bodyPr wrap="none" anchor="ctr"/>
          <a:lstStyle/>
          <a:p>
            <a:endParaRPr lang="fr-FR">
              <a:solidFill>
                <a:schemeClr val="tx2"/>
              </a:solidFill>
            </a:endParaRPr>
          </a:p>
        </p:txBody>
      </p:sp>
      <p:sp>
        <p:nvSpPr>
          <p:cNvPr id="27657" name="Oval 22"/>
          <p:cNvSpPr>
            <a:spLocks noChangeArrowheads="1"/>
          </p:cNvSpPr>
          <p:nvPr/>
        </p:nvSpPr>
        <p:spPr bwMode="auto">
          <a:xfrm rot="-2213521">
            <a:off x="6624638" y="2384425"/>
            <a:ext cx="792162" cy="342900"/>
          </a:xfrm>
          <a:prstGeom prst="ellipse">
            <a:avLst/>
          </a:prstGeom>
          <a:solidFill>
            <a:srgbClr val="6600CC">
              <a:alpha val="50195"/>
            </a:srgbClr>
          </a:solidFill>
          <a:ln w="25400">
            <a:solidFill>
              <a:srgbClr val="800000"/>
            </a:solidFill>
            <a:round/>
            <a:headEnd/>
            <a:tailEnd/>
          </a:ln>
        </p:spPr>
        <p:txBody>
          <a:bodyPr wrap="none" anchor="ctr"/>
          <a:lstStyle/>
          <a:p>
            <a:endParaRPr lang="en-US"/>
          </a:p>
        </p:txBody>
      </p:sp>
      <p:sp>
        <p:nvSpPr>
          <p:cNvPr id="27658" name="Oval 23"/>
          <p:cNvSpPr>
            <a:spLocks noChangeArrowheads="1"/>
          </p:cNvSpPr>
          <p:nvPr/>
        </p:nvSpPr>
        <p:spPr bwMode="auto">
          <a:xfrm>
            <a:off x="7100888" y="2257425"/>
            <a:ext cx="314325" cy="1042988"/>
          </a:xfrm>
          <a:prstGeom prst="ellipse">
            <a:avLst/>
          </a:prstGeom>
          <a:solidFill>
            <a:srgbClr val="6600CC">
              <a:alpha val="50195"/>
            </a:srgbClr>
          </a:solidFill>
          <a:ln w="25400">
            <a:solidFill>
              <a:srgbClr val="000080"/>
            </a:solidFill>
            <a:round/>
            <a:headEnd/>
            <a:tailEnd/>
          </a:ln>
        </p:spPr>
        <p:txBody>
          <a:bodyPr wrap="none" anchor="ctr"/>
          <a:lstStyle/>
          <a:p>
            <a:endParaRPr lang="en-US"/>
          </a:p>
        </p:txBody>
      </p:sp>
      <p:grpSp>
        <p:nvGrpSpPr>
          <p:cNvPr id="27659" name="Group 24"/>
          <p:cNvGrpSpPr>
            <a:grpSpLocks/>
          </p:cNvGrpSpPr>
          <p:nvPr/>
        </p:nvGrpSpPr>
        <p:grpSpPr bwMode="auto">
          <a:xfrm>
            <a:off x="5075238" y="3278188"/>
            <a:ext cx="798512" cy="790575"/>
            <a:chOff x="1442" y="3514"/>
            <a:chExt cx="503" cy="498"/>
          </a:xfrm>
        </p:grpSpPr>
        <p:grpSp>
          <p:nvGrpSpPr>
            <p:cNvPr id="27664" name="Group 25"/>
            <p:cNvGrpSpPr>
              <a:grpSpLocks/>
            </p:cNvGrpSpPr>
            <p:nvPr/>
          </p:nvGrpSpPr>
          <p:grpSpPr bwMode="auto">
            <a:xfrm>
              <a:off x="1612" y="3627"/>
              <a:ext cx="230" cy="231"/>
              <a:chOff x="1612" y="3627"/>
              <a:chExt cx="230" cy="231"/>
            </a:xfrm>
          </p:grpSpPr>
          <p:sp>
            <p:nvSpPr>
              <p:cNvPr id="27668" name="Line 26"/>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7669" name="Line 27"/>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7670" name="Line 28"/>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27665" name="Text Box 29"/>
            <p:cNvSpPr txBox="1">
              <a:spLocks noChangeArrowheads="1"/>
            </p:cNvSpPr>
            <p:nvPr/>
          </p:nvSpPr>
          <p:spPr bwMode="auto">
            <a:xfrm>
              <a:off x="1763" y="3781"/>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27666" name="Text Box 30"/>
            <p:cNvSpPr txBox="1">
              <a:spLocks noChangeArrowheads="1"/>
            </p:cNvSpPr>
            <p:nvPr/>
          </p:nvSpPr>
          <p:spPr bwMode="auto">
            <a:xfrm>
              <a:off x="1640" y="3535"/>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27667" name="Text Box 31"/>
            <p:cNvSpPr txBox="1">
              <a:spLocks noChangeArrowheads="1"/>
            </p:cNvSpPr>
            <p:nvPr/>
          </p:nvSpPr>
          <p:spPr bwMode="auto">
            <a:xfrm>
              <a:off x="1442" y="3514"/>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grpSp>
      <p:grpSp>
        <p:nvGrpSpPr>
          <p:cNvPr id="27660" name="Group 36"/>
          <p:cNvGrpSpPr>
            <a:grpSpLocks/>
          </p:cNvGrpSpPr>
          <p:nvPr/>
        </p:nvGrpSpPr>
        <p:grpSpPr bwMode="auto">
          <a:xfrm>
            <a:off x="1825625" y="2741613"/>
            <a:ext cx="1968500" cy="1249362"/>
            <a:chOff x="811" y="1440"/>
            <a:chExt cx="1240" cy="787"/>
          </a:xfrm>
        </p:grpSpPr>
        <p:sp>
          <p:nvSpPr>
            <p:cNvPr id="27661" name="Text Box 33"/>
            <p:cNvSpPr txBox="1">
              <a:spLocks noChangeArrowheads="1"/>
            </p:cNvSpPr>
            <p:nvPr/>
          </p:nvSpPr>
          <p:spPr bwMode="auto">
            <a:xfrm>
              <a:off x="811" y="1440"/>
              <a:ext cx="1240" cy="3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800"/>
                <a:t>01     11     11</a:t>
              </a:r>
            </a:p>
          </p:txBody>
        </p:sp>
        <p:sp>
          <p:nvSpPr>
            <p:cNvPr id="27662" name="Text Box 34"/>
            <p:cNvSpPr txBox="1">
              <a:spLocks noChangeArrowheads="1"/>
            </p:cNvSpPr>
            <p:nvPr/>
          </p:nvSpPr>
          <p:spPr bwMode="auto">
            <a:xfrm>
              <a:off x="811" y="1669"/>
              <a:ext cx="1240" cy="3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800"/>
                <a:t>01     11     11</a:t>
              </a:r>
            </a:p>
          </p:txBody>
        </p:sp>
        <p:sp>
          <p:nvSpPr>
            <p:cNvPr id="27663" name="Text Box 35"/>
            <p:cNvSpPr txBox="1">
              <a:spLocks noChangeArrowheads="1"/>
            </p:cNvSpPr>
            <p:nvPr/>
          </p:nvSpPr>
          <p:spPr bwMode="auto">
            <a:xfrm>
              <a:off x="811" y="1900"/>
              <a:ext cx="1240" cy="3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800"/>
                <a:t>10     11     11</a:t>
              </a: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867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ECAFADD-DBBA-6D42-B033-583E3B91F658}" type="slidenum">
              <a:rPr lang="en-US" sz="1400" b="0"/>
              <a:pPr/>
              <a:t>26</a:t>
            </a:fld>
            <a:endParaRPr lang="en-US" sz="1400" b="0"/>
          </a:p>
        </p:txBody>
      </p:sp>
      <p:sp>
        <p:nvSpPr>
          <p:cNvPr id="28676" name="Rectangle 2"/>
          <p:cNvSpPr>
            <a:spLocks noGrp="1" noChangeArrowheads="1"/>
          </p:cNvSpPr>
          <p:nvPr>
            <p:ph type="title"/>
          </p:nvPr>
        </p:nvSpPr>
        <p:spPr/>
        <p:txBody>
          <a:bodyPr/>
          <a:lstStyle/>
          <a:p>
            <a:r>
              <a:rPr lang="en-US">
                <a:latin typeface="Arial Narrow" charset="0"/>
              </a:rPr>
              <a:t>Complementation</a:t>
            </a:r>
          </a:p>
        </p:txBody>
      </p:sp>
      <p:sp>
        <p:nvSpPr>
          <p:cNvPr id="28677" name="Rectangle 3"/>
          <p:cNvSpPr>
            <a:spLocks noGrp="1" noChangeArrowheads="1"/>
          </p:cNvSpPr>
          <p:nvPr>
            <p:ph type="body" idx="1"/>
          </p:nvPr>
        </p:nvSpPr>
        <p:spPr/>
        <p:txBody>
          <a:bodyPr/>
          <a:lstStyle/>
          <a:p>
            <a:r>
              <a:rPr lang="en-US">
                <a:latin typeface="Arial Narrow" charset="0"/>
              </a:rPr>
              <a:t>Recursive paradigm</a:t>
            </a:r>
          </a:p>
          <a:p>
            <a:pPr lvl="1"/>
            <a:r>
              <a:rPr lang="en-US" sz="2800">
                <a:solidFill>
                  <a:schemeClr val="bg2"/>
                </a:solidFill>
                <a:latin typeface="Arial Narrow" charset="0"/>
              </a:rPr>
              <a:t>f</a:t>
            </a:r>
            <a:r>
              <a:rPr lang="ja-JP" altLang="en-US" sz="2800">
                <a:solidFill>
                  <a:schemeClr val="bg2"/>
                </a:solidFill>
                <a:latin typeface="Arial Narrow" charset="0"/>
              </a:rPr>
              <a:t>’</a:t>
            </a:r>
            <a:r>
              <a:rPr lang="en-US" sz="2800">
                <a:solidFill>
                  <a:schemeClr val="bg2"/>
                </a:solidFill>
                <a:latin typeface="Arial Narrow" charset="0"/>
              </a:rPr>
              <a:t>  =  x f</a:t>
            </a:r>
            <a:r>
              <a:rPr lang="ja-JP" altLang="en-US" sz="2800">
                <a:solidFill>
                  <a:schemeClr val="bg2"/>
                </a:solidFill>
                <a:latin typeface="Arial Narrow" charset="0"/>
              </a:rPr>
              <a:t>’</a:t>
            </a:r>
            <a:r>
              <a:rPr lang="en-US" sz="2800" baseline="-25000">
                <a:solidFill>
                  <a:schemeClr val="bg2"/>
                </a:solidFill>
                <a:latin typeface="Arial Narrow" charset="0"/>
              </a:rPr>
              <a:t>x</a:t>
            </a:r>
            <a:r>
              <a:rPr lang="en-US" sz="2800">
                <a:solidFill>
                  <a:schemeClr val="bg2"/>
                </a:solidFill>
                <a:latin typeface="Arial Narrow" charset="0"/>
              </a:rPr>
              <a:t> + x</a:t>
            </a:r>
            <a:r>
              <a:rPr lang="ja-JP" altLang="en-US" sz="2800">
                <a:solidFill>
                  <a:schemeClr val="bg2"/>
                </a:solidFill>
                <a:latin typeface="Arial Narrow" charset="0"/>
              </a:rPr>
              <a:t>’</a:t>
            </a:r>
            <a:r>
              <a:rPr lang="en-US" sz="2800">
                <a:solidFill>
                  <a:schemeClr val="bg2"/>
                </a:solidFill>
                <a:latin typeface="Arial Narrow" charset="0"/>
              </a:rPr>
              <a:t> f</a:t>
            </a:r>
            <a:r>
              <a:rPr lang="ja-JP" altLang="en-US" sz="2800">
                <a:solidFill>
                  <a:schemeClr val="bg2"/>
                </a:solidFill>
                <a:latin typeface="Arial Narrow" charset="0"/>
              </a:rPr>
              <a:t>’</a:t>
            </a:r>
            <a:r>
              <a:rPr lang="en-US" sz="2800" baseline="-25000">
                <a:solidFill>
                  <a:schemeClr val="bg2"/>
                </a:solidFill>
                <a:latin typeface="Arial Narrow" charset="0"/>
              </a:rPr>
              <a:t>x</a:t>
            </a:r>
            <a:r>
              <a:rPr lang="ja-JP" altLang="en-US" sz="2800" baseline="-25000">
                <a:solidFill>
                  <a:schemeClr val="bg2"/>
                </a:solidFill>
                <a:latin typeface="Arial Narrow" charset="0"/>
              </a:rPr>
              <a:t>’</a:t>
            </a:r>
            <a:endParaRPr lang="en-US" sz="2800" baseline="-25000">
              <a:solidFill>
                <a:schemeClr val="bg2"/>
              </a:solidFill>
              <a:latin typeface="Arial Narrow" charset="0"/>
            </a:endParaRPr>
          </a:p>
          <a:p>
            <a:r>
              <a:rPr lang="en-US" sz="3200">
                <a:latin typeface="Arial Narrow" charset="0"/>
              </a:rPr>
              <a:t>Steps:</a:t>
            </a:r>
          </a:p>
          <a:p>
            <a:pPr lvl="1"/>
            <a:r>
              <a:rPr lang="en-US" sz="2800">
                <a:latin typeface="Arial Narrow" charset="0"/>
              </a:rPr>
              <a:t>Select variable</a:t>
            </a:r>
          </a:p>
          <a:p>
            <a:pPr lvl="1"/>
            <a:r>
              <a:rPr lang="en-US" sz="2800">
                <a:latin typeface="Arial Narrow" charset="0"/>
              </a:rPr>
              <a:t>Compute co-factors</a:t>
            </a:r>
          </a:p>
          <a:p>
            <a:pPr lvl="1"/>
            <a:r>
              <a:rPr lang="en-US" sz="2800">
                <a:latin typeface="Arial Narrow" charset="0"/>
              </a:rPr>
              <a:t>Complement co-factors</a:t>
            </a:r>
          </a:p>
          <a:p>
            <a:r>
              <a:rPr lang="en-US" sz="3200">
                <a:latin typeface="Arial Narrow" charset="0"/>
              </a:rPr>
              <a:t>Recur until cofactors can be complemented in a straightforward way</a:t>
            </a:r>
            <a:endParaRPr lang="en-US">
              <a:latin typeface="Arial Narrow"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969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58726F3-1253-C745-B13A-602CD09AA40C}" type="slidenum">
              <a:rPr lang="en-US" sz="1400" b="0"/>
              <a:pPr/>
              <a:t>27</a:t>
            </a:fld>
            <a:endParaRPr lang="en-US" sz="1400" b="0"/>
          </a:p>
        </p:txBody>
      </p:sp>
      <p:sp>
        <p:nvSpPr>
          <p:cNvPr id="29700" name="Rectangle 2"/>
          <p:cNvSpPr>
            <a:spLocks noGrp="1" noChangeArrowheads="1"/>
          </p:cNvSpPr>
          <p:nvPr>
            <p:ph type="title"/>
          </p:nvPr>
        </p:nvSpPr>
        <p:spPr/>
        <p:txBody>
          <a:bodyPr/>
          <a:lstStyle/>
          <a:p>
            <a:r>
              <a:rPr lang="en-US">
                <a:latin typeface="Arial Narrow" charset="0"/>
              </a:rPr>
              <a:t>Termination rules</a:t>
            </a:r>
          </a:p>
        </p:txBody>
      </p:sp>
      <p:sp>
        <p:nvSpPr>
          <p:cNvPr id="1395715" name="Rectangle 3"/>
          <p:cNvSpPr>
            <a:spLocks noGrp="1" noChangeArrowheads="1"/>
          </p:cNvSpPr>
          <p:nvPr>
            <p:ph type="body" idx="1"/>
          </p:nvPr>
        </p:nvSpPr>
        <p:spPr/>
        <p:txBody>
          <a:bodyPr/>
          <a:lstStyle/>
          <a:p>
            <a:r>
              <a:rPr lang="en-US">
                <a:latin typeface="Arial Narrow" charset="0"/>
              </a:rPr>
              <a:t>The cover </a:t>
            </a:r>
            <a:r>
              <a:rPr lang="en-US">
                <a:solidFill>
                  <a:schemeClr val="tx2"/>
                </a:solidFill>
                <a:latin typeface="Arial Narrow" charset="0"/>
              </a:rPr>
              <a:t>F </a:t>
            </a:r>
            <a:r>
              <a:rPr lang="en-US">
                <a:latin typeface="Arial Narrow" charset="0"/>
              </a:rPr>
              <a:t>is void</a:t>
            </a:r>
          </a:p>
          <a:p>
            <a:pPr lvl="1"/>
            <a:r>
              <a:rPr lang="en-US">
                <a:latin typeface="Arial Narrow" charset="0"/>
              </a:rPr>
              <a:t>Hence its complement is the universal cube</a:t>
            </a:r>
          </a:p>
          <a:p>
            <a:r>
              <a:rPr lang="en-US">
                <a:latin typeface="Arial Narrow" charset="0"/>
              </a:rPr>
              <a:t>The cover </a:t>
            </a:r>
            <a:r>
              <a:rPr lang="en-US">
                <a:solidFill>
                  <a:schemeClr val="tx2"/>
                </a:solidFill>
                <a:latin typeface="Arial Narrow" charset="0"/>
              </a:rPr>
              <a:t>F</a:t>
            </a:r>
            <a:r>
              <a:rPr lang="en-US">
                <a:latin typeface="Arial Narrow" charset="0"/>
              </a:rPr>
              <a:t> has a row of 1s</a:t>
            </a:r>
          </a:p>
          <a:p>
            <a:pPr lvl="1"/>
            <a:r>
              <a:rPr lang="en-US">
                <a:latin typeface="Arial Narrow" charset="0"/>
              </a:rPr>
              <a:t>Hence </a:t>
            </a:r>
            <a:r>
              <a:rPr lang="en-US">
                <a:solidFill>
                  <a:schemeClr val="tx2"/>
                </a:solidFill>
                <a:latin typeface="Arial Narrow" charset="0"/>
              </a:rPr>
              <a:t>F</a:t>
            </a:r>
            <a:r>
              <a:rPr lang="en-US">
                <a:latin typeface="Arial Narrow" charset="0"/>
              </a:rPr>
              <a:t> is a tautology and its complement is void</a:t>
            </a:r>
          </a:p>
          <a:p>
            <a:r>
              <a:rPr lang="en-US">
                <a:latin typeface="Arial Narrow" charset="0"/>
              </a:rPr>
              <a:t>The cover</a:t>
            </a:r>
            <a:r>
              <a:rPr lang="en-US">
                <a:solidFill>
                  <a:schemeClr val="tx2"/>
                </a:solidFill>
                <a:latin typeface="Arial Narrow" charset="0"/>
              </a:rPr>
              <a:t> F </a:t>
            </a:r>
            <a:r>
              <a:rPr lang="en-US">
                <a:latin typeface="Arial Narrow" charset="0"/>
              </a:rPr>
              <a:t>consists of one implicant.</a:t>
            </a:r>
          </a:p>
          <a:p>
            <a:pPr lvl="1"/>
            <a:r>
              <a:rPr lang="en-US">
                <a:latin typeface="Arial Narrow" charset="0"/>
              </a:rPr>
              <a:t>Hence the complement is computed by DeMorgan</a:t>
            </a:r>
            <a:r>
              <a:rPr lang="ja-JP" altLang="en-US">
                <a:latin typeface="Arial Narrow" charset="0"/>
              </a:rPr>
              <a:t>’</a:t>
            </a:r>
            <a:r>
              <a:rPr lang="en-US">
                <a:latin typeface="Arial Narrow" charset="0"/>
              </a:rPr>
              <a:t>s law</a:t>
            </a:r>
          </a:p>
          <a:p>
            <a:r>
              <a:rPr lang="en-US">
                <a:latin typeface="Arial Narrow" charset="0"/>
              </a:rPr>
              <a:t>All implicants of</a:t>
            </a:r>
            <a:r>
              <a:rPr lang="en-US">
                <a:solidFill>
                  <a:schemeClr val="tx2"/>
                </a:solidFill>
                <a:latin typeface="Arial Narrow" charset="0"/>
              </a:rPr>
              <a:t> F</a:t>
            </a:r>
            <a:r>
              <a:rPr lang="en-US">
                <a:latin typeface="Arial Narrow" charset="0"/>
              </a:rPr>
              <a:t> depend on a single variable, and there is not a column of 0s.</a:t>
            </a:r>
          </a:p>
          <a:p>
            <a:pPr lvl="1"/>
            <a:r>
              <a:rPr lang="en-US">
                <a:latin typeface="Arial Narrow" charset="0"/>
              </a:rPr>
              <a:t>The function is a tautology, and its complement is void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57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571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9571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9571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9571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95715">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95715">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957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072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02E8698-05B3-464F-B31F-1EB11BBCE65A}" type="slidenum">
              <a:rPr lang="en-US" sz="1400" b="0"/>
              <a:pPr/>
              <a:t>28</a:t>
            </a:fld>
            <a:endParaRPr lang="en-US" sz="1400" b="0"/>
          </a:p>
        </p:txBody>
      </p:sp>
      <p:sp>
        <p:nvSpPr>
          <p:cNvPr id="30724" name="Rectangle 2"/>
          <p:cNvSpPr>
            <a:spLocks noGrp="1" noChangeArrowheads="1"/>
          </p:cNvSpPr>
          <p:nvPr>
            <p:ph type="title"/>
          </p:nvPr>
        </p:nvSpPr>
        <p:spPr/>
        <p:txBody>
          <a:bodyPr/>
          <a:lstStyle/>
          <a:p>
            <a:r>
              <a:rPr lang="en-US">
                <a:latin typeface="Arial Narrow" charset="0"/>
              </a:rPr>
              <a:t>Unate functions</a:t>
            </a:r>
          </a:p>
        </p:txBody>
      </p:sp>
      <p:sp>
        <p:nvSpPr>
          <p:cNvPr id="1396739" name="Rectangle 3"/>
          <p:cNvSpPr>
            <a:spLocks noGrp="1" noChangeArrowheads="1"/>
          </p:cNvSpPr>
          <p:nvPr>
            <p:ph type="body" idx="1"/>
          </p:nvPr>
        </p:nvSpPr>
        <p:spPr/>
        <p:txBody>
          <a:bodyPr/>
          <a:lstStyle/>
          <a:p>
            <a:r>
              <a:rPr lang="en-US">
                <a:latin typeface="Arial Narrow" charset="0"/>
              </a:rPr>
              <a:t>Theorem:</a:t>
            </a:r>
          </a:p>
          <a:p>
            <a:pPr lvl="1"/>
            <a:r>
              <a:rPr lang="en-US">
                <a:latin typeface="Arial Narrow" charset="0"/>
              </a:rPr>
              <a:t>If </a:t>
            </a:r>
            <a:r>
              <a:rPr lang="en-US">
                <a:solidFill>
                  <a:schemeClr val="tx2"/>
                </a:solidFill>
                <a:latin typeface="Arial Narrow" charset="0"/>
              </a:rPr>
              <a:t>f </a:t>
            </a:r>
            <a:r>
              <a:rPr lang="en-US">
                <a:latin typeface="Arial Narrow" charset="0"/>
              </a:rPr>
              <a:t>is positive unate in </a:t>
            </a:r>
            <a:r>
              <a:rPr lang="en-US">
                <a:solidFill>
                  <a:schemeClr val="tx2"/>
                </a:solidFill>
                <a:latin typeface="Arial Narrow" charset="0"/>
              </a:rPr>
              <a:t>x</a:t>
            </a:r>
            <a:r>
              <a:rPr lang="en-US">
                <a:latin typeface="Arial Narrow" charset="0"/>
              </a:rPr>
              <a:t>, then</a:t>
            </a:r>
          </a:p>
          <a:p>
            <a:pPr lvl="2"/>
            <a:r>
              <a:rPr lang="en-US" sz="2400">
                <a:solidFill>
                  <a:schemeClr val="bg2"/>
                </a:solidFill>
                <a:latin typeface="Arial Narrow" charset="0"/>
              </a:rPr>
              <a:t>f</a:t>
            </a:r>
            <a:r>
              <a:rPr lang="ja-JP" altLang="en-US" sz="2400">
                <a:solidFill>
                  <a:schemeClr val="bg2"/>
                </a:solidFill>
                <a:latin typeface="Arial Narrow" charset="0"/>
              </a:rPr>
              <a:t>’</a:t>
            </a:r>
            <a:r>
              <a:rPr lang="en-US" sz="2400">
                <a:solidFill>
                  <a:schemeClr val="bg2"/>
                </a:solidFill>
                <a:latin typeface="Arial Narrow" charset="0"/>
              </a:rPr>
              <a:t>  = f</a:t>
            </a:r>
            <a:r>
              <a:rPr lang="ja-JP" altLang="en-US" sz="2400">
                <a:solidFill>
                  <a:schemeClr val="bg2"/>
                </a:solidFill>
                <a:latin typeface="Arial Narrow" charset="0"/>
              </a:rPr>
              <a:t>’</a:t>
            </a:r>
            <a:r>
              <a:rPr lang="en-US" sz="2400" baseline="-25000">
                <a:solidFill>
                  <a:schemeClr val="bg2"/>
                </a:solidFill>
                <a:latin typeface="Arial Narrow" charset="0"/>
              </a:rPr>
              <a:t>x</a:t>
            </a:r>
            <a:r>
              <a:rPr lang="en-US" sz="2400">
                <a:solidFill>
                  <a:schemeClr val="bg2"/>
                </a:solidFill>
                <a:latin typeface="Arial Narrow" charset="0"/>
              </a:rPr>
              <a:t> + x</a:t>
            </a:r>
            <a:r>
              <a:rPr lang="ja-JP" altLang="en-US" sz="2400">
                <a:solidFill>
                  <a:schemeClr val="bg2"/>
                </a:solidFill>
                <a:latin typeface="Arial Narrow" charset="0"/>
              </a:rPr>
              <a:t>’</a:t>
            </a:r>
            <a:r>
              <a:rPr lang="en-US" sz="2400">
                <a:solidFill>
                  <a:schemeClr val="bg2"/>
                </a:solidFill>
                <a:latin typeface="Arial Narrow" charset="0"/>
              </a:rPr>
              <a:t> f</a:t>
            </a:r>
            <a:r>
              <a:rPr lang="ja-JP" altLang="en-US" sz="2400">
                <a:solidFill>
                  <a:schemeClr val="bg2"/>
                </a:solidFill>
                <a:latin typeface="Arial Narrow" charset="0"/>
              </a:rPr>
              <a:t>’</a:t>
            </a:r>
            <a:r>
              <a:rPr lang="en-US" sz="2400" baseline="-25000">
                <a:solidFill>
                  <a:schemeClr val="bg2"/>
                </a:solidFill>
                <a:latin typeface="Arial Narrow" charset="0"/>
              </a:rPr>
              <a:t>x</a:t>
            </a:r>
            <a:r>
              <a:rPr lang="ja-JP" altLang="en-US" sz="2400" baseline="-25000">
                <a:solidFill>
                  <a:schemeClr val="bg2"/>
                </a:solidFill>
                <a:latin typeface="Arial Narrow" charset="0"/>
              </a:rPr>
              <a:t>’</a:t>
            </a:r>
            <a:endParaRPr lang="en-US">
              <a:latin typeface="Arial Narrow" charset="0"/>
            </a:endParaRPr>
          </a:p>
          <a:p>
            <a:pPr lvl="1"/>
            <a:r>
              <a:rPr lang="en-US">
                <a:latin typeface="Arial Narrow" charset="0"/>
              </a:rPr>
              <a:t>If </a:t>
            </a:r>
            <a:r>
              <a:rPr lang="en-US">
                <a:solidFill>
                  <a:schemeClr val="tx2"/>
                </a:solidFill>
                <a:latin typeface="Arial Narrow" charset="0"/>
              </a:rPr>
              <a:t>f </a:t>
            </a:r>
            <a:r>
              <a:rPr lang="en-US">
                <a:latin typeface="Arial Narrow" charset="0"/>
              </a:rPr>
              <a:t>is negative unate in </a:t>
            </a:r>
            <a:r>
              <a:rPr lang="en-US">
                <a:solidFill>
                  <a:schemeClr val="tx2"/>
                </a:solidFill>
                <a:latin typeface="Arial Narrow" charset="0"/>
              </a:rPr>
              <a:t>x</a:t>
            </a:r>
            <a:r>
              <a:rPr lang="en-US">
                <a:latin typeface="Arial Narrow" charset="0"/>
              </a:rPr>
              <a:t>, then</a:t>
            </a:r>
          </a:p>
          <a:p>
            <a:pPr lvl="2"/>
            <a:r>
              <a:rPr lang="en-US" sz="2400">
                <a:solidFill>
                  <a:schemeClr val="bg2"/>
                </a:solidFill>
                <a:latin typeface="Arial Narrow" charset="0"/>
              </a:rPr>
              <a:t>f</a:t>
            </a:r>
            <a:r>
              <a:rPr lang="ja-JP" altLang="en-US" sz="2400">
                <a:solidFill>
                  <a:schemeClr val="bg2"/>
                </a:solidFill>
                <a:latin typeface="Arial Narrow" charset="0"/>
              </a:rPr>
              <a:t>’</a:t>
            </a:r>
            <a:r>
              <a:rPr lang="en-US" sz="2400">
                <a:solidFill>
                  <a:schemeClr val="bg2"/>
                </a:solidFill>
                <a:latin typeface="Arial Narrow" charset="0"/>
              </a:rPr>
              <a:t>  =  x f</a:t>
            </a:r>
            <a:r>
              <a:rPr lang="ja-JP" altLang="en-US" sz="2400">
                <a:solidFill>
                  <a:schemeClr val="bg2"/>
                </a:solidFill>
                <a:latin typeface="Arial Narrow" charset="0"/>
              </a:rPr>
              <a:t>’</a:t>
            </a:r>
            <a:r>
              <a:rPr lang="en-US" sz="2400" baseline="-25000">
                <a:solidFill>
                  <a:schemeClr val="bg2"/>
                </a:solidFill>
                <a:latin typeface="Arial Narrow" charset="0"/>
              </a:rPr>
              <a:t>x</a:t>
            </a:r>
            <a:r>
              <a:rPr lang="en-US" sz="2400">
                <a:solidFill>
                  <a:schemeClr val="bg2"/>
                </a:solidFill>
                <a:latin typeface="Arial Narrow" charset="0"/>
              </a:rPr>
              <a:t> + f</a:t>
            </a:r>
            <a:r>
              <a:rPr lang="ja-JP" altLang="en-US" sz="2400">
                <a:solidFill>
                  <a:schemeClr val="bg2"/>
                </a:solidFill>
                <a:latin typeface="Arial Narrow" charset="0"/>
              </a:rPr>
              <a:t>’</a:t>
            </a:r>
            <a:r>
              <a:rPr lang="en-US" sz="2400" baseline="-25000">
                <a:solidFill>
                  <a:schemeClr val="bg2"/>
                </a:solidFill>
                <a:latin typeface="Arial Narrow" charset="0"/>
              </a:rPr>
              <a:t>x</a:t>
            </a:r>
            <a:r>
              <a:rPr lang="ja-JP" altLang="en-US" sz="2400" baseline="-25000">
                <a:solidFill>
                  <a:schemeClr val="bg2"/>
                </a:solidFill>
                <a:latin typeface="Arial Narrow" charset="0"/>
              </a:rPr>
              <a:t>’</a:t>
            </a:r>
            <a:endParaRPr lang="en-US">
              <a:latin typeface="Arial Narrow" charset="0"/>
            </a:endParaRPr>
          </a:p>
          <a:p>
            <a:r>
              <a:rPr lang="en-US">
                <a:latin typeface="Arial Narrow" charset="0"/>
              </a:rPr>
              <a:t>Consequence:</a:t>
            </a:r>
          </a:p>
          <a:p>
            <a:pPr lvl="2"/>
            <a:r>
              <a:rPr lang="en-US">
                <a:latin typeface="Arial Narrow" charset="0"/>
              </a:rPr>
              <a:t>Complement computation is simpler</a:t>
            </a:r>
          </a:p>
          <a:p>
            <a:pPr lvl="2"/>
            <a:r>
              <a:rPr lang="en-US">
                <a:latin typeface="Arial Narrow" charset="0"/>
              </a:rPr>
              <a:t>Follow only one branch in the recursion</a:t>
            </a:r>
          </a:p>
          <a:p>
            <a:r>
              <a:rPr lang="en-US">
                <a:latin typeface="Arial Narrow" charset="0"/>
              </a:rPr>
              <a:t>Heuristics</a:t>
            </a:r>
          </a:p>
          <a:p>
            <a:pPr lvl="1"/>
            <a:r>
              <a:rPr lang="en-US">
                <a:latin typeface="Arial Narrow" charset="0"/>
              </a:rPr>
              <a:t>Select variables to make the cofactor unate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673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673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6739">
                                            <p:txEl>
                                              <p:pRg st="7" end="7"/>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96739">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967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174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0E5BC7A-B16C-094A-960A-622BC7EBF5A6}" type="slidenum">
              <a:rPr lang="en-US" sz="1400" b="0"/>
              <a:pPr/>
              <a:t>29</a:t>
            </a:fld>
            <a:endParaRPr lang="en-US" sz="1400" b="0"/>
          </a:p>
        </p:txBody>
      </p:sp>
      <p:sp>
        <p:nvSpPr>
          <p:cNvPr id="31748" name="Rectangle 2"/>
          <p:cNvSpPr>
            <a:spLocks noGrp="1" noChangeArrowheads="1"/>
          </p:cNvSpPr>
          <p:nvPr>
            <p:ph type="title"/>
          </p:nvPr>
        </p:nvSpPr>
        <p:spPr/>
        <p:txBody>
          <a:bodyPr/>
          <a:lstStyle/>
          <a:p>
            <a:pPr>
              <a:lnSpc>
                <a:spcPct val="70000"/>
              </a:lnSpc>
            </a:pPr>
            <a:r>
              <a:rPr lang="en-US" sz="2800">
                <a:latin typeface="Arial Narrow" charset="0"/>
              </a:rPr>
              <a:t>Example</a:t>
            </a:r>
            <a:br>
              <a:rPr lang="en-US" sz="2800">
                <a:latin typeface="Arial Narrow" charset="0"/>
              </a:rPr>
            </a:br>
            <a:r>
              <a:rPr lang="en-US" sz="2800">
                <a:latin typeface="Arial Narrow" charset="0"/>
              </a:rPr>
              <a:t>f = ab + ac + a</a:t>
            </a:r>
            <a:r>
              <a:rPr lang="ja-JP" altLang="en-US" sz="2800">
                <a:latin typeface="Arial Narrow" charset="0"/>
              </a:rPr>
              <a:t>’</a:t>
            </a:r>
            <a:endParaRPr lang="en-US" sz="2800">
              <a:latin typeface="Arial Narrow" charset="0"/>
            </a:endParaRPr>
          </a:p>
        </p:txBody>
      </p:sp>
      <p:sp>
        <p:nvSpPr>
          <p:cNvPr id="1397771" name="Rectangle 11"/>
          <p:cNvSpPr>
            <a:spLocks noGrp="1" noChangeArrowheads="1"/>
          </p:cNvSpPr>
          <p:nvPr>
            <p:ph type="body" idx="1"/>
          </p:nvPr>
        </p:nvSpPr>
        <p:spPr/>
        <p:txBody>
          <a:bodyPr/>
          <a:lstStyle/>
          <a:p>
            <a:r>
              <a:rPr lang="en-US" sz="3200">
                <a:latin typeface="Arial Narrow" charset="0"/>
              </a:rPr>
              <a:t>Select binate variable </a:t>
            </a:r>
            <a:r>
              <a:rPr lang="en-US" sz="3200">
                <a:solidFill>
                  <a:schemeClr val="tx2"/>
                </a:solidFill>
                <a:latin typeface="Arial Narrow" charset="0"/>
              </a:rPr>
              <a:t>a</a:t>
            </a:r>
            <a:endParaRPr lang="en-US" sz="3200">
              <a:latin typeface="Arial Narrow" charset="0"/>
            </a:endParaRPr>
          </a:p>
          <a:p>
            <a:endParaRPr lang="en-US" sz="3200">
              <a:latin typeface="Arial Narrow" charset="0"/>
            </a:endParaRPr>
          </a:p>
          <a:p>
            <a:r>
              <a:rPr lang="en-US" sz="3200">
                <a:latin typeface="Arial Narrow" charset="0"/>
              </a:rPr>
              <a:t>Compute cofactors:</a:t>
            </a:r>
          </a:p>
          <a:p>
            <a:pPr lvl="1"/>
            <a:r>
              <a:rPr lang="en-US" sz="2800">
                <a:solidFill>
                  <a:schemeClr val="tx2"/>
                </a:solidFill>
                <a:latin typeface="Arial Narrow" charset="0"/>
              </a:rPr>
              <a:t>F</a:t>
            </a:r>
            <a:r>
              <a:rPr lang="en-US" sz="2800" baseline="-25000">
                <a:solidFill>
                  <a:schemeClr val="tx2"/>
                </a:solidFill>
                <a:latin typeface="Arial Narrow" charset="0"/>
              </a:rPr>
              <a:t>a</a:t>
            </a:r>
            <a:r>
              <a:rPr lang="ja-JP" altLang="en-US" sz="2800" baseline="-25000">
                <a:solidFill>
                  <a:schemeClr val="tx2"/>
                </a:solidFill>
                <a:latin typeface="Arial Narrow" charset="0"/>
              </a:rPr>
              <a:t>’</a:t>
            </a:r>
            <a:r>
              <a:rPr lang="en-US" sz="2800">
                <a:latin typeface="Arial Narrow" charset="0"/>
              </a:rPr>
              <a:t> is a tautology, hence </a:t>
            </a:r>
            <a:r>
              <a:rPr lang="en-US" sz="2800">
                <a:solidFill>
                  <a:schemeClr val="tx2"/>
                </a:solidFill>
                <a:latin typeface="Arial Narrow" charset="0"/>
              </a:rPr>
              <a:t>F</a:t>
            </a:r>
            <a:r>
              <a:rPr lang="ja-JP" altLang="en-US" sz="2800">
                <a:solidFill>
                  <a:schemeClr val="tx2"/>
                </a:solidFill>
                <a:latin typeface="Arial Narrow" charset="0"/>
              </a:rPr>
              <a:t>’</a:t>
            </a:r>
            <a:r>
              <a:rPr lang="en-US" sz="2800" baseline="-25000">
                <a:solidFill>
                  <a:schemeClr val="tx2"/>
                </a:solidFill>
                <a:latin typeface="Arial Narrow" charset="0"/>
              </a:rPr>
              <a:t>a</a:t>
            </a:r>
            <a:r>
              <a:rPr lang="ja-JP" altLang="en-US" sz="2800" baseline="-25000">
                <a:solidFill>
                  <a:schemeClr val="tx2"/>
                </a:solidFill>
                <a:latin typeface="Arial Narrow" charset="0"/>
              </a:rPr>
              <a:t>’</a:t>
            </a:r>
            <a:r>
              <a:rPr lang="en-US" sz="2800">
                <a:latin typeface="Arial Narrow" charset="0"/>
              </a:rPr>
              <a:t> is void.</a:t>
            </a:r>
          </a:p>
          <a:p>
            <a:pPr lvl="1"/>
            <a:r>
              <a:rPr lang="en-US" sz="2800">
                <a:solidFill>
                  <a:schemeClr val="tx2"/>
                </a:solidFill>
                <a:latin typeface="Arial Narrow" charset="0"/>
              </a:rPr>
              <a:t>F</a:t>
            </a:r>
            <a:r>
              <a:rPr lang="en-US" sz="2800" baseline="-25000">
                <a:solidFill>
                  <a:schemeClr val="tx2"/>
                </a:solidFill>
                <a:latin typeface="Arial Narrow" charset="0"/>
              </a:rPr>
              <a:t>a</a:t>
            </a:r>
            <a:r>
              <a:rPr lang="en-US" sz="2800">
                <a:latin typeface="Arial Narrow" charset="0"/>
              </a:rPr>
              <a:t> yields:</a:t>
            </a:r>
          </a:p>
        </p:txBody>
      </p:sp>
      <p:grpSp>
        <p:nvGrpSpPr>
          <p:cNvPr id="2" name="Group 16"/>
          <p:cNvGrpSpPr>
            <a:grpSpLocks/>
          </p:cNvGrpSpPr>
          <p:nvPr/>
        </p:nvGrpSpPr>
        <p:grpSpPr bwMode="auto">
          <a:xfrm>
            <a:off x="2740025" y="4478338"/>
            <a:ext cx="1968500" cy="882650"/>
            <a:chOff x="1123" y="2409"/>
            <a:chExt cx="1240" cy="556"/>
          </a:xfrm>
        </p:grpSpPr>
        <p:sp>
          <p:nvSpPr>
            <p:cNvPr id="31769" name="Text Box 13"/>
            <p:cNvSpPr txBox="1">
              <a:spLocks noChangeArrowheads="1"/>
            </p:cNvSpPr>
            <p:nvPr/>
          </p:nvSpPr>
          <p:spPr bwMode="auto">
            <a:xfrm>
              <a:off x="1123" y="2409"/>
              <a:ext cx="1240" cy="3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800"/>
                <a:t>11     01     11</a:t>
              </a:r>
            </a:p>
          </p:txBody>
        </p:sp>
        <p:sp>
          <p:nvSpPr>
            <p:cNvPr id="31770" name="Text Box 14"/>
            <p:cNvSpPr txBox="1">
              <a:spLocks noChangeArrowheads="1"/>
            </p:cNvSpPr>
            <p:nvPr/>
          </p:nvSpPr>
          <p:spPr bwMode="auto">
            <a:xfrm>
              <a:off x="1123" y="2638"/>
              <a:ext cx="1240" cy="3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800"/>
                <a:t>11     11     01</a:t>
              </a:r>
            </a:p>
          </p:txBody>
        </p:sp>
      </p:grpSp>
      <p:grpSp>
        <p:nvGrpSpPr>
          <p:cNvPr id="31751" name="Group 17"/>
          <p:cNvGrpSpPr>
            <a:grpSpLocks/>
          </p:cNvGrpSpPr>
          <p:nvPr/>
        </p:nvGrpSpPr>
        <p:grpSpPr bwMode="auto">
          <a:xfrm>
            <a:off x="7070725" y="1328738"/>
            <a:ext cx="1281113" cy="1192212"/>
            <a:chOff x="2015" y="2934"/>
            <a:chExt cx="807" cy="751"/>
          </a:xfrm>
        </p:grpSpPr>
        <p:sp>
          <p:nvSpPr>
            <p:cNvPr id="31763" name="Rectangle 18"/>
            <p:cNvSpPr>
              <a:spLocks noChangeArrowheads="1"/>
            </p:cNvSpPr>
            <p:nvPr/>
          </p:nvSpPr>
          <p:spPr bwMode="auto">
            <a:xfrm>
              <a:off x="2015" y="3167"/>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1764" name="Rectangle 19"/>
            <p:cNvSpPr>
              <a:spLocks noChangeArrowheads="1"/>
            </p:cNvSpPr>
            <p:nvPr/>
          </p:nvSpPr>
          <p:spPr bwMode="auto">
            <a:xfrm>
              <a:off x="2303" y="2936"/>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1765" name="Line 20"/>
            <p:cNvSpPr>
              <a:spLocks noChangeShapeType="1"/>
            </p:cNvSpPr>
            <p:nvPr/>
          </p:nvSpPr>
          <p:spPr bwMode="auto">
            <a:xfrm flipV="1">
              <a:off x="2015" y="293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766" name="Line 21"/>
            <p:cNvSpPr>
              <a:spLocks noChangeShapeType="1"/>
            </p:cNvSpPr>
            <p:nvPr/>
          </p:nvSpPr>
          <p:spPr bwMode="auto">
            <a:xfrm flipV="1">
              <a:off x="2534" y="2936"/>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767" name="Line 22"/>
            <p:cNvSpPr>
              <a:spLocks noChangeShapeType="1"/>
            </p:cNvSpPr>
            <p:nvPr/>
          </p:nvSpPr>
          <p:spPr bwMode="auto">
            <a:xfrm flipV="1">
              <a:off x="2533" y="3453"/>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768" name="Line 23"/>
            <p:cNvSpPr>
              <a:spLocks noChangeShapeType="1"/>
            </p:cNvSpPr>
            <p:nvPr/>
          </p:nvSpPr>
          <p:spPr bwMode="auto">
            <a:xfrm flipV="1">
              <a:off x="2018" y="345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31752" name="AutoShape 24"/>
          <p:cNvSpPr>
            <a:spLocks noChangeArrowheads="1"/>
          </p:cNvSpPr>
          <p:nvPr/>
        </p:nvSpPr>
        <p:spPr bwMode="auto">
          <a:xfrm rot="5400000" flipH="1">
            <a:off x="6706393" y="1697832"/>
            <a:ext cx="1185863" cy="457200"/>
          </a:xfrm>
          <a:prstGeom prst="parallelogram">
            <a:avLst>
              <a:gd name="adj" fmla="val 80202"/>
            </a:avLst>
          </a:prstGeom>
          <a:solidFill>
            <a:srgbClr val="993366">
              <a:alpha val="50195"/>
            </a:srgbClr>
          </a:solidFill>
          <a:ln w="25400">
            <a:solidFill>
              <a:schemeClr val="tx1"/>
            </a:solidFill>
            <a:miter lim="800000"/>
            <a:headEnd/>
            <a:tailEnd/>
          </a:ln>
        </p:spPr>
        <p:txBody>
          <a:bodyPr wrap="none" anchor="ctr"/>
          <a:lstStyle/>
          <a:p>
            <a:endParaRPr lang="en-US"/>
          </a:p>
        </p:txBody>
      </p:sp>
      <p:sp>
        <p:nvSpPr>
          <p:cNvPr id="31753" name="Oval 26"/>
          <p:cNvSpPr>
            <a:spLocks noChangeArrowheads="1"/>
          </p:cNvSpPr>
          <p:nvPr/>
        </p:nvSpPr>
        <p:spPr bwMode="auto">
          <a:xfrm rot="-2213521">
            <a:off x="7710488" y="1355725"/>
            <a:ext cx="792162" cy="342900"/>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31754" name="Oval 27"/>
          <p:cNvSpPr>
            <a:spLocks noChangeArrowheads="1"/>
          </p:cNvSpPr>
          <p:nvPr/>
        </p:nvSpPr>
        <p:spPr bwMode="auto">
          <a:xfrm>
            <a:off x="8186738" y="1228725"/>
            <a:ext cx="314325" cy="1042988"/>
          </a:xfrm>
          <a:prstGeom prst="ellipse">
            <a:avLst/>
          </a:prstGeom>
          <a:solidFill>
            <a:srgbClr val="0000FF">
              <a:alpha val="50195"/>
            </a:srgbClr>
          </a:solidFill>
          <a:ln w="25400">
            <a:solidFill>
              <a:srgbClr val="000080"/>
            </a:solidFill>
            <a:round/>
            <a:headEnd/>
            <a:tailEnd/>
          </a:ln>
        </p:spPr>
        <p:txBody>
          <a:bodyPr wrap="none" anchor="ctr"/>
          <a:lstStyle/>
          <a:p>
            <a:endParaRPr lang="en-US"/>
          </a:p>
        </p:txBody>
      </p:sp>
      <p:grpSp>
        <p:nvGrpSpPr>
          <p:cNvPr id="31755" name="Group 28"/>
          <p:cNvGrpSpPr>
            <a:grpSpLocks/>
          </p:cNvGrpSpPr>
          <p:nvPr/>
        </p:nvGrpSpPr>
        <p:grpSpPr bwMode="auto">
          <a:xfrm>
            <a:off x="6161088" y="2249488"/>
            <a:ext cx="798512" cy="790575"/>
            <a:chOff x="1442" y="3514"/>
            <a:chExt cx="503" cy="498"/>
          </a:xfrm>
        </p:grpSpPr>
        <p:grpSp>
          <p:nvGrpSpPr>
            <p:cNvPr id="31756" name="Group 29"/>
            <p:cNvGrpSpPr>
              <a:grpSpLocks/>
            </p:cNvGrpSpPr>
            <p:nvPr/>
          </p:nvGrpSpPr>
          <p:grpSpPr bwMode="auto">
            <a:xfrm>
              <a:off x="1612" y="3627"/>
              <a:ext cx="230" cy="231"/>
              <a:chOff x="1612" y="3627"/>
              <a:chExt cx="230" cy="231"/>
            </a:xfrm>
          </p:grpSpPr>
          <p:sp>
            <p:nvSpPr>
              <p:cNvPr id="31760" name="Line 30"/>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1761" name="Line 31"/>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1762" name="Line 32"/>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31757" name="Text Box 33"/>
            <p:cNvSpPr txBox="1">
              <a:spLocks noChangeArrowheads="1"/>
            </p:cNvSpPr>
            <p:nvPr/>
          </p:nvSpPr>
          <p:spPr bwMode="auto">
            <a:xfrm>
              <a:off x="1763" y="3781"/>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31758" name="Text Box 34"/>
            <p:cNvSpPr txBox="1">
              <a:spLocks noChangeArrowheads="1"/>
            </p:cNvSpPr>
            <p:nvPr/>
          </p:nvSpPr>
          <p:spPr bwMode="auto">
            <a:xfrm>
              <a:off x="1640" y="3535"/>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31759" name="Text Box 35"/>
            <p:cNvSpPr txBox="1">
              <a:spLocks noChangeArrowheads="1"/>
            </p:cNvSpPr>
            <p:nvPr/>
          </p:nvSpPr>
          <p:spPr bwMode="auto">
            <a:xfrm>
              <a:off x="1442" y="3514"/>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7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977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9777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9777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12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1EE463B-AA1F-FC4B-8CE7-AB85509922ED}" type="slidenum">
              <a:rPr lang="en-US" sz="1400" b="0"/>
              <a:pPr/>
              <a:t>3</a:t>
            </a:fld>
            <a:endParaRPr lang="en-US" sz="1400" b="0"/>
          </a:p>
        </p:txBody>
      </p:sp>
      <p:sp>
        <p:nvSpPr>
          <p:cNvPr id="5124" name="Rectangle 2"/>
          <p:cNvSpPr>
            <a:spLocks noGrp="1" noChangeArrowheads="1"/>
          </p:cNvSpPr>
          <p:nvPr>
            <p:ph type="title"/>
          </p:nvPr>
        </p:nvSpPr>
        <p:spPr/>
        <p:txBody>
          <a:bodyPr/>
          <a:lstStyle/>
          <a:p>
            <a:r>
              <a:rPr lang="en-US">
                <a:latin typeface="Arial Narrow" charset="0"/>
              </a:rPr>
              <a:t>Some more background</a:t>
            </a:r>
          </a:p>
        </p:txBody>
      </p:sp>
      <p:sp>
        <p:nvSpPr>
          <p:cNvPr id="1352707" name="Rectangle 3"/>
          <p:cNvSpPr>
            <a:spLocks noGrp="1" noChangeArrowheads="1"/>
          </p:cNvSpPr>
          <p:nvPr>
            <p:ph type="body" idx="1"/>
          </p:nvPr>
        </p:nvSpPr>
        <p:spPr/>
        <p:txBody>
          <a:bodyPr/>
          <a:lstStyle/>
          <a:p>
            <a:r>
              <a:rPr lang="en-US" dirty="0">
                <a:latin typeface="Arial Narrow" charset="0"/>
              </a:rPr>
              <a:t>Function </a:t>
            </a:r>
            <a:r>
              <a:rPr lang="en-US" dirty="0">
                <a:solidFill>
                  <a:schemeClr val="bg2"/>
                </a:solidFill>
                <a:latin typeface="Arial Narrow" charset="0"/>
              </a:rPr>
              <a:t>f ( x</a:t>
            </a:r>
            <a:r>
              <a:rPr lang="en-US" baseline="-25000" dirty="0">
                <a:solidFill>
                  <a:schemeClr val="bg2"/>
                </a:solidFill>
                <a:latin typeface="Arial Narrow" charset="0"/>
              </a:rPr>
              <a:t>1</a:t>
            </a:r>
            <a:r>
              <a:rPr lang="en-US" dirty="0">
                <a:solidFill>
                  <a:schemeClr val="bg2"/>
                </a:solidFill>
                <a:latin typeface="Arial Narrow" charset="0"/>
              </a:rPr>
              <a:t>, x</a:t>
            </a:r>
            <a:r>
              <a:rPr lang="en-US" baseline="-25000" dirty="0">
                <a:solidFill>
                  <a:schemeClr val="bg2"/>
                </a:solidFill>
                <a:latin typeface="Arial Narrow" charset="0"/>
              </a:rPr>
              <a:t>2</a:t>
            </a:r>
            <a:r>
              <a:rPr lang="en-US" dirty="0">
                <a:solidFill>
                  <a:schemeClr val="bg2"/>
                </a:solidFill>
                <a:latin typeface="Arial Narrow" charset="0"/>
              </a:rPr>
              <a:t>, …., x</a:t>
            </a:r>
            <a:r>
              <a:rPr lang="en-US" baseline="-25000" dirty="0">
                <a:solidFill>
                  <a:schemeClr val="bg2"/>
                </a:solidFill>
                <a:latin typeface="Arial Narrow" charset="0"/>
              </a:rPr>
              <a:t>i</a:t>
            </a:r>
            <a:r>
              <a:rPr lang="en-US" dirty="0">
                <a:solidFill>
                  <a:schemeClr val="bg2"/>
                </a:solidFill>
                <a:latin typeface="Arial Narrow" charset="0"/>
              </a:rPr>
              <a:t>, …., </a:t>
            </a:r>
            <a:r>
              <a:rPr lang="en-US" dirty="0" err="1">
                <a:solidFill>
                  <a:schemeClr val="bg2"/>
                </a:solidFill>
                <a:latin typeface="Arial Narrow" charset="0"/>
              </a:rPr>
              <a:t>x</a:t>
            </a:r>
            <a:r>
              <a:rPr lang="en-US" baseline="-25000" dirty="0" err="1">
                <a:solidFill>
                  <a:schemeClr val="bg2"/>
                </a:solidFill>
                <a:latin typeface="Arial Narrow" charset="0"/>
              </a:rPr>
              <a:t>n</a:t>
            </a:r>
            <a:r>
              <a:rPr lang="en-US" dirty="0">
                <a:solidFill>
                  <a:schemeClr val="bg2"/>
                </a:solidFill>
                <a:latin typeface="Arial Narrow" charset="0"/>
              </a:rPr>
              <a:t>) </a:t>
            </a:r>
          </a:p>
          <a:p>
            <a:r>
              <a:rPr lang="en-US" dirty="0">
                <a:latin typeface="Arial Narrow" charset="0"/>
              </a:rPr>
              <a:t>Cofactor of </a:t>
            </a:r>
            <a:r>
              <a:rPr lang="en-US" dirty="0">
                <a:solidFill>
                  <a:schemeClr val="tx2"/>
                </a:solidFill>
                <a:latin typeface="Arial Narrow" charset="0"/>
              </a:rPr>
              <a:t>f</a:t>
            </a:r>
            <a:r>
              <a:rPr lang="en-US" dirty="0">
                <a:latin typeface="Arial Narrow" charset="0"/>
              </a:rPr>
              <a:t> with respect to variable </a:t>
            </a:r>
            <a:r>
              <a:rPr lang="en-US" dirty="0">
                <a:solidFill>
                  <a:schemeClr val="tx2"/>
                </a:solidFill>
                <a:latin typeface="Arial Narrow" charset="0"/>
              </a:rPr>
              <a:t>x</a:t>
            </a:r>
            <a:r>
              <a:rPr lang="en-US" baseline="-25000" dirty="0">
                <a:solidFill>
                  <a:schemeClr val="tx2"/>
                </a:solidFill>
                <a:latin typeface="Arial Narrow" charset="0"/>
              </a:rPr>
              <a:t>i</a:t>
            </a:r>
          </a:p>
          <a:p>
            <a:pPr lvl="1"/>
            <a:r>
              <a:rPr lang="en-US" dirty="0" err="1">
                <a:solidFill>
                  <a:schemeClr val="bg2"/>
                </a:solidFill>
                <a:latin typeface="Arial Narrow" charset="0"/>
              </a:rPr>
              <a:t>f</a:t>
            </a:r>
            <a:r>
              <a:rPr lang="en-US" baseline="-25000" dirty="0" err="1">
                <a:solidFill>
                  <a:schemeClr val="bg2"/>
                </a:solidFill>
                <a:latin typeface="Arial Narrow" charset="0"/>
              </a:rPr>
              <a:t>xi</a:t>
            </a:r>
            <a:r>
              <a:rPr lang="en-US" dirty="0">
                <a:solidFill>
                  <a:schemeClr val="bg2"/>
                </a:solidFill>
                <a:latin typeface="Arial Narrow" charset="0"/>
              </a:rPr>
              <a:t> = f ( x</a:t>
            </a:r>
            <a:r>
              <a:rPr lang="en-US" baseline="-25000" dirty="0">
                <a:solidFill>
                  <a:schemeClr val="bg2"/>
                </a:solidFill>
                <a:latin typeface="Arial Narrow" charset="0"/>
              </a:rPr>
              <a:t>1</a:t>
            </a:r>
            <a:r>
              <a:rPr lang="en-US" dirty="0">
                <a:solidFill>
                  <a:schemeClr val="bg2"/>
                </a:solidFill>
                <a:latin typeface="Arial Narrow" charset="0"/>
              </a:rPr>
              <a:t>, x</a:t>
            </a:r>
            <a:r>
              <a:rPr lang="en-US" baseline="-25000" dirty="0">
                <a:solidFill>
                  <a:schemeClr val="bg2"/>
                </a:solidFill>
                <a:latin typeface="Arial Narrow" charset="0"/>
              </a:rPr>
              <a:t>2</a:t>
            </a:r>
            <a:r>
              <a:rPr lang="en-US" dirty="0">
                <a:solidFill>
                  <a:schemeClr val="bg2"/>
                </a:solidFill>
                <a:latin typeface="Arial Narrow" charset="0"/>
              </a:rPr>
              <a:t>, …., 1, …., </a:t>
            </a:r>
            <a:r>
              <a:rPr lang="en-US" dirty="0" err="1">
                <a:solidFill>
                  <a:schemeClr val="bg2"/>
                </a:solidFill>
                <a:latin typeface="Arial Narrow" charset="0"/>
              </a:rPr>
              <a:t>x</a:t>
            </a:r>
            <a:r>
              <a:rPr lang="en-US" baseline="-25000" dirty="0" err="1">
                <a:solidFill>
                  <a:schemeClr val="bg2"/>
                </a:solidFill>
                <a:latin typeface="Arial Narrow" charset="0"/>
              </a:rPr>
              <a:t>n</a:t>
            </a:r>
            <a:r>
              <a:rPr lang="en-US" dirty="0">
                <a:solidFill>
                  <a:schemeClr val="bg2"/>
                </a:solidFill>
                <a:latin typeface="Arial Narrow" charset="0"/>
              </a:rPr>
              <a:t>)</a:t>
            </a:r>
          </a:p>
          <a:p>
            <a:r>
              <a:rPr lang="en-US" dirty="0">
                <a:latin typeface="Arial Narrow" charset="0"/>
              </a:rPr>
              <a:t>Cofactor of </a:t>
            </a:r>
            <a:r>
              <a:rPr lang="en-US" dirty="0">
                <a:solidFill>
                  <a:schemeClr val="tx2"/>
                </a:solidFill>
                <a:latin typeface="Arial Narrow" charset="0"/>
              </a:rPr>
              <a:t>f</a:t>
            </a:r>
            <a:r>
              <a:rPr lang="en-US" dirty="0">
                <a:latin typeface="Arial Narrow" charset="0"/>
              </a:rPr>
              <a:t> with respect to variable </a:t>
            </a:r>
            <a:r>
              <a:rPr lang="en-US" dirty="0">
                <a:solidFill>
                  <a:schemeClr val="tx2"/>
                </a:solidFill>
                <a:latin typeface="Arial Narrow" charset="0"/>
              </a:rPr>
              <a:t>x</a:t>
            </a:r>
            <a:r>
              <a:rPr lang="en-US" baseline="-25000" dirty="0">
                <a:solidFill>
                  <a:schemeClr val="tx2"/>
                </a:solidFill>
                <a:latin typeface="Arial Narrow" charset="0"/>
              </a:rPr>
              <a:t>i</a:t>
            </a:r>
            <a:r>
              <a:rPr lang="ja-JP" altLang="en-US">
                <a:solidFill>
                  <a:schemeClr val="tx2"/>
                </a:solidFill>
                <a:latin typeface="Arial Narrow" charset="0"/>
              </a:rPr>
              <a:t>’</a:t>
            </a:r>
            <a:endParaRPr lang="en-US" dirty="0">
              <a:solidFill>
                <a:schemeClr val="tx2"/>
              </a:solidFill>
              <a:latin typeface="Arial Narrow" charset="0"/>
            </a:endParaRPr>
          </a:p>
          <a:p>
            <a:pPr lvl="1"/>
            <a:r>
              <a:rPr lang="en-US" dirty="0" err="1">
                <a:solidFill>
                  <a:schemeClr val="bg2"/>
                </a:solidFill>
                <a:latin typeface="Arial Narrow" charset="0"/>
              </a:rPr>
              <a:t>f</a:t>
            </a:r>
            <a:r>
              <a:rPr lang="en-US" baseline="-25000" dirty="0" err="1">
                <a:solidFill>
                  <a:schemeClr val="bg2"/>
                </a:solidFill>
                <a:latin typeface="Arial Narrow" charset="0"/>
              </a:rPr>
              <a:t>xi</a:t>
            </a:r>
            <a:r>
              <a:rPr lang="ja-JP" altLang="en-US" baseline="-25000">
                <a:solidFill>
                  <a:schemeClr val="bg2"/>
                </a:solidFill>
                <a:latin typeface="Arial Narrow" charset="0"/>
              </a:rPr>
              <a:t>’</a:t>
            </a:r>
            <a:r>
              <a:rPr lang="en-US" dirty="0">
                <a:solidFill>
                  <a:schemeClr val="bg2"/>
                </a:solidFill>
                <a:latin typeface="Arial Narrow" charset="0"/>
              </a:rPr>
              <a:t> = f ( x</a:t>
            </a:r>
            <a:r>
              <a:rPr lang="en-US" baseline="-25000" dirty="0">
                <a:solidFill>
                  <a:schemeClr val="bg2"/>
                </a:solidFill>
                <a:latin typeface="Arial Narrow" charset="0"/>
              </a:rPr>
              <a:t>1</a:t>
            </a:r>
            <a:r>
              <a:rPr lang="en-US" dirty="0">
                <a:solidFill>
                  <a:schemeClr val="bg2"/>
                </a:solidFill>
                <a:latin typeface="Arial Narrow" charset="0"/>
              </a:rPr>
              <a:t>, x</a:t>
            </a:r>
            <a:r>
              <a:rPr lang="en-US" baseline="-25000" dirty="0">
                <a:solidFill>
                  <a:schemeClr val="bg2"/>
                </a:solidFill>
                <a:latin typeface="Arial Narrow" charset="0"/>
              </a:rPr>
              <a:t>2</a:t>
            </a:r>
            <a:r>
              <a:rPr lang="en-US" dirty="0">
                <a:solidFill>
                  <a:schemeClr val="bg2"/>
                </a:solidFill>
                <a:latin typeface="Arial Narrow" charset="0"/>
              </a:rPr>
              <a:t>, …., 0, …., </a:t>
            </a:r>
            <a:r>
              <a:rPr lang="en-US" dirty="0" err="1">
                <a:solidFill>
                  <a:schemeClr val="bg2"/>
                </a:solidFill>
                <a:latin typeface="Arial Narrow" charset="0"/>
              </a:rPr>
              <a:t>x</a:t>
            </a:r>
            <a:r>
              <a:rPr lang="en-US" baseline="-25000" dirty="0" err="1">
                <a:solidFill>
                  <a:schemeClr val="bg2"/>
                </a:solidFill>
                <a:latin typeface="Arial Narrow" charset="0"/>
              </a:rPr>
              <a:t>n</a:t>
            </a:r>
            <a:r>
              <a:rPr lang="en-US" dirty="0">
                <a:solidFill>
                  <a:schemeClr val="bg2"/>
                </a:solidFill>
                <a:latin typeface="Arial Narrow" charset="0"/>
              </a:rPr>
              <a:t>)</a:t>
            </a:r>
          </a:p>
          <a:p>
            <a:r>
              <a:rPr lang="en-US" dirty="0">
                <a:latin typeface="Arial Narrow" charset="0"/>
              </a:rPr>
              <a:t>Boole</a:t>
            </a:r>
            <a:r>
              <a:rPr lang="ja-JP" altLang="en-US">
                <a:latin typeface="Arial Narrow" charset="0"/>
              </a:rPr>
              <a:t>’</a:t>
            </a:r>
            <a:r>
              <a:rPr lang="en-US" dirty="0">
                <a:latin typeface="Arial Narrow" charset="0"/>
              </a:rPr>
              <a:t>s</a:t>
            </a:r>
            <a:r>
              <a:rPr lang="en-US" dirty="0">
                <a:solidFill>
                  <a:schemeClr val="bg2"/>
                </a:solidFill>
                <a:latin typeface="Arial Narrow" charset="0"/>
              </a:rPr>
              <a:t> </a:t>
            </a:r>
            <a:r>
              <a:rPr lang="en-US" dirty="0">
                <a:solidFill>
                  <a:schemeClr val="tx2"/>
                </a:solidFill>
                <a:latin typeface="Arial Narrow" charset="0"/>
              </a:rPr>
              <a:t>expansion</a:t>
            </a:r>
            <a:r>
              <a:rPr lang="en-US" dirty="0">
                <a:latin typeface="Arial Narrow" charset="0"/>
              </a:rPr>
              <a:t> theorem:</a:t>
            </a:r>
          </a:p>
          <a:p>
            <a:pPr lvl="1"/>
            <a:r>
              <a:rPr lang="en-US" dirty="0">
                <a:solidFill>
                  <a:schemeClr val="bg2"/>
                </a:solidFill>
                <a:latin typeface="Arial Narrow" charset="0"/>
              </a:rPr>
              <a:t>f ( x</a:t>
            </a:r>
            <a:r>
              <a:rPr lang="en-US" baseline="-25000" dirty="0">
                <a:solidFill>
                  <a:schemeClr val="bg2"/>
                </a:solidFill>
                <a:latin typeface="Arial Narrow" charset="0"/>
              </a:rPr>
              <a:t>1</a:t>
            </a:r>
            <a:r>
              <a:rPr lang="en-US" dirty="0">
                <a:solidFill>
                  <a:schemeClr val="bg2"/>
                </a:solidFill>
                <a:latin typeface="Arial Narrow" charset="0"/>
              </a:rPr>
              <a:t>, x</a:t>
            </a:r>
            <a:r>
              <a:rPr lang="en-US" baseline="-25000" dirty="0">
                <a:solidFill>
                  <a:schemeClr val="bg2"/>
                </a:solidFill>
                <a:latin typeface="Arial Narrow" charset="0"/>
              </a:rPr>
              <a:t>2</a:t>
            </a:r>
            <a:r>
              <a:rPr lang="en-US" dirty="0">
                <a:solidFill>
                  <a:schemeClr val="bg2"/>
                </a:solidFill>
                <a:latin typeface="Arial Narrow" charset="0"/>
              </a:rPr>
              <a:t>, …., x</a:t>
            </a:r>
            <a:r>
              <a:rPr lang="en-US" baseline="-25000" dirty="0">
                <a:solidFill>
                  <a:schemeClr val="bg2"/>
                </a:solidFill>
                <a:latin typeface="Arial Narrow" charset="0"/>
              </a:rPr>
              <a:t>i</a:t>
            </a:r>
            <a:r>
              <a:rPr lang="en-US" dirty="0">
                <a:solidFill>
                  <a:schemeClr val="bg2"/>
                </a:solidFill>
                <a:latin typeface="Arial Narrow" charset="0"/>
              </a:rPr>
              <a:t>, …., </a:t>
            </a:r>
            <a:r>
              <a:rPr lang="en-US" dirty="0" err="1">
                <a:solidFill>
                  <a:schemeClr val="bg2"/>
                </a:solidFill>
                <a:latin typeface="Arial Narrow" charset="0"/>
              </a:rPr>
              <a:t>x</a:t>
            </a:r>
            <a:r>
              <a:rPr lang="en-US" baseline="-25000" dirty="0" err="1">
                <a:solidFill>
                  <a:schemeClr val="bg2"/>
                </a:solidFill>
                <a:latin typeface="Arial Narrow" charset="0"/>
              </a:rPr>
              <a:t>n</a:t>
            </a:r>
            <a:r>
              <a:rPr lang="en-US" dirty="0">
                <a:solidFill>
                  <a:schemeClr val="bg2"/>
                </a:solidFill>
                <a:latin typeface="Arial Narrow" charset="0"/>
              </a:rPr>
              <a:t>) = x</a:t>
            </a:r>
            <a:r>
              <a:rPr lang="en-US" baseline="-25000" dirty="0">
                <a:solidFill>
                  <a:schemeClr val="bg2"/>
                </a:solidFill>
                <a:latin typeface="Arial Narrow" charset="0"/>
              </a:rPr>
              <a:t>i</a:t>
            </a:r>
            <a:r>
              <a:rPr lang="en-US" dirty="0">
                <a:solidFill>
                  <a:schemeClr val="bg2"/>
                </a:solidFill>
                <a:latin typeface="Arial Narrow" charset="0"/>
              </a:rPr>
              <a:t> </a:t>
            </a:r>
            <a:r>
              <a:rPr lang="en-US" dirty="0" err="1">
                <a:solidFill>
                  <a:schemeClr val="bg2"/>
                </a:solidFill>
                <a:latin typeface="Arial Narrow" charset="0"/>
              </a:rPr>
              <a:t>fx</a:t>
            </a:r>
            <a:r>
              <a:rPr lang="en-US" baseline="-25000" dirty="0" err="1">
                <a:solidFill>
                  <a:schemeClr val="bg2"/>
                </a:solidFill>
                <a:latin typeface="Arial Narrow" charset="0"/>
              </a:rPr>
              <a:t>i</a:t>
            </a:r>
            <a:r>
              <a:rPr lang="en-US" dirty="0">
                <a:solidFill>
                  <a:schemeClr val="bg2"/>
                </a:solidFill>
                <a:latin typeface="Arial Narrow" charset="0"/>
              </a:rPr>
              <a:t> + x</a:t>
            </a:r>
            <a:r>
              <a:rPr lang="en-US" baseline="-25000" dirty="0">
                <a:solidFill>
                  <a:schemeClr val="bg2"/>
                </a:solidFill>
                <a:latin typeface="Arial Narrow" charset="0"/>
              </a:rPr>
              <a:t>i</a:t>
            </a:r>
            <a:r>
              <a:rPr lang="ja-JP" altLang="en-US" baseline="-25000">
                <a:solidFill>
                  <a:schemeClr val="bg2"/>
                </a:solidFill>
                <a:latin typeface="Arial Narrow" charset="0"/>
              </a:rPr>
              <a:t>’</a:t>
            </a:r>
            <a:r>
              <a:rPr lang="en-US" dirty="0">
                <a:solidFill>
                  <a:schemeClr val="bg2"/>
                </a:solidFill>
                <a:latin typeface="Arial Narrow" charset="0"/>
              </a:rPr>
              <a:t> </a:t>
            </a:r>
            <a:r>
              <a:rPr lang="en-US" dirty="0" err="1">
                <a:solidFill>
                  <a:schemeClr val="bg2"/>
                </a:solidFill>
                <a:latin typeface="Arial Narrow" charset="0"/>
              </a:rPr>
              <a:t>fx’</a:t>
            </a:r>
            <a:r>
              <a:rPr lang="en-US" baseline="-25000" dirty="0" err="1">
                <a:solidFill>
                  <a:schemeClr val="bg2"/>
                </a:solidFill>
                <a:latin typeface="Arial Narrow" charset="0"/>
              </a:rPr>
              <a:t>i</a:t>
            </a:r>
            <a:endParaRPr lang="en-US" baseline="-25000" dirty="0">
              <a:solidFill>
                <a:schemeClr val="bg2"/>
              </a:solidFill>
              <a:latin typeface="Arial Narrow" charset="0"/>
            </a:endParaRPr>
          </a:p>
          <a:p>
            <a:pPr lvl="1"/>
            <a:r>
              <a:rPr lang="en-US" dirty="0">
                <a:latin typeface="Arial Narrow" charset="0"/>
              </a:rPr>
              <a:t>Also credited to Claude Shannon</a:t>
            </a:r>
            <a:endParaRPr lang="en-US" dirty="0">
              <a:solidFill>
                <a:schemeClr val="bg2"/>
              </a:solidFill>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270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2707">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5270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270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5270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52707">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527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277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49BCDA1A-59EB-1F46-A66B-A0F712CF4F07}" type="slidenum">
              <a:rPr lang="en-US" sz="1400" b="0"/>
              <a:pPr/>
              <a:t>30</a:t>
            </a:fld>
            <a:endParaRPr lang="en-US" sz="1400" b="0"/>
          </a:p>
        </p:txBody>
      </p:sp>
      <p:sp>
        <p:nvSpPr>
          <p:cNvPr id="32772" name="Rectangle 2"/>
          <p:cNvSpPr>
            <a:spLocks noGrp="1" noChangeArrowheads="1"/>
          </p:cNvSpPr>
          <p:nvPr>
            <p:ph type="title"/>
          </p:nvPr>
        </p:nvSpPr>
        <p:spPr/>
        <p:txBody>
          <a:bodyPr/>
          <a:lstStyle/>
          <a:p>
            <a:r>
              <a:rPr lang="en-US">
                <a:latin typeface="Arial Narrow" charset="0"/>
              </a:rPr>
              <a:t>Example (2)</a:t>
            </a:r>
          </a:p>
        </p:txBody>
      </p:sp>
      <p:sp>
        <p:nvSpPr>
          <p:cNvPr id="1400841" name="Rectangle 9"/>
          <p:cNvSpPr>
            <a:spLocks noGrp="1" noChangeArrowheads="1"/>
          </p:cNvSpPr>
          <p:nvPr>
            <p:ph type="body" idx="1"/>
          </p:nvPr>
        </p:nvSpPr>
        <p:spPr/>
        <p:txBody>
          <a:bodyPr/>
          <a:lstStyle/>
          <a:p>
            <a:r>
              <a:rPr lang="en-US">
                <a:latin typeface="Arial Narrow" charset="0"/>
              </a:rPr>
              <a:t>Select unate variable </a:t>
            </a:r>
            <a:r>
              <a:rPr lang="en-US">
                <a:solidFill>
                  <a:schemeClr val="tx2"/>
                </a:solidFill>
                <a:latin typeface="Arial Narrow" charset="0"/>
              </a:rPr>
              <a:t>b</a:t>
            </a:r>
            <a:endParaRPr lang="en-US">
              <a:latin typeface="Arial Narrow" charset="0"/>
            </a:endParaRPr>
          </a:p>
          <a:p>
            <a:r>
              <a:rPr lang="en-US">
                <a:latin typeface="Arial Narrow" charset="0"/>
              </a:rPr>
              <a:t>Compute cofactors:</a:t>
            </a:r>
          </a:p>
          <a:p>
            <a:pPr lvl="1"/>
            <a:r>
              <a:rPr lang="en-US">
                <a:solidFill>
                  <a:schemeClr val="tx2"/>
                </a:solidFill>
                <a:latin typeface="Arial Narrow" charset="0"/>
              </a:rPr>
              <a:t>F</a:t>
            </a:r>
            <a:r>
              <a:rPr lang="en-US" baseline="-25000">
                <a:solidFill>
                  <a:schemeClr val="tx2"/>
                </a:solidFill>
                <a:latin typeface="Arial Narrow" charset="0"/>
              </a:rPr>
              <a:t>ab</a:t>
            </a:r>
            <a:r>
              <a:rPr lang="en-US">
                <a:latin typeface="Arial Narrow" charset="0"/>
              </a:rPr>
              <a:t> is a tautology, hence </a:t>
            </a:r>
            <a:r>
              <a:rPr lang="en-US">
                <a:solidFill>
                  <a:schemeClr val="tx2"/>
                </a:solidFill>
                <a:latin typeface="Arial Narrow" charset="0"/>
              </a:rPr>
              <a:t>F</a:t>
            </a:r>
            <a:r>
              <a:rPr lang="ja-JP" altLang="en-US">
                <a:solidFill>
                  <a:schemeClr val="tx2"/>
                </a:solidFill>
                <a:latin typeface="Arial Narrow" charset="0"/>
              </a:rPr>
              <a:t>’</a:t>
            </a:r>
            <a:r>
              <a:rPr lang="en-US" baseline="-25000">
                <a:solidFill>
                  <a:schemeClr val="tx2"/>
                </a:solidFill>
                <a:latin typeface="Arial Narrow" charset="0"/>
              </a:rPr>
              <a:t>ab</a:t>
            </a:r>
            <a:r>
              <a:rPr lang="en-US">
                <a:latin typeface="Arial Narrow" charset="0"/>
              </a:rPr>
              <a:t> is void</a:t>
            </a:r>
          </a:p>
          <a:p>
            <a:pPr lvl="1"/>
            <a:r>
              <a:rPr lang="en-US">
                <a:solidFill>
                  <a:schemeClr val="bg2"/>
                </a:solidFill>
                <a:latin typeface="Arial Narrow" charset="0"/>
              </a:rPr>
              <a:t>F</a:t>
            </a:r>
            <a:r>
              <a:rPr lang="en-US" baseline="-25000">
                <a:solidFill>
                  <a:schemeClr val="bg2"/>
                </a:solidFill>
                <a:latin typeface="Arial Narrow" charset="0"/>
              </a:rPr>
              <a:t>ab</a:t>
            </a:r>
            <a:r>
              <a:rPr lang="ja-JP" altLang="en-US" baseline="-25000">
                <a:solidFill>
                  <a:schemeClr val="bg2"/>
                </a:solidFill>
                <a:latin typeface="Arial Narrow" charset="0"/>
              </a:rPr>
              <a:t>’</a:t>
            </a:r>
            <a:r>
              <a:rPr lang="en-US">
                <a:solidFill>
                  <a:schemeClr val="bg2"/>
                </a:solidFill>
                <a:latin typeface="Arial Narrow" charset="0"/>
              </a:rPr>
              <a:t> = 11  11  01</a:t>
            </a:r>
            <a:r>
              <a:rPr lang="en-US">
                <a:latin typeface="Arial Narrow" charset="0"/>
              </a:rPr>
              <a:t> and its complement is 11  11  10</a:t>
            </a:r>
          </a:p>
          <a:p>
            <a:r>
              <a:rPr lang="en-US">
                <a:latin typeface="Arial Narrow" charset="0"/>
              </a:rPr>
              <a:t>Re-construct complement:</a:t>
            </a:r>
          </a:p>
          <a:p>
            <a:pPr lvl="1"/>
            <a:r>
              <a:rPr lang="en-US">
                <a:latin typeface="Arial Narrow" charset="0"/>
              </a:rPr>
              <a:t>11  11  10 intersected with </a:t>
            </a:r>
            <a:r>
              <a:rPr lang="en-US" i="1">
                <a:solidFill>
                  <a:schemeClr val="bg2"/>
                </a:solidFill>
                <a:latin typeface="Arial Narrow" charset="0"/>
              </a:rPr>
              <a:t>Cube</a:t>
            </a:r>
            <a:r>
              <a:rPr lang="en-US">
                <a:solidFill>
                  <a:schemeClr val="bg2"/>
                </a:solidFill>
                <a:latin typeface="Arial Narrow" charset="0"/>
              </a:rPr>
              <a:t>(b</a:t>
            </a:r>
            <a:r>
              <a:rPr lang="ja-JP" altLang="en-US">
                <a:solidFill>
                  <a:schemeClr val="bg2"/>
                </a:solidFill>
                <a:latin typeface="Arial Narrow" charset="0"/>
              </a:rPr>
              <a:t>’</a:t>
            </a:r>
            <a:r>
              <a:rPr lang="en-US">
                <a:solidFill>
                  <a:schemeClr val="bg2"/>
                </a:solidFill>
                <a:latin typeface="Arial Narrow" charset="0"/>
              </a:rPr>
              <a:t>) = 11  10  11</a:t>
            </a:r>
            <a:r>
              <a:rPr lang="en-US">
                <a:latin typeface="Arial Narrow" charset="0"/>
              </a:rPr>
              <a:t> yields 11  10  10</a:t>
            </a:r>
          </a:p>
          <a:p>
            <a:pPr lvl="1"/>
            <a:r>
              <a:rPr lang="en-US">
                <a:latin typeface="Arial Narrow" charset="0"/>
              </a:rPr>
              <a:t>11  10  10 intersected with </a:t>
            </a:r>
            <a:r>
              <a:rPr lang="en-US" i="1">
                <a:solidFill>
                  <a:schemeClr val="bg2"/>
                </a:solidFill>
                <a:latin typeface="Arial Narrow" charset="0"/>
              </a:rPr>
              <a:t>Cube</a:t>
            </a:r>
            <a:r>
              <a:rPr lang="en-US">
                <a:solidFill>
                  <a:schemeClr val="bg2"/>
                </a:solidFill>
                <a:latin typeface="Arial Narrow" charset="0"/>
              </a:rPr>
              <a:t>(a) = 01  11  11</a:t>
            </a:r>
            <a:r>
              <a:rPr lang="en-US">
                <a:latin typeface="Arial Narrow" charset="0"/>
              </a:rPr>
              <a:t> yields 01  10  10</a:t>
            </a:r>
          </a:p>
          <a:p>
            <a:r>
              <a:rPr lang="en-US">
                <a:latin typeface="Arial Narrow" charset="0"/>
              </a:rPr>
              <a:t>Complement: </a:t>
            </a:r>
            <a:r>
              <a:rPr lang="en-US">
                <a:solidFill>
                  <a:schemeClr val="bg2"/>
                </a:solidFill>
                <a:latin typeface="Arial Narrow" charset="0"/>
              </a:rPr>
              <a:t>F</a:t>
            </a:r>
            <a:r>
              <a:rPr lang="ja-JP" altLang="en-US">
                <a:solidFill>
                  <a:schemeClr val="bg2"/>
                </a:solidFill>
                <a:latin typeface="Arial Narrow" charset="0"/>
              </a:rPr>
              <a:t>’</a:t>
            </a:r>
            <a:r>
              <a:rPr lang="en-US">
                <a:solidFill>
                  <a:schemeClr val="bg2"/>
                </a:solidFill>
                <a:latin typeface="Arial Narrow" charset="0"/>
              </a:rPr>
              <a:t> = 01  10  10</a:t>
            </a:r>
            <a:endParaRPr lang="en-US">
              <a:latin typeface="Arial Narrow" charset="0"/>
            </a:endParaRPr>
          </a:p>
        </p:txBody>
      </p:sp>
      <p:grpSp>
        <p:nvGrpSpPr>
          <p:cNvPr id="32774" name="Group 13"/>
          <p:cNvGrpSpPr>
            <a:grpSpLocks/>
          </p:cNvGrpSpPr>
          <p:nvPr/>
        </p:nvGrpSpPr>
        <p:grpSpPr bwMode="auto">
          <a:xfrm>
            <a:off x="7223125" y="1481138"/>
            <a:ext cx="1281113" cy="1192212"/>
            <a:chOff x="2015" y="2934"/>
            <a:chExt cx="807" cy="751"/>
          </a:xfrm>
        </p:grpSpPr>
        <p:sp>
          <p:nvSpPr>
            <p:cNvPr id="32778" name="Rectangle 14"/>
            <p:cNvSpPr>
              <a:spLocks noChangeArrowheads="1"/>
            </p:cNvSpPr>
            <p:nvPr/>
          </p:nvSpPr>
          <p:spPr bwMode="auto">
            <a:xfrm>
              <a:off x="2015" y="3167"/>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2779" name="Rectangle 15"/>
            <p:cNvSpPr>
              <a:spLocks noChangeArrowheads="1"/>
            </p:cNvSpPr>
            <p:nvPr/>
          </p:nvSpPr>
          <p:spPr bwMode="auto">
            <a:xfrm>
              <a:off x="2303" y="2936"/>
              <a:ext cx="518" cy="518"/>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2780" name="Line 16"/>
            <p:cNvSpPr>
              <a:spLocks noChangeShapeType="1"/>
            </p:cNvSpPr>
            <p:nvPr/>
          </p:nvSpPr>
          <p:spPr bwMode="auto">
            <a:xfrm flipV="1">
              <a:off x="2015" y="293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2781" name="Line 17"/>
            <p:cNvSpPr>
              <a:spLocks noChangeShapeType="1"/>
            </p:cNvSpPr>
            <p:nvPr/>
          </p:nvSpPr>
          <p:spPr bwMode="auto">
            <a:xfrm flipV="1">
              <a:off x="2534" y="2936"/>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2782" name="Line 18"/>
            <p:cNvSpPr>
              <a:spLocks noChangeShapeType="1"/>
            </p:cNvSpPr>
            <p:nvPr/>
          </p:nvSpPr>
          <p:spPr bwMode="auto">
            <a:xfrm flipV="1">
              <a:off x="2533" y="3453"/>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2783" name="Line 19"/>
            <p:cNvSpPr>
              <a:spLocks noChangeShapeType="1"/>
            </p:cNvSpPr>
            <p:nvPr/>
          </p:nvSpPr>
          <p:spPr bwMode="auto">
            <a:xfrm flipV="1">
              <a:off x="2018" y="3454"/>
              <a:ext cx="288" cy="23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32775" name="AutoShape 20"/>
          <p:cNvSpPr>
            <a:spLocks noChangeArrowheads="1"/>
          </p:cNvSpPr>
          <p:nvPr/>
        </p:nvSpPr>
        <p:spPr bwMode="auto">
          <a:xfrm rot="5400000" flipH="1">
            <a:off x="6858793" y="1850232"/>
            <a:ext cx="1185863" cy="457200"/>
          </a:xfrm>
          <a:prstGeom prst="parallelogram">
            <a:avLst>
              <a:gd name="adj" fmla="val 80202"/>
            </a:avLst>
          </a:prstGeom>
          <a:solidFill>
            <a:srgbClr val="993366">
              <a:alpha val="50195"/>
            </a:srgbClr>
          </a:solidFill>
          <a:ln w="25400">
            <a:solidFill>
              <a:schemeClr val="tx1"/>
            </a:solidFill>
            <a:miter lim="800000"/>
            <a:headEnd/>
            <a:tailEnd/>
          </a:ln>
        </p:spPr>
        <p:txBody>
          <a:bodyPr wrap="none" anchor="ctr"/>
          <a:lstStyle/>
          <a:p>
            <a:endParaRPr lang="en-US"/>
          </a:p>
        </p:txBody>
      </p:sp>
      <p:sp>
        <p:nvSpPr>
          <p:cNvPr id="32776" name="Oval 21"/>
          <p:cNvSpPr>
            <a:spLocks noChangeArrowheads="1"/>
          </p:cNvSpPr>
          <p:nvPr/>
        </p:nvSpPr>
        <p:spPr bwMode="auto">
          <a:xfrm rot="-2213521">
            <a:off x="7862888" y="1508125"/>
            <a:ext cx="792162" cy="342900"/>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32777" name="Oval 22"/>
          <p:cNvSpPr>
            <a:spLocks noChangeArrowheads="1"/>
          </p:cNvSpPr>
          <p:nvPr/>
        </p:nvSpPr>
        <p:spPr bwMode="auto">
          <a:xfrm>
            <a:off x="8339138" y="1381125"/>
            <a:ext cx="314325" cy="1042988"/>
          </a:xfrm>
          <a:prstGeom prst="ellipse">
            <a:avLst/>
          </a:prstGeom>
          <a:solidFill>
            <a:srgbClr val="0000FF">
              <a:alpha val="50195"/>
            </a:srgbClr>
          </a:solidFill>
          <a:ln w="25400">
            <a:solidFill>
              <a:srgbClr val="00008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084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084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0084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0084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0084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0084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0084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379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EFC649F-7CCD-1045-961B-672E0AE7341B}" type="slidenum">
              <a:rPr lang="en-US" sz="1400" b="0"/>
              <a:pPr/>
              <a:t>31</a:t>
            </a:fld>
            <a:endParaRPr lang="en-US" sz="1400" b="0"/>
          </a:p>
        </p:txBody>
      </p:sp>
      <p:sp>
        <p:nvSpPr>
          <p:cNvPr id="33796" name="Rectangle 2"/>
          <p:cNvSpPr>
            <a:spLocks noGrp="1" noChangeArrowheads="1"/>
          </p:cNvSpPr>
          <p:nvPr>
            <p:ph type="title"/>
          </p:nvPr>
        </p:nvSpPr>
        <p:spPr/>
        <p:txBody>
          <a:bodyPr/>
          <a:lstStyle/>
          <a:p>
            <a:r>
              <a:rPr lang="en-US">
                <a:latin typeface="Arial Narrow" charset="0"/>
              </a:rPr>
              <a:t>Example (3)</a:t>
            </a:r>
          </a:p>
        </p:txBody>
      </p:sp>
      <p:sp>
        <p:nvSpPr>
          <p:cNvPr id="33797" name="Rectangle 3"/>
          <p:cNvSpPr>
            <a:spLocks noGrp="1" noChangeArrowheads="1"/>
          </p:cNvSpPr>
          <p:nvPr>
            <p:ph type="body" idx="1"/>
          </p:nvPr>
        </p:nvSpPr>
        <p:spPr/>
        <p:txBody>
          <a:bodyPr/>
          <a:lstStyle/>
          <a:p>
            <a:r>
              <a:rPr lang="en-US" sz="3600">
                <a:latin typeface="Arial Narrow" charset="0"/>
              </a:rPr>
              <a:t>Recursive search:</a:t>
            </a:r>
          </a:p>
          <a:p>
            <a:endParaRPr lang="en-US">
              <a:latin typeface="Arial Narrow" charset="0"/>
            </a:endParaRPr>
          </a:p>
        </p:txBody>
      </p:sp>
      <p:sp>
        <p:nvSpPr>
          <p:cNvPr id="33798" name="Oval 4"/>
          <p:cNvSpPr>
            <a:spLocks noChangeArrowheads="1"/>
          </p:cNvSpPr>
          <p:nvPr/>
        </p:nvSpPr>
        <p:spPr bwMode="auto">
          <a:xfrm>
            <a:off x="4113213" y="2014538"/>
            <a:ext cx="457200" cy="457200"/>
          </a:xfrm>
          <a:prstGeom prst="ellipse">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534981" name="Oval 5"/>
          <p:cNvSpPr>
            <a:spLocks noChangeArrowheads="1"/>
          </p:cNvSpPr>
          <p:nvPr/>
        </p:nvSpPr>
        <p:spPr bwMode="auto">
          <a:xfrm>
            <a:off x="5027613" y="3198813"/>
            <a:ext cx="457200" cy="457200"/>
          </a:xfrm>
          <a:prstGeom prst="ellipse">
            <a:avLst/>
          </a:prstGeom>
          <a:noFill/>
          <a:ln w="254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grpSp>
        <p:nvGrpSpPr>
          <p:cNvPr id="2" name="Group 6"/>
          <p:cNvGrpSpPr>
            <a:grpSpLocks/>
          </p:cNvGrpSpPr>
          <p:nvPr/>
        </p:nvGrpSpPr>
        <p:grpSpPr bwMode="auto">
          <a:xfrm>
            <a:off x="1644650" y="3473450"/>
            <a:ext cx="1828800" cy="914400"/>
            <a:chOff x="748" y="2245"/>
            <a:chExt cx="1152" cy="576"/>
          </a:xfrm>
        </p:grpSpPr>
        <p:sp>
          <p:nvSpPr>
            <p:cNvPr id="33819" name="Oval 7"/>
            <p:cNvSpPr>
              <a:spLocks noChangeArrowheads="1"/>
            </p:cNvSpPr>
            <p:nvPr/>
          </p:nvSpPr>
          <p:spPr bwMode="auto">
            <a:xfrm>
              <a:off x="748" y="2245"/>
              <a:ext cx="1152" cy="576"/>
            </a:xfrm>
            <a:prstGeom prst="ellipse">
              <a:avLst/>
            </a:prstGeom>
            <a:solidFill>
              <a:srgbClr val="00FFCC"/>
            </a:solidFill>
            <a:ln w="25400">
              <a:solidFill>
                <a:schemeClr val="tx1"/>
              </a:solidFill>
              <a:round/>
              <a:headEnd/>
              <a:tailEnd/>
            </a:ln>
          </p:spPr>
          <p:txBody>
            <a:bodyPr wrap="none" anchor="ctr"/>
            <a:lstStyle/>
            <a:p>
              <a:endParaRPr lang="en-US"/>
            </a:p>
          </p:txBody>
        </p:sp>
        <p:sp>
          <p:nvSpPr>
            <p:cNvPr id="33820" name="Text Box 8"/>
            <p:cNvSpPr txBox="1">
              <a:spLocks noChangeArrowheads="1"/>
            </p:cNvSpPr>
            <p:nvPr/>
          </p:nvSpPr>
          <p:spPr bwMode="auto">
            <a:xfrm>
              <a:off x="863" y="2303"/>
              <a:ext cx="899"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F</a:t>
              </a:r>
              <a:r>
                <a:rPr lang="en-US" baseline="-25000"/>
                <a:t>a</a:t>
              </a:r>
              <a:r>
                <a:rPr lang="ja-JP" altLang="en-US" baseline="-25000"/>
                <a:t>’</a:t>
              </a:r>
              <a:r>
                <a:rPr lang="en-US"/>
                <a:t> = TAUT</a:t>
              </a:r>
            </a:p>
            <a:p>
              <a:r>
                <a:rPr lang="en-US"/>
                <a:t>COMP = ø</a:t>
              </a:r>
              <a:endParaRPr lang="en-US">
                <a:sym typeface="Symbol" charset="0"/>
              </a:endParaRPr>
            </a:p>
          </p:txBody>
        </p:sp>
      </p:grpSp>
      <p:grpSp>
        <p:nvGrpSpPr>
          <p:cNvPr id="3" name="Group 9"/>
          <p:cNvGrpSpPr>
            <a:grpSpLocks/>
          </p:cNvGrpSpPr>
          <p:nvPr/>
        </p:nvGrpSpPr>
        <p:grpSpPr bwMode="auto">
          <a:xfrm>
            <a:off x="3381375" y="4660900"/>
            <a:ext cx="1828800" cy="914400"/>
            <a:chOff x="748" y="2245"/>
            <a:chExt cx="1152" cy="576"/>
          </a:xfrm>
        </p:grpSpPr>
        <p:sp>
          <p:nvSpPr>
            <p:cNvPr id="33817" name="Oval 10"/>
            <p:cNvSpPr>
              <a:spLocks noChangeArrowheads="1"/>
            </p:cNvSpPr>
            <p:nvPr/>
          </p:nvSpPr>
          <p:spPr bwMode="auto">
            <a:xfrm>
              <a:off x="748" y="2245"/>
              <a:ext cx="1152" cy="576"/>
            </a:xfrm>
            <a:prstGeom prst="ellipse">
              <a:avLst/>
            </a:prstGeom>
            <a:solidFill>
              <a:srgbClr val="00FFCC"/>
            </a:solidFill>
            <a:ln w="25400">
              <a:solidFill>
                <a:schemeClr val="tx1"/>
              </a:solidFill>
              <a:round/>
              <a:headEnd/>
              <a:tailEnd/>
            </a:ln>
          </p:spPr>
          <p:txBody>
            <a:bodyPr wrap="none" anchor="ctr"/>
            <a:lstStyle/>
            <a:p>
              <a:endParaRPr lang="en-US"/>
            </a:p>
          </p:txBody>
        </p:sp>
        <p:sp>
          <p:nvSpPr>
            <p:cNvPr id="33818" name="Text Box 11"/>
            <p:cNvSpPr txBox="1">
              <a:spLocks noChangeArrowheads="1"/>
            </p:cNvSpPr>
            <p:nvPr/>
          </p:nvSpPr>
          <p:spPr bwMode="auto">
            <a:xfrm>
              <a:off x="864" y="2303"/>
              <a:ext cx="899"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F</a:t>
              </a:r>
              <a:r>
                <a:rPr lang="en-US" baseline="-25000"/>
                <a:t>ab</a:t>
              </a:r>
              <a:r>
                <a:rPr lang="ja-JP" altLang="en-US" baseline="-25000"/>
                <a:t>’</a:t>
              </a:r>
              <a:r>
                <a:rPr lang="en-US"/>
                <a:t> = c</a:t>
              </a:r>
            </a:p>
            <a:p>
              <a:r>
                <a:rPr lang="en-US"/>
                <a:t>COMP = c</a:t>
              </a:r>
              <a:r>
                <a:rPr lang="ja-JP" altLang="en-US"/>
                <a:t>’</a:t>
              </a:r>
              <a:endParaRPr lang="en-US">
                <a:sym typeface="Symbol" charset="0"/>
              </a:endParaRPr>
            </a:p>
          </p:txBody>
        </p:sp>
      </p:grpSp>
      <p:grpSp>
        <p:nvGrpSpPr>
          <p:cNvPr id="4" name="Group 12"/>
          <p:cNvGrpSpPr>
            <a:grpSpLocks/>
          </p:cNvGrpSpPr>
          <p:nvPr/>
        </p:nvGrpSpPr>
        <p:grpSpPr bwMode="auto">
          <a:xfrm>
            <a:off x="5573713" y="4673600"/>
            <a:ext cx="1828800" cy="914400"/>
            <a:chOff x="748" y="2245"/>
            <a:chExt cx="1152" cy="576"/>
          </a:xfrm>
        </p:grpSpPr>
        <p:sp>
          <p:nvSpPr>
            <p:cNvPr id="33815" name="Oval 13"/>
            <p:cNvSpPr>
              <a:spLocks noChangeArrowheads="1"/>
            </p:cNvSpPr>
            <p:nvPr/>
          </p:nvSpPr>
          <p:spPr bwMode="auto">
            <a:xfrm>
              <a:off x="748" y="2245"/>
              <a:ext cx="1152" cy="576"/>
            </a:xfrm>
            <a:prstGeom prst="ellipse">
              <a:avLst/>
            </a:prstGeom>
            <a:solidFill>
              <a:srgbClr val="00FFCC"/>
            </a:solidFill>
            <a:ln w="25400">
              <a:solidFill>
                <a:schemeClr val="tx1"/>
              </a:solidFill>
              <a:round/>
              <a:headEnd/>
              <a:tailEnd/>
            </a:ln>
          </p:spPr>
          <p:txBody>
            <a:bodyPr wrap="none" anchor="ctr"/>
            <a:lstStyle/>
            <a:p>
              <a:endParaRPr lang="en-US"/>
            </a:p>
          </p:txBody>
        </p:sp>
        <p:sp>
          <p:nvSpPr>
            <p:cNvPr id="33816" name="Text Box 14"/>
            <p:cNvSpPr txBox="1">
              <a:spLocks noChangeArrowheads="1"/>
            </p:cNvSpPr>
            <p:nvPr/>
          </p:nvSpPr>
          <p:spPr bwMode="auto">
            <a:xfrm>
              <a:off x="845" y="2303"/>
              <a:ext cx="934"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F</a:t>
              </a:r>
              <a:r>
                <a:rPr lang="en-US" baseline="-25000"/>
                <a:t>ab</a:t>
              </a:r>
              <a:r>
                <a:rPr lang="en-US"/>
                <a:t> = TAUT</a:t>
              </a:r>
            </a:p>
            <a:p>
              <a:r>
                <a:rPr lang="en-US"/>
                <a:t>COMP = ø</a:t>
              </a:r>
              <a:endParaRPr lang="en-US">
                <a:sym typeface="Symbol" charset="0"/>
              </a:endParaRPr>
            </a:p>
          </p:txBody>
        </p:sp>
      </p:grpSp>
      <p:cxnSp>
        <p:nvCxnSpPr>
          <p:cNvPr id="1534991" name="AutoShape 15"/>
          <p:cNvCxnSpPr>
            <a:cxnSpLocks noChangeShapeType="1"/>
            <a:stCxn id="33798" idx="3"/>
            <a:endCxn id="33819" idx="0"/>
          </p:cNvCxnSpPr>
          <p:nvPr/>
        </p:nvCxnSpPr>
        <p:spPr bwMode="auto">
          <a:xfrm flipH="1">
            <a:off x="2559050" y="2417763"/>
            <a:ext cx="1620838" cy="1042987"/>
          </a:xfrm>
          <a:prstGeom prst="straightConnector1">
            <a:avLst/>
          </a:prstGeom>
          <a:noFill/>
          <a:ln w="25400">
            <a:solidFill>
              <a:schemeClr val="tx1"/>
            </a:solidFill>
            <a:round/>
            <a:headEnd/>
            <a:tailEnd/>
          </a:ln>
          <a:extLst>
            <a:ext uri="{909E8E84-426E-40dd-AFC4-6F175D3DCCD1}">
              <a14:hiddenFill xmlns="" xmlns:a14="http://schemas.microsoft.com/office/drawing/2010/main">
                <a:noFill/>
              </a14:hiddenFill>
            </a:ext>
          </a:extLst>
        </p:spPr>
      </p:cxnSp>
      <p:cxnSp>
        <p:nvCxnSpPr>
          <p:cNvPr id="1534992" name="AutoShape 16"/>
          <p:cNvCxnSpPr>
            <a:cxnSpLocks noChangeShapeType="1"/>
          </p:cNvCxnSpPr>
          <p:nvPr/>
        </p:nvCxnSpPr>
        <p:spPr bwMode="auto">
          <a:xfrm>
            <a:off x="4491038" y="2417763"/>
            <a:ext cx="752475" cy="768350"/>
          </a:xfrm>
          <a:prstGeom prst="straightConnector1">
            <a:avLst/>
          </a:prstGeom>
          <a:noFill/>
          <a:ln w="25400">
            <a:solidFill>
              <a:schemeClr val="tx1"/>
            </a:solidFill>
            <a:round/>
            <a:headEnd/>
            <a:tailEnd/>
          </a:ln>
          <a:extLst>
            <a:ext uri="{909E8E84-426E-40dd-AFC4-6F175D3DCCD1}">
              <a14:hiddenFill xmlns="" xmlns:a14="http://schemas.microsoft.com/office/drawing/2010/main">
                <a:noFill/>
              </a14:hiddenFill>
            </a:ext>
          </a:extLst>
        </p:spPr>
      </p:cxnSp>
      <p:cxnSp>
        <p:nvCxnSpPr>
          <p:cNvPr id="1534993" name="AutoShape 17"/>
          <p:cNvCxnSpPr>
            <a:cxnSpLocks noChangeShapeType="1"/>
          </p:cNvCxnSpPr>
          <p:nvPr/>
        </p:nvCxnSpPr>
        <p:spPr bwMode="auto">
          <a:xfrm>
            <a:off x="5341938" y="3616325"/>
            <a:ext cx="1393825" cy="1096963"/>
          </a:xfrm>
          <a:prstGeom prst="straightConnector1">
            <a:avLst/>
          </a:prstGeom>
          <a:noFill/>
          <a:ln w="25400">
            <a:solidFill>
              <a:schemeClr val="tx1"/>
            </a:solidFill>
            <a:round/>
            <a:headEnd/>
            <a:tailEnd/>
          </a:ln>
          <a:extLst>
            <a:ext uri="{909E8E84-426E-40dd-AFC4-6F175D3DCCD1}">
              <a14:hiddenFill xmlns="" xmlns:a14="http://schemas.microsoft.com/office/drawing/2010/main">
                <a:noFill/>
              </a14:hiddenFill>
            </a:ext>
          </a:extLst>
        </p:spPr>
      </p:cxnSp>
      <p:cxnSp>
        <p:nvCxnSpPr>
          <p:cNvPr id="1534994" name="AutoShape 18"/>
          <p:cNvCxnSpPr>
            <a:cxnSpLocks noChangeShapeType="1"/>
          </p:cNvCxnSpPr>
          <p:nvPr/>
        </p:nvCxnSpPr>
        <p:spPr bwMode="auto">
          <a:xfrm flipH="1">
            <a:off x="3994150" y="3614738"/>
            <a:ext cx="1122363" cy="1046162"/>
          </a:xfrm>
          <a:prstGeom prst="straightConnector1">
            <a:avLst/>
          </a:prstGeom>
          <a:noFill/>
          <a:ln w="25400">
            <a:solidFill>
              <a:schemeClr val="tx1"/>
            </a:solidFill>
            <a:round/>
            <a:headEnd/>
            <a:tailEnd/>
          </a:ln>
          <a:extLst>
            <a:ext uri="{909E8E84-426E-40dd-AFC4-6F175D3DCCD1}">
              <a14:hiddenFill xmlns="" xmlns:a14="http://schemas.microsoft.com/office/drawing/2010/main">
                <a:noFill/>
              </a14:hiddenFill>
            </a:ext>
          </a:extLst>
        </p:spPr>
      </p:cxnSp>
      <p:sp>
        <p:nvSpPr>
          <p:cNvPr id="1534995" name="Text Box 19"/>
          <p:cNvSpPr txBox="1">
            <a:spLocks noChangeArrowheads="1"/>
          </p:cNvSpPr>
          <p:nvPr/>
        </p:nvSpPr>
        <p:spPr bwMode="auto">
          <a:xfrm>
            <a:off x="3138488" y="2570163"/>
            <a:ext cx="392112"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a</a:t>
            </a:r>
            <a:r>
              <a:rPr lang="ja-JP" altLang="en-US"/>
              <a:t>’</a:t>
            </a:r>
            <a:endParaRPr lang="en-US"/>
          </a:p>
        </p:txBody>
      </p:sp>
      <p:sp>
        <p:nvSpPr>
          <p:cNvPr id="1534996" name="Text Box 20"/>
          <p:cNvSpPr txBox="1">
            <a:spLocks noChangeArrowheads="1"/>
          </p:cNvSpPr>
          <p:nvPr/>
        </p:nvSpPr>
        <p:spPr bwMode="auto">
          <a:xfrm>
            <a:off x="5913438" y="3765550"/>
            <a:ext cx="3365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b</a:t>
            </a:r>
          </a:p>
        </p:txBody>
      </p:sp>
      <p:sp>
        <p:nvSpPr>
          <p:cNvPr id="1534997" name="Text Box 21"/>
          <p:cNvSpPr txBox="1">
            <a:spLocks noChangeArrowheads="1"/>
          </p:cNvSpPr>
          <p:nvPr/>
        </p:nvSpPr>
        <p:spPr bwMode="auto">
          <a:xfrm>
            <a:off x="4292600" y="3767138"/>
            <a:ext cx="406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b</a:t>
            </a:r>
            <a:r>
              <a:rPr lang="ja-JP" altLang="en-US"/>
              <a:t>’</a:t>
            </a:r>
            <a:endParaRPr lang="en-US"/>
          </a:p>
        </p:txBody>
      </p:sp>
      <p:sp>
        <p:nvSpPr>
          <p:cNvPr id="1534998" name="Text Box 22"/>
          <p:cNvSpPr txBox="1">
            <a:spLocks noChangeArrowheads="1"/>
          </p:cNvSpPr>
          <p:nvPr/>
        </p:nvSpPr>
        <p:spPr bwMode="auto">
          <a:xfrm>
            <a:off x="4897438" y="2527300"/>
            <a:ext cx="3238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a</a:t>
            </a:r>
          </a:p>
        </p:txBody>
      </p:sp>
      <p:sp>
        <p:nvSpPr>
          <p:cNvPr id="1535001" name="Text Box 25"/>
          <p:cNvSpPr txBox="1">
            <a:spLocks noChangeArrowheads="1"/>
          </p:cNvSpPr>
          <p:nvPr/>
        </p:nvSpPr>
        <p:spPr bwMode="auto">
          <a:xfrm>
            <a:off x="398463" y="5846764"/>
            <a:ext cx="4055004"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squar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3200" dirty="0"/>
              <a:t>Complement: </a:t>
            </a:r>
            <a:r>
              <a:rPr lang="en-US" sz="3200" dirty="0">
                <a:solidFill>
                  <a:srgbClr val="CC0000"/>
                </a:solidFill>
              </a:rPr>
              <a:t>a b</a:t>
            </a:r>
            <a:r>
              <a:rPr lang="ja-JP" altLang="en-US" sz="3200" dirty="0">
                <a:solidFill>
                  <a:srgbClr val="CC0000"/>
                </a:solidFill>
              </a:rPr>
              <a:t>’</a:t>
            </a:r>
            <a:r>
              <a:rPr lang="en-US" sz="3200" dirty="0">
                <a:solidFill>
                  <a:srgbClr val="CC0000"/>
                </a:solidFill>
              </a:rPr>
              <a:t>c</a:t>
            </a:r>
            <a:r>
              <a:rPr lang="ja-JP" altLang="en-US" sz="3200" dirty="0">
                <a:solidFill>
                  <a:srgbClr val="CC0000"/>
                </a:solidFill>
              </a:rPr>
              <a:t>’</a:t>
            </a:r>
            <a:endParaRPr lang="en-US" sz="3200" dirty="0">
              <a:solidFill>
                <a:srgbClr val="CC0000"/>
              </a:solidFill>
            </a:endParaRPr>
          </a:p>
        </p:txBody>
      </p:sp>
      <p:grpSp>
        <p:nvGrpSpPr>
          <p:cNvPr id="5" name="Group 29"/>
          <p:cNvGrpSpPr>
            <a:grpSpLocks/>
          </p:cNvGrpSpPr>
          <p:nvPr/>
        </p:nvGrpSpPr>
        <p:grpSpPr bwMode="auto">
          <a:xfrm>
            <a:off x="3930650" y="2417763"/>
            <a:ext cx="1300163" cy="2306637"/>
            <a:chOff x="2660" y="1523"/>
            <a:chExt cx="819" cy="1453"/>
          </a:xfrm>
        </p:grpSpPr>
        <p:cxnSp>
          <p:nvCxnSpPr>
            <p:cNvPr id="33813" name="AutoShape 26"/>
            <p:cNvCxnSpPr>
              <a:cxnSpLocks noChangeShapeType="1"/>
            </p:cNvCxnSpPr>
            <p:nvPr/>
          </p:nvCxnSpPr>
          <p:spPr bwMode="auto">
            <a:xfrm>
              <a:off x="3005" y="1523"/>
              <a:ext cx="474" cy="484"/>
            </a:xfrm>
            <a:prstGeom prst="straightConnector1">
              <a:avLst/>
            </a:prstGeom>
            <a:noFill/>
            <a:ln w="25400">
              <a:solidFill>
                <a:srgbClr val="CC0000"/>
              </a:solidFill>
              <a:round/>
              <a:headEnd/>
              <a:tailEnd/>
            </a:ln>
            <a:extLst>
              <a:ext uri="{909E8E84-426E-40dd-AFC4-6F175D3DCCD1}">
                <a14:hiddenFill xmlns="" xmlns:a14="http://schemas.microsoft.com/office/drawing/2010/main">
                  <a:noFill/>
                </a14:hiddenFill>
              </a:ext>
            </a:extLst>
          </p:spPr>
        </p:cxnSp>
        <p:cxnSp>
          <p:nvCxnSpPr>
            <p:cNvPr id="33814" name="AutoShape 27"/>
            <p:cNvCxnSpPr>
              <a:cxnSpLocks noChangeShapeType="1"/>
            </p:cNvCxnSpPr>
            <p:nvPr/>
          </p:nvCxnSpPr>
          <p:spPr bwMode="auto">
            <a:xfrm flipH="1">
              <a:off x="2660" y="2317"/>
              <a:ext cx="707" cy="659"/>
            </a:xfrm>
            <a:prstGeom prst="straightConnector1">
              <a:avLst/>
            </a:prstGeom>
            <a:noFill/>
            <a:ln w="25400">
              <a:solidFill>
                <a:srgbClr val="CC0000"/>
              </a:solidFill>
              <a:round/>
              <a:headEnd/>
              <a:tailEnd/>
            </a:ln>
            <a:extLst>
              <a:ext uri="{909E8E84-426E-40dd-AFC4-6F175D3DCCD1}">
                <a14:hiddenFill xmlns=""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499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3499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49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499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3498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3499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499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53499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3499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3500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4981" grpId="0" animBg="1"/>
      <p:bldP spid="1534995" grpId="0"/>
      <p:bldP spid="1534996" grpId="0"/>
      <p:bldP spid="1534997" grpId="0"/>
      <p:bldP spid="1534998" grpId="0"/>
      <p:bldP spid="153500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481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9B92EB6-C7EF-984E-BE10-565AE49C9ADC}" type="slidenum">
              <a:rPr lang="en-US" sz="1400" b="0"/>
              <a:pPr/>
              <a:t>32</a:t>
            </a:fld>
            <a:endParaRPr lang="en-US" sz="1400" b="0"/>
          </a:p>
        </p:txBody>
      </p:sp>
      <p:sp>
        <p:nvSpPr>
          <p:cNvPr id="34820" name="Rectangle 2"/>
          <p:cNvSpPr>
            <a:spLocks noGrp="1" noChangeArrowheads="1"/>
          </p:cNvSpPr>
          <p:nvPr>
            <p:ph type="title"/>
          </p:nvPr>
        </p:nvSpPr>
        <p:spPr/>
        <p:txBody>
          <a:bodyPr/>
          <a:lstStyle/>
          <a:p>
            <a:pPr>
              <a:lnSpc>
                <a:spcPct val="70000"/>
              </a:lnSpc>
            </a:pPr>
            <a:r>
              <a:rPr lang="en-US" sz="2800">
                <a:latin typeface="Arial Narrow" charset="0"/>
              </a:rPr>
              <a:t>Boolean cover manipulation</a:t>
            </a:r>
            <a:br>
              <a:rPr lang="en-US" sz="2800">
                <a:latin typeface="Arial Narrow" charset="0"/>
              </a:rPr>
            </a:br>
            <a:r>
              <a:rPr lang="en-US" sz="2800">
                <a:latin typeface="Arial Narrow" charset="0"/>
              </a:rPr>
              <a:t>summary</a:t>
            </a:r>
          </a:p>
        </p:txBody>
      </p:sp>
      <p:sp>
        <p:nvSpPr>
          <p:cNvPr id="34821" name="Rectangle 3"/>
          <p:cNvSpPr>
            <a:spLocks noGrp="1" noChangeArrowheads="1"/>
          </p:cNvSpPr>
          <p:nvPr>
            <p:ph type="body" idx="1"/>
          </p:nvPr>
        </p:nvSpPr>
        <p:spPr/>
        <p:txBody>
          <a:bodyPr/>
          <a:lstStyle/>
          <a:p>
            <a:r>
              <a:rPr lang="en-US" sz="3200">
                <a:latin typeface="Arial Narrow" charset="0"/>
              </a:rPr>
              <a:t>Recursive methods are efficient operators for logic covers</a:t>
            </a:r>
          </a:p>
          <a:p>
            <a:pPr lvl="1"/>
            <a:r>
              <a:rPr lang="en-US" sz="2800">
                <a:latin typeface="Arial Narrow" charset="0"/>
              </a:rPr>
              <a:t>Applicable to matrix-oriented representations</a:t>
            </a:r>
          </a:p>
          <a:p>
            <a:pPr lvl="1"/>
            <a:r>
              <a:rPr lang="en-US" sz="2800">
                <a:latin typeface="Arial Narrow" charset="0"/>
              </a:rPr>
              <a:t>Applicable to recursive data structures like BDDs</a:t>
            </a:r>
          </a:p>
          <a:p>
            <a:r>
              <a:rPr lang="en-US" sz="3200">
                <a:latin typeface="Arial Narrow" charset="0"/>
              </a:rPr>
              <a:t>Good implementations of matrix-oriented recursive algorithms are still very competitive</a:t>
            </a:r>
          </a:p>
          <a:p>
            <a:pPr lvl="1"/>
            <a:r>
              <a:rPr lang="en-US" sz="2800">
                <a:latin typeface="Arial Narrow" charset="0"/>
              </a:rPr>
              <a:t>Heuristics tuned to the matrix representations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584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21ECD5A-5A8C-4141-83B2-CEA2AB1583A5}" type="slidenum">
              <a:rPr lang="en-US" sz="1400" b="0"/>
              <a:pPr/>
              <a:t>33</a:t>
            </a:fld>
            <a:endParaRPr lang="en-US" sz="1400" b="0"/>
          </a:p>
        </p:txBody>
      </p:sp>
      <p:sp>
        <p:nvSpPr>
          <p:cNvPr id="35844" name="Rectangle 2"/>
          <p:cNvSpPr>
            <a:spLocks noGrp="1" noChangeArrowheads="1"/>
          </p:cNvSpPr>
          <p:nvPr>
            <p:ph type="title"/>
          </p:nvPr>
        </p:nvSpPr>
        <p:spPr/>
        <p:txBody>
          <a:bodyPr/>
          <a:lstStyle/>
          <a:p>
            <a:r>
              <a:rPr lang="en-US">
                <a:latin typeface="Arial Narrow" charset="0"/>
              </a:rPr>
              <a:t>Module 3</a:t>
            </a:r>
          </a:p>
        </p:txBody>
      </p:sp>
      <p:sp>
        <p:nvSpPr>
          <p:cNvPr id="35845" name="Rectangle 3"/>
          <p:cNvSpPr>
            <a:spLocks noGrp="1" noChangeArrowheads="1"/>
          </p:cNvSpPr>
          <p:nvPr>
            <p:ph type="body" idx="1"/>
          </p:nvPr>
        </p:nvSpPr>
        <p:spPr/>
        <p:txBody>
          <a:bodyPr/>
          <a:lstStyle/>
          <a:p>
            <a:r>
              <a:rPr lang="en-US" sz="3200">
                <a:latin typeface="Arial Narrow" charset="0"/>
              </a:rPr>
              <a:t>Objectives</a:t>
            </a:r>
          </a:p>
          <a:p>
            <a:pPr lvl="1"/>
            <a:r>
              <a:rPr lang="en-US" sz="2800">
                <a:latin typeface="Arial Narrow" charset="0"/>
              </a:rPr>
              <a:t>Heuristic two-level minimization</a:t>
            </a:r>
          </a:p>
          <a:p>
            <a:pPr lvl="1"/>
            <a:r>
              <a:rPr lang="en-US" sz="2800">
                <a:latin typeface="Arial Narrow" charset="0"/>
              </a:rPr>
              <a:t>The algorithms of ESPRESSO</a:t>
            </a:r>
            <a:endParaRPr lang="en-US">
              <a:latin typeface="Arial Narrow"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686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C895D9B-1C01-824F-AB9A-31A4333C5E6A}" type="slidenum">
              <a:rPr lang="en-US" sz="1400" b="0"/>
              <a:pPr/>
              <a:t>34</a:t>
            </a:fld>
            <a:endParaRPr lang="en-US" sz="1400" b="0"/>
          </a:p>
        </p:txBody>
      </p:sp>
      <p:sp>
        <p:nvSpPr>
          <p:cNvPr id="36868" name="Rectangle 2"/>
          <p:cNvSpPr>
            <a:spLocks noGrp="1" noChangeArrowheads="1"/>
          </p:cNvSpPr>
          <p:nvPr>
            <p:ph type="title"/>
          </p:nvPr>
        </p:nvSpPr>
        <p:spPr/>
        <p:txBody>
          <a:bodyPr/>
          <a:lstStyle/>
          <a:p>
            <a:r>
              <a:rPr lang="en-US">
                <a:latin typeface="Arial Narrow" charset="0"/>
              </a:rPr>
              <a:t>Heuristic logic minimization</a:t>
            </a:r>
          </a:p>
        </p:txBody>
      </p:sp>
      <p:sp>
        <p:nvSpPr>
          <p:cNvPr id="36869" name="Rectangle 3"/>
          <p:cNvSpPr>
            <a:spLocks noGrp="1" noChangeArrowheads="1"/>
          </p:cNvSpPr>
          <p:nvPr>
            <p:ph type="body" idx="1"/>
          </p:nvPr>
        </p:nvSpPr>
        <p:spPr/>
        <p:txBody>
          <a:bodyPr/>
          <a:lstStyle/>
          <a:p>
            <a:r>
              <a:rPr lang="en-US">
                <a:latin typeface="Arial Narrow" charset="0"/>
              </a:rPr>
              <a:t>Provide irredundant covers with </a:t>
            </a:r>
            <a:r>
              <a:rPr lang="ja-JP" altLang="en-US">
                <a:latin typeface="Arial Narrow" charset="0"/>
              </a:rPr>
              <a:t>“</a:t>
            </a:r>
            <a:r>
              <a:rPr lang="en-US">
                <a:latin typeface="Arial Narrow" charset="0"/>
              </a:rPr>
              <a:t>reasonably small</a:t>
            </a:r>
            <a:r>
              <a:rPr lang="ja-JP" altLang="en-US">
                <a:latin typeface="Arial Narrow" charset="0"/>
              </a:rPr>
              <a:t>”</a:t>
            </a:r>
            <a:r>
              <a:rPr lang="en-US">
                <a:latin typeface="Arial Narrow" charset="0"/>
              </a:rPr>
              <a:t> sizes</a:t>
            </a:r>
          </a:p>
          <a:p>
            <a:r>
              <a:rPr lang="en-US">
                <a:latin typeface="Arial Narrow" charset="0"/>
              </a:rPr>
              <a:t>Fast and applicable to many functions</a:t>
            </a:r>
          </a:p>
          <a:p>
            <a:pPr lvl="1"/>
            <a:r>
              <a:rPr lang="en-US">
                <a:latin typeface="Arial Narrow" charset="0"/>
              </a:rPr>
              <a:t>Much faster than exact minimization</a:t>
            </a:r>
          </a:p>
          <a:p>
            <a:r>
              <a:rPr lang="en-US">
                <a:latin typeface="Arial Narrow" charset="0"/>
              </a:rPr>
              <a:t>Avoid bottlenecks of exact minimization</a:t>
            </a:r>
          </a:p>
          <a:p>
            <a:pPr lvl="1"/>
            <a:r>
              <a:rPr lang="en-US">
                <a:latin typeface="Arial Narrow" charset="0"/>
              </a:rPr>
              <a:t>Prime generation and storage</a:t>
            </a:r>
          </a:p>
          <a:p>
            <a:pPr lvl="1"/>
            <a:r>
              <a:rPr lang="en-US">
                <a:latin typeface="Arial Narrow" charset="0"/>
              </a:rPr>
              <a:t>Covering</a:t>
            </a:r>
          </a:p>
          <a:p>
            <a:r>
              <a:rPr lang="en-US">
                <a:latin typeface="Arial Narrow" charset="0"/>
              </a:rPr>
              <a:t>Motivation</a:t>
            </a:r>
          </a:p>
          <a:p>
            <a:pPr lvl="1"/>
            <a:r>
              <a:rPr lang="en-US">
                <a:latin typeface="Arial Narrow" charset="0"/>
              </a:rPr>
              <a:t>Use as internal engine within multi-level synthesis tools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789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612B68A-E84F-DE4E-B49D-4AFB72542CF3}" type="slidenum">
              <a:rPr lang="en-US" sz="1400" b="0"/>
              <a:pPr/>
              <a:t>35</a:t>
            </a:fld>
            <a:endParaRPr lang="en-US" sz="1400" b="0"/>
          </a:p>
        </p:txBody>
      </p:sp>
      <p:sp>
        <p:nvSpPr>
          <p:cNvPr id="37892" name="Rectangle 2"/>
          <p:cNvSpPr>
            <a:spLocks noGrp="1" noChangeArrowheads="1"/>
          </p:cNvSpPr>
          <p:nvPr>
            <p:ph type="title"/>
          </p:nvPr>
        </p:nvSpPr>
        <p:spPr/>
        <p:txBody>
          <a:bodyPr/>
          <a:lstStyle/>
          <a:p>
            <a:r>
              <a:rPr lang="en-US">
                <a:latin typeface="Arial Narrow" charset="0"/>
              </a:rPr>
              <a:t>Heuristic minimization -- principles</a:t>
            </a:r>
          </a:p>
        </p:txBody>
      </p:sp>
      <p:sp>
        <p:nvSpPr>
          <p:cNvPr id="37893" name="Rectangle 3"/>
          <p:cNvSpPr>
            <a:spLocks noGrp="1" noChangeArrowheads="1"/>
          </p:cNvSpPr>
          <p:nvPr>
            <p:ph type="body" idx="1"/>
          </p:nvPr>
        </p:nvSpPr>
        <p:spPr/>
        <p:txBody>
          <a:bodyPr/>
          <a:lstStyle/>
          <a:p>
            <a:r>
              <a:rPr lang="en-US">
                <a:latin typeface="Arial Narrow" charset="0"/>
              </a:rPr>
              <a:t>Start from initial cover</a:t>
            </a:r>
          </a:p>
          <a:p>
            <a:pPr lvl="1"/>
            <a:r>
              <a:rPr lang="en-US">
                <a:latin typeface="Arial Narrow" charset="0"/>
              </a:rPr>
              <a:t>Provided by designer or extracted from hardware language model</a:t>
            </a:r>
          </a:p>
          <a:p>
            <a:r>
              <a:rPr lang="en-US">
                <a:latin typeface="Arial Narrow" charset="0"/>
              </a:rPr>
              <a:t>Modify cover under consideration</a:t>
            </a:r>
          </a:p>
          <a:p>
            <a:pPr lvl="1"/>
            <a:r>
              <a:rPr lang="en-US">
                <a:latin typeface="Arial Narrow" charset="0"/>
              </a:rPr>
              <a:t>Make it prime and irredundant</a:t>
            </a:r>
          </a:p>
          <a:p>
            <a:pPr lvl="1"/>
            <a:r>
              <a:rPr lang="en-US">
                <a:latin typeface="Arial Narrow" charset="0"/>
              </a:rPr>
              <a:t>Perturb cover and re-iterate until a small irredundant cover is obtained</a:t>
            </a:r>
          </a:p>
          <a:p>
            <a:r>
              <a:rPr lang="en-US">
                <a:latin typeface="Arial Narrow" charset="0"/>
              </a:rPr>
              <a:t>Typically the size of the cover decreases</a:t>
            </a:r>
          </a:p>
          <a:p>
            <a:pPr lvl="1"/>
            <a:r>
              <a:rPr lang="en-US">
                <a:latin typeface="Arial Narrow" charset="0"/>
              </a:rPr>
              <a:t>Operations on limited-size covers are fast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891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3754BCF-1F43-6947-B9C8-477A81EBD9A6}" type="slidenum">
              <a:rPr lang="en-US" sz="1400" b="0"/>
              <a:pPr/>
              <a:t>36</a:t>
            </a:fld>
            <a:endParaRPr lang="en-US" sz="1400" b="0"/>
          </a:p>
        </p:txBody>
      </p:sp>
      <p:sp>
        <p:nvSpPr>
          <p:cNvPr id="38916" name="Rectangle 2"/>
          <p:cNvSpPr>
            <a:spLocks noGrp="1" noChangeArrowheads="1"/>
          </p:cNvSpPr>
          <p:nvPr>
            <p:ph type="title"/>
          </p:nvPr>
        </p:nvSpPr>
        <p:spPr/>
        <p:txBody>
          <a:bodyPr/>
          <a:lstStyle/>
          <a:p>
            <a:r>
              <a:rPr lang="en-US">
                <a:latin typeface="Arial Narrow" charset="0"/>
              </a:rPr>
              <a:t>Heuristic minimization - operators</a:t>
            </a:r>
          </a:p>
        </p:txBody>
      </p:sp>
      <p:sp>
        <p:nvSpPr>
          <p:cNvPr id="1410051" name="Rectangle 3"/>
          <p:cNvSpPr>
            <a:spLocks noGrp="1" noChangeArrowheads="1"/>
          </p:cNvSpPr>
          <p:nvPr>
            <p:ph type="body" idx="1"/>
          </p:nvPr>
        </p:nvSpPr>
        <p:spPr/>
        <p:txBody>
          <a:bodyPr/>
          <a:lstStyle/>
          <a:p>
            <a:r>
              <a:rPr lang="en-US" dirty="0">
                <a:latin typeface="Arial Narrow" charset="0"/>
              </a:rPr>
              <a:t>Expand</a:t>
            </a:r>
          </a:p>
          <a:p>
            <a:pPr lvl="1"/>
            <a:r>
              <a:rPr lang="en-US" dirty="0">
                <a:latin typeface="Arial Narrow" charset="0"/>
              </a:rPr>
              <a:t>Make implicants prime</a:t>
            </a:r>
          </a:p>
          <a:p>
            <a:pPr lvl="1"/>
            <a:r>
              <a:rPr lang="en-US">
                <a:latin typeface="Arial Narrow" charset="0"/>
              </a:rPr>
              <a:t>Remove covered implicants</a:t>
            </a:r>
          </a:p>
          <a:p>
            <a:r>
              <a:rPr lang="en-US" dirty="0">
                <a:latin typeface="Arial Narrow" charset="0"/>
              </a:rPr>
              <a:t>Reduce</a:t>
            </a:r>
          </a:p>
          <a:p>
            <a:pPr lvl="1"/>
            <a:r>
              <a:rPr lang="en-US" dirty="0">
                <a:latin typeface="Arial Narrow" charset="0"/>
              </a:rPr>
              <a:t>Reduce size of each implicant while preserving cover</a:t>
            </a:r>
          </a:p>
          <a:p>
            <a:r>
              <a:rPr lang="en-US" dirty="0">
                <a:latin typeface="Arial Narrow" charset="0"/>
              </a:rPr>
              <a:t>Reshape</a:t>
            </a:r>
          </a:p>
          <a:p>
            <a:pPr lvl="1"/>
            <a:r>
              <a:rPr lang="en-US" dirty="0">
                <a:latin typeface="Arial Narrow" charset="0"/>
              </a:rPr>
              <a:t>Modify implicant pairs: enlarge one and reduce the other</a:t>
            </a:r>
          </a:p>
          <a:p>
            <a:r>
              <a:rPr lang="en-US" dirty="0">
                <a:latin typeface="Arial Narrow" charset="0"/>
              </a:rPr>
              <a:t>Irredundant</a:t>
            </a:r>
          </a:p>
          <a:p>
            <a:pPr lvl="1"/>
            <a:r>
              <a:rPr lang="en-US" dirty="0">
                <a:latin typeface="Arial Narrow" charset="0"/>
              </a:rPr>
              <a:t>Make cover irredundant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005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0051">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1005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10051">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10051">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00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993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4148A96-1F60-D74C-95B4-0046A05100FB}" type="slidenum">
              <a:rPr lang="en-US" sz="1400" b="0"/>
              <a:pPr/>
              <a:t>37</a:t>
            </a:fld>
            <a:endParaRPr lang="en-US" sz="1400" b="0"/>
          </a:p>
        </p:txBody>
      </p:sp>
      <p:sp>
        <p:nvSpPr>
          <p:cNvPr id="39940" name="Rectangle 2"/>
          <p:cNvSpPr>
            <a:spLocks noGrp="1" noChangeArrowheads="1"/>
          </p:cNvSpPr>
          <p:nvPr>
            <p:ph type="title"/>
          </p:nvPr>
        </p:nvSpPr>
        <p:spPr/>
        <p:txBody>
          <a:bodyPr/>
          <a:lstStyle/>
          <a:p>
            <a:r>
              <a:rPr lang="en-US">
                <a:latin typeface="Arial Narrow" charset="0"/>
              </a:rPr>
              <a:t>Example</a:t>
            </a:r>
          </a:p>
        </p:txBody>
      </p:sp>
      <p:sp>
        <p:nvSpPr>
          <p:cNvPr id="39941" name="Rectangle 3"/>
          <p:cNvSpPr>
            <a:spLocks noGrp="1" noChangeArrowheads="1"/>
          </p:cNvSpPr>
          <p:nvPr>
            <p:ph type="body" idx="1"/>
          </p:nvPr>
        </p:nvSpPr>
        <p:spPr/>
        <p:txBody>
          <a:bodyPr/>
          <a:lstStyle/>
          <a:p>
            <a:r>
              <a:rPr lang="en-US" sz="3200">
                <a:latin typeface="Arial Narrow" charset="0"/>
              </a:rPr>
              <a:t>Initial cover </a:t>
            </a:r>
          </a:p>
          <a:p>
            <a:pPr lvl="1"/>
            <a:r>
              <a:rPr lang="en-US">
                <a:latin typeface="Arial Narrow" charset="0"/>
              </a:rPr>
              <a:t>(without positional cube notation)</a:t>
            </a:r>
          </a:p>
        </p:txBody>
      </p:sp>
      <p:pic>
        <p:nvPicPr>
          <p:cNvPr id="39942" name="Picture 4"/>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5730875" y="1257300"/>
            <a:ext cx="3413125" cy="5340350"/>
          </a:xfr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0963" name="Slide Number Placeholder 5"/>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6CB41F8-0667-8440-A3E4-C9B2CF6CEE6E}" type="slidenum">
              <a:rPr lang="en-US" sz="1400" b="0"/>
              <a:pPr/>
              <a:t>38</a:t>
            </a:fld>
            <a:endParaRPr lang="en-US" sz="1400" b="0"/>
          </a:p>
        </p:txBody>
      </p:sp>
      <p:sp>
        <p:nvSpPr>
          <p:cNvPr id="40964" name="Rectangle 2"/>
          <p:cNvSpPr>
            <a:spLocks noGrp="1" noChangeArrowheads="1"/>
          </p:cNvSpPr>
          <p:nvPr>
            <p:ph type="title"/>
          </p:nvPr>
        </p:nvSpPr>
        <p:spPr/>
        <p:txBody>
          <a:bodyPr/>
          <a:lstStyle/>
          <a:p>
            <a:r>
              <a:rPr lang="en-US">
                <a:latin typeface="Arial Narrow" charset="0"/>
              </a:rPr>
              <a:t>Example</a:t>
            </a:r>
          </a:p>
        </p:txBody>
      </p:sp>
      <p:sp>
        <p:nvSpPr>
          <p:cNvPr id="40965" name="Rectangle 3"/>
          <p:cNvSpPr>
            <a:spLocks noGrp="1" noChangeArrowheads="1"/>
          </p:cNvSpPr>
          <p:nvPr>
            <p:ph type="body" sz="half" idx="1"/>
          </p:nvPr>
        </p:nvSpPr>
        <p:spPr/>
        <p:txBody>
          <a:bodyPr/>
          <a:lstStyle/>
          <a:p>
            <a:pPr marL="0" indent="0"/>
            <a:r>
              <a:rPr lang="en-US" sz="2400" dirty="0">
                <a:latin typeface="Arial Narrow" charset="0"/>
              </a:rPr>
              <a:t>Set </a:t>
            </a:r>
            <a:r>
              <a:rPr lang="en-US" sz="2400">
                <a:latin typeface="Arial Narrow" charset="0"/>
              </a:rPr>
              <a:t>of all primes</a:t>
            </a:r>
            <a:endParaRPr lang="en-US" sz="2400" dirty="0">
              <a:latin typeface="Arial Narrow" charset="0"/>
            </a:endParaRPr>
          </a:p>
        </p:txBody>
      </p:sp>
      <p:grpSp>
        <p:nvGrpSpPr>
          <p:cNvPr id="40966" name="Group 87"/>
          <p:cNvGrpSpPr>
            <a:grpSpLocks/>
          </p:cNvGrpSpPr>
          <p:nvPr/>
        </p:nvGrpSpPr>
        <p:grpSpPr bwMode="auto">
          <a:xfrm>
            <a:off x="889000" y="3941763"/>
            <a:ext cx="993775" cy="819150"/>
            <a:chOff x="164" y="2285"/>
            <a:chExt cx="626" cy="516"/>
          </a:xfrm>
        </p:grpSpPr>
        <p:grpSp>
          <p:nvGrpSpPr>
            <p:cNvPr id="41023" name="Group 61"/>
            <p:cNvGrpSpPr>
              <a:grpSpLocks/>
            </p:cNvGrpSpPr>
            <p:nvPr/>
          </p:nvGrpSpPr>
          <p:grpSpPr bwMode="auto">
            <a:xfrm>
              <a:off x="457" y="2416"/>
              <a:ext cx="230" cy="231"/>
              <a:chOff x="1612" y="3627"/>
              <a:chExt cx="230" cy="231"/>
            </a:xfrm>
          </p:grpSpPr>
          <p:sp>
            <p:nvSpPr>
              <p:cNvPr id="41029" name="Line 62"/>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1030" name="Line 63"/>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1031" name="Line 64"/>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41024" name="Text Box 65"/>
            <p:cNvSpPr txBox="1">
              <a:spLocks noChangeArrowheads="1"/>
            </p:cNvSpPr>
            <p:nvPr/>
          </p:nvSpPr>
          <p:spPr bwMode="auto">
            <a:xfrm>
              <a:off x="608" y="2570"/>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41025" name="Text Box 66"/>
            <p:cNvSpPr txBox="1">
              <a:spLocks noChangeArrowheads="1"/>
            </p:cNvSpPr>
            <p:nvPr/>
          </p:nvSpPr>
          <p:spPr bwMode="auto">
            <a:xfrm>
              <a:off x="485" y="2324"/>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41026" name="Text Box 67"/>
            <p:cNvSpPr txBox="1">
              <a:spLocks noChangeArrowheads="1"/>
            </p:cNvSpPr>
            <p:nvPr/>
          </p:nvSpPr>
          <p:spPr bwMode="auto">
            <a:xfrm>
              <a:off x="323" y="2285"/>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sp>
          <p:nvSpPr>
            <p:cNvPr id="41027" name="Line 85"/>
            <p:cNvSpPr>
              <a:spLocks noChangeShapeType="1"/>
            </p:cNvSpPr>
            <p:nvPr/>
          </p:nvSpPr>
          <p:spPr bwMode="auto">
            <a:xfrm flipH="1" flipV="1">
              <a:off x="282" y="2476"/>
              <a:ext cx="173"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1028" name="Text Box 86"/>
            <p:cNvSpPr txBox="1">
              <a:spLocks noChangeArrowheads="1"/>
            </p:cNvSpPr>
            <p:nvPr/>
          </p:nvSpPr>
          <p:spPr bwMode="auto">
            <a:xfrm>
              <a:off x="164" y="2471"/>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d</a:t>
              </a:r>
            </a:p>
          </p:txBody>
        </p:sp>
      </p:grpSp>
      <p:grpSp>
        <p:nvGrpSpPr>
          <p:cNvPr id="40967" name="Group 112"/>
          <p:cNvGrpSpPr>
            <a:grpSpLocks/>
          </p:cNvGrpSpPr>
          <p:nvPr/>
        </p:nvGrpSpPr>
        <p:grpSpPr bwMode="auto">
          <a:xfrm>
            <a:off x="5905500" y="1827213"/>
            <a:ext cx="1933575" cy="2743200"/>
            <a:chOff x="3432" y="1151"/>
            <a:chExt cx="1218" cy="1728"/>
          </a:xfrm>
        </p:grpSpPr>
        <p:sp>
          <p:nvSpPr>
            <p:cNvPr id="41017" name="Text Box 104"/>
            <p:cNvSpPr txBox="1">
              <a:spLocks noChangeArrowheads="1"/>
            </p:cNvSpPr>
            <p:nvPr/>
          </p:nvSpPr>
          <p:spPr bwMode="auto">
            <a:xfrm>
              <a:off x="3434" y="1151"/>
              <a:ext cx="1211"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990099"/>
                  </a:solidFill>
                  <a:latin typeface="Lucida Grande" charset="0"/>
                </a:rPr>
                <a:t>α</a:t>
              </a:r>
              <a:r>
                <a:rPr lang="en-US">
                  <a:solidFill>
                    <a:srgbClr val="990099"/>
                  </a:solidFill>
                </a:rPr>
                <a:t>     0 * * 0     1</a:t>
              </a:r>
            </a:p>
          </p:txBody>
        </p:sp>
        <p:sp>
          <p:nvSpPr>
            <p:cNvPr id="41018" name="Text Box 107"/>
            <p:cNvSpPr txBox="1">
              <a:spLocks noChangeArrowheads="1"/>
            </p:cNvSpPr>
            <p:nvPr/>
          </p:nvSpPr>
          <p:spPr bwMode="auto">
            <a:xfrm>
              <a:off x="3432" y="2591"/>
              <a:ext cx="1218"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chemeClr val="accent1"/>
                  </a:solidFill>
                  <a:latin typeface="Lucida Grande" charset="0"/>
                </a:rPr>
                <a:t>ζ</a:t>
              </a:r>
              <a:r>
                <a:rPr lang="en-US">
                  <a:solidFill>
                    <a:schemeClr val="accent1"/>
                  </a:solidFill>
                </a:rPr>
                <a:t>     * 1 0 1     1</a:t>
              </a:r>
            </a:p>
          </p:txBody>
        </p:sp>
        <p:sp>
          <p:nvSpPr>
            <p:cNvPr id="41019" name="Text Box 108"/>
            <p:cNvSpPr txBox="1">
              <a:spLocks noChangeArrowheads="1"/>
            </p:cNvSpPr>
            <p:nvPr/>
          </p:nvSpPr>
          <p:spPr bwMode="auto">
            <a:xfrm>
              <a:off x="3442" y="2303"/>
              <a:ext cx="1201"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CC0000"/>
                  </a:solidFill>
                  <a:latin typeface="Lucida Grande" charset="0"/>
                </a:rPr>
                <a:t>ε</a:t>
              </a:r>
              <a:r>
                <a:rPr lang="en-US">
                  <a:solidFill>
                    <a:srgbClr val="CC0000"/>
                  </a:solidFill>
                </a:rPr>
                <a:t>     1 * 0 1     1</a:t>
              </a:r>
            </a:p>
          </p:txBody>
        </p:sp>
        <p:sp>
          <p:nvSpPr>
            <p:cNvPr id="41020" name="Text Box 109"/>
            <p:cNvSpPr txBox="1">
              <a:spLocks noChangeArrowheads="1"/>
            </p:cNvSpPr>
            <p:nvPr/>
          </p:nvSpPr>
          <p:spPr bwMode="auto">
            <a:xfrm>
              <a:off x="3444" y="2015"/>
              <a:ext cx="1190"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6600FF"/>
                  </a:solidFill>
                  <a:latin typeface="Lucida Grande" charset="0"/>
                </a:rPr>
                <a:t>δ</a:t>
              </a:r>
              <a:r>
                <a:rPr lang="en-US">
                  <a:solidFill>
                    <a:srgbClr val="6600FF"/>
                  </a:solidFill>
                </a:rPr>
                <a:t>     1 0 * *     1</a:t>
              </a:r>
            </a:p>
          </p:txBody>
        </p:sp>
        <p:sp>
          <p:nvSpPr>
            <p:cNvPr id="41021" name="Text Box 110"/>
            <p:cNvSpPr txBox="1">
              <a:spLocks noChangeArrowheads="1"/>
            </p:cNvSpPr>
            <p:nvPr/>
          </p:nvSpPr>
          <p:spPr bwMode="auto">
            <a:xfrm>
              <a:off x="3441" y="1727"/>
              <a:ext cx="1188"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00CCFF"/>
                  </a:solidFill>
                  <a:latin typeface="Lucida Grande" charset="0"/>
                </a:rPr>
                <a:t>γ</a:t>
              </a:r>
              <a:r>
                <a:rPr lang="en-US">
                  <a:solidFill>
                    <a:srgbClr val="00CCFF"/>
                  </a:solidFill>
                </a:rPr>
                <a:t>     0 1 * *     1</a:t>
              </a:r>
            </a:p>
          </p:txBody>
        </p:sp>
        <p:sp>
          <p:nvSpPr>
            <p:cNvPr id="41022" name="Text Box 111"/>
            <p:cNvSpPr txBox="1">
              <a:spLocks noChangeArrowheads="1"/>
            </p:cNvSpPr>
            <p:nvPr/>
          </p:nvSpPr>
          <p:spPr bwMode="auto">
            <a:xfrm>
              <a:off x="3442" y="1439"/>
              <a:ext cx="1194"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chemeClr val="folHlink"/>
                  </a:solidFill>
                  <a:latin typeface="Lucida Grande" charset="0"/>
                </a:rPr>
                <a:t>β</a:t>
              </a:r>
              <a:r>
                <a:rPr lang="en-US">
                  <a:solidFill>
                    <a:schemeClr val="folHlink"/>
                  </a:solidFill>
                </a:rPr>
                <a:t>     * 0 * 0     1</a:t>
              </a:r>
            </a:p>
          </p:txBody>
        </p:sp>
      </p:grpSp>
      <p:grpSp>
        <p:nvGrpSpPr>
          <p:cNvPr id="40968" name="Group 129"/>
          <p:cNvGrpSpPr>
            <a:grpSpLocks/>
          </p:cNvGrpSpPr>
          <p:nvPr/>
        </p:nvGrpSpPr>
        <p:grpSpPr bwMode="auto">
          <a:xfrm>
            <a:off x="2347913" y="1911350"/>
            <a:ext cx="2784475" cy="3303588"/>
            <a:chOff x="1479" y="1204"/>
            <a:chExt cx="1754" cy="2081"/>
          </a:xfrm>
        </p:grpSpPr>
        <p:grpSp>
          <p:nvGrpSpPr>
            <p:cNvPr id="40969" name="Group 128"/>
            <p:cNvGrpSpPr>
              <a:grpSpLocks/>
            </p:cNvGrpSpPr>
            <p:nvPr/>
          </p:nvGrpSpPr>
          <p:grpSpPr bwMode="auto">
            <a:xfrm>
              <a:off x="1508" y="1364"/>
              <a:ext cx="1488" cy="1762"/>
              <a:chOff x="1508" y="1364"/>
              <a:chExt cx="1488" cy="1762"/>
            </a:xfrm>
          </p:grpSpPr>
          <p:sp>
            <p:nvSpPr>
              <p:cNvPr id="40980" name="AutoShape 83"/>
              <p:cNvSpPr>
                <a:spLocks noChangeArrowheads="1"/>
              </p:cNvSpPr>
              <p:nvPr/>
            </p:nvSpPr>
            <p:spPr bwMode="auto">
              <a:xfrm rot="-5400000">
                <a:off x="1318" y="2001"/>
                <a:ext cx="1382" cy="202"/>
              </a:xfrm>
              <a:custGeom>
                <a:avLst/>
                <a:gdLst>
                  <a:gd name="T0" fmla="*/ 1178 w 21600"/>
                  <a:gd name="T1" fmla="*/ 101 h 21600"/>
                  <a:gd name="T2" fmla="*/ 691 w 21600"/>
                  <a:gd name="T3" fmla="*/ 202 h 21600"/>
                  <a:gd name="T4" fmla="*/ 204 w 21600"/>
                  <a:gd name="T5" fmla="*/ 101 h 21600"/>
                  <a:gd name="T6" fmla="*/ 691 w 21600"/>
                  <a:gd name="T7" fmla="*/ 0 h 21600"/>
                  <a:gd name="T8" fmla="*/ 0 60000 65536"/>
                  <a:gd name="T9" fmla="*/ 0 60000 65536"/>
                  <a:gd name="T10" fmla="*/ 0 60000 65536"/>
                  <a:gd name="T11" fmla="*/ 0 60000 65536"/>
                  <a:gd name="T12" fmla="*/ 4986 w 21600"/>
                  <a:gd name="T13" fmla="*/ 5026 h 21600"/>
                  <a:gd name="T14" fmla="*/ 16614 w 21600"/>
                  <a:gd name="T15" fmla="*/ 16574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40981" name="AutoShape 56"/>
              <p:cNvSpPr>
                <a:spLocks noChangeArrowheads="1"/>
              </p:cNvSpPr>
              <p:nvPr/>
            </p:nvSpPr>
            <p:spPr bwMode="auto">
              <a:xfrm rot="5400000" flipH="1">
                <a:off x="1479" y="2044"/>
                <a:ext cx="864" cy="403"/>
              </a:xfrm>
              <a:prstGeom prst="parallelogram">
                <a:avLst>
                  <a:gd name="adj" fmla="val 70720"/>
                </a:avLst>
              </a:prstGeom>
              <a:solidFill>
                <a:srgbClr val="FF00FF">
                  <a:alpha val="50195"/>
                </a:srgbClr>
              </a:solidFill>
              <a:ln w="25400">
                <a:solidFill>
                  <a:schemeClr val="tx1"/>
                </a:solidFill>
                <a:miter lim="800000"/>
                <a:headEnd/>
                <a:tailEnd/>
              </a:ln>
            </p:spPr>
            <p:txBody>
              <a:bodyPr wrap="none" anchor="ctr"/>
              <a:lstStyle/>
              <a:p>
                <a:endParaRPr lang="en-US"/>
              </a:p>
            </p:txBody>
          </p:sp>
          <p:sp>
            <p:nvSpPr>
              <p:cNvPr id="40982" name="Rectangle 100"/>
              <p:cNvSpPr>
                <a:spLocks noChangeArrowheads="1"/>
              </p:cNvSpPr>
              <p:nvPr/>
            </p:nvSpPr>
            <p:spPr bwMode="auto">
              <a:xfrm>
                <a:off x="1709" y="2101"/>
                <a:ext cx="576" cy="576"/>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40983" name="Rectangle 50"/>
              <p:cNvSpPr>
                <a:spLocks noChangeArrowheads="1"/>
              </p:cNvSpPr>
              <p:nvPr/>
            </p:nvSpPr>
            <p:spPr bwMode="auto">
              <a:xfrm>
                <a:off x="1709" y="2104"/>
                <a:ext cx="576" cy="576"/>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0984" name="Rectangle 51"/>
              <p:cNvSpPr>
                <a:spLocks noChangeArrowheads="1"/>
              </p:cNvSpPr>
              <p:nvPr/>
            </p:nvSpPr>
            <p:spPr bwMode="auto">
              <a:xfrm>
                <a:off x="2112" y="1813"/>
                <a:ext cx="576" cy="576"/>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0985" name="Line 52"/>
              <p:cNvSpPr>
                <a:spLocks noChangeShapeType="1"/>
              </p:cNvSpPr>
              <p:nvPr/>
            </p:nvSpPr>
            <p:spPr bwMode="auto">
              <a:xfrm flipV="1">
                <a:off x="1709" y="1813"/>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86" name="Line 53"/>
              <p:cNvSpPr>
                <a:spLocks noChangeShapeType="1"/>
              </p:cNvSpPr>
              <p:nvPr/>
            </p:nvSpPr>
            <p:spPr bwMode="auto">
              <a:xfrm flipV="1">
                <a:off x="2285" y="1813"/>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87" name="Line 54"/>
              <p:cNvSpPr>
                <a:spLocks noChangeShapeType="1"/>
              </p:cNvSpPr>
              <p:nvPr/>
            </p:nvSpPr>
            <p:spPr bwMode="auto">
              <a:xfrm flipV="1">
                <a:off x="2285" y="2389"/>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88" name="Line 55"/>
              <p:cNvSpPr>
                <a:spLocks noChangeShapeType="1"/>
              </p:cNvSpPr>
              <p:nvPr/>
            </p:nvSpPr>
            <p:spPr bwMode="auto">
              <a:xfrm flipV="1">
                <a:off x="1712" y="2389"/>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89" name="Oval 57"/>
              <p:cNvSpPr>
                <a:spLocks noChangeArrowheads="1"/>
              </p:cNvSpPr>
              <p:nvPr/>
            </p:nvSpPr>
            <p:spPr bwMode="auto">
              <a:xfrm>
                <a:off x="1836" y="2700"/>
                <a:ext cx="1107" cy="189"/>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40990" name="Oval 58"/>
              <p:cNvSpPr>
                <a:spLocks noChangeArrowheads="1"/>
              </p:cNvSpPr>
              <p:nvPr/>
            </p:nvSpPr>
            <p:spPr bwMode="auto">
              <a:xfrm rot="-2086222">
                <a:off x="2325" y="2842"/>
                <a:ext cx="671" cy="196"/>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40991" name="Rectangle 68"/>
              <p:cNvSpPr>
                <a:spLocks noChangeArrowheads="1"/>
              </p:cNvSpPr>
              <p:nvPr/>
            </p:nvSpPr>
            <p:spPr bwMode="auto">
              <a:xfrm>
                <a:off x="1508" y="1698"/>
                <a:ext cx="979" cy="1382"/>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0992" name="Rectangle 69"/>
              <p:cNvSpPr>
                <a:spLocks noChangeArrowheads="1"/>
              </p:cNvSpPr>
              <p:nvPr/>
            </p:nvSpPr>
            <p:spPr bwMode="auto">
              <a:xfrm>
                <a:off x="1911" y="1410"/>
                <a:ext cx="979" cy="1382"/>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0993" name="Line 70"/>
              <p:cNvSpPr>
                <a:spLocks noChangeShapeType="1"/>
              </p:cNvSpPr>
              <p:nvPr/>
            </p:nvSpPr>
            <p:spPr bwMode="auto">
              <a:xfrm>
                <a:off x="1508" y="1698"/>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94" name="Line 71"/>
              <p:cNvSpPr>
                <a:spLocks noChangeShapeType="1"/>
              </p:cNvSpPr>
              <p:nvPr/>
            </p:nvSpPr>
            <p:spPr bwMode="auto">
              <a:xfrm flipV="1">
                <a:off x="1508" y="2677"/>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95" name="Line 72"/>
              <p:cNvSpPr>
                <a:spLocks noChangeShapeType="1"/>
              </p:cNvSpPr>
              <p:nvPr/>
            </p:nvSpPr>
            <p:spPr bwMode="auto">
              <a:xfrm>
                <a:off x="2285" y="2677"/>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96" name="Line 73"/>
              <p:cNvSpPr>
                <a:spLocks noChangeShapeType="1"/>
              </p:cNvSpPr>
              <p:nvPr/>
            </p:nvSpPr>
            <p:spPr bwMode="auto">
              <a:xfrm>
                <a:off x="2691" y="2389"/>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97" name="Line 74"/>
              <p:cNvSpPr>
                <a:spLocks noChangeShapeType="1"/>
              </p:cNvSpPr>
              <p:nvPr/>
            </p:nvSpPr>
            <p:spPr bwMode="auto">
              <a:xfrm flipH="1">
                <a:off x="1508" y="1410"/>
                <a:ext cx="405"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98" name="Line 75"/>
              <p:cNvSpPr>
                <a:spLocks noChangeShapeType="1"/>
              </p:cNvSpPr>
              <p:nvPr/>
            </p:nvSpPr>
            <p:spPr bwMode="auto">
              <a:xfrm flipH="1">
                <a:off x="2487" y="1410"/>
                <a:ext cx="405"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999" name="Line 76"/>
              <p:cNvSpPr>
                <a:spLocks noChangeShapeType="1"/>
              </p:cNvSpPr>
              <p:nvPr/>
            </p:nvSpPr>
            <p:spPr bwMode="auto">
              <a:xfrm flipH="1">
                <a:off x="1911" y="2389"/>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000" name="Line 77"/>
              <p:cNvSpPr>
                <a:spLocks noChangeShapeType="1"/>
              </p:cNvSpPr>
              <p:nvPr/>
            </p:nvSpPr>
            <p:spPr bwMode="auto">
              <a:xfrm>
                <a:off x="1911" y="1410"/>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001" name="Line 78"/>
              <p:cNvSpPr>
                <a:spLocks noChangeShapeType="1"/>
              </p:cNvSpPr>
              <p:nvPr/>
            </p:nvSpPr>
            <p:spPr bwMode="auto">
              <a:xfrm flipH="1">
                <a:off x="2285" y="1701"/>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002" name="Line 79"/>
              <p:cNvSpPr>
                <a:spLocks noChangeShapeType="1"/>
              </p:cNvSpPr>
              <p:nvPr/>
            </p:nvSpPr>
            <p:spPr bwMode="auto">
              <a:xfrm flipH="1">
                <a:off x="2688" y="1410"/>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003" name="Line 80"/>
              <p:cNvSpPr>
                <a:spLocks noChangeShapeType="1"/>
              </p:cNvSpPr>
              <p:nvPr/>
            </p:nvSpPr>
            <p:spPr bwMode="auto">
              <a:xfrm flipH="1">
                <a:off x="2487" y="2792"/>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004" name="Line 81"/>
              <p:cNvSpPr>
                <a:spLocks noChangeShapeType="1"/>
              </p:cNvSpPr>
              <p:nvPr/>
            </p:nvSpPr>
            <p:spPr bwMode="auto">
              <a:xfrm flipH="1">
                <a:off x="1508" y="2792"/>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005" name="AutoShape 84"/>
              <p:cNvSpPr>
                <a:spLocks noChangeArrowheads="1"/>
              </p:cNvSpPr>
              <p:nvPr/>
            </p:nvSpPr>
            <p:spPr bwMode="auto">
              <a:xfrm rot="5400000">
                <a:off x="1692" y="2289"/>
                <a:ext cx="1382" cy="202"/>
              </a:xfrm>
              <a:custGeom>
                <a:avLst/>
                <a:gdLst>
                  <a:gd name="T0" fmla="*/ 1187 w 21600"/>
                  <a:gd name="T1" fmla="*/ 101 h 21600"/>
                  <a:gd name="T2" fmla="*/ 691 w 21600"/>
                  <a:gd name="T3" fmla="*/ 202 h 21600"/>
                  <a:gd name="T4" fmla="*/ 195 w 21600"/>
                  <a:gd name="T5" fmla="*/ 101 h 21600"/>
                  <a:gd name="T6" fmla="*/ 691 w 21600"/>
                  <a:gd name="T7" fmla="*/ 0 h 21600"/>
                  <a:gd name="T8" fmla="*/ 0 60000 65536"/>
                  <a:gd name="T9" fmla="*/ 0 60000 65536"/>
                  <a:gd name="T10" fmla="*/ 0 60000 65536"/>
                  <a:gd name="T11" fmla="*/ 0 60000 65536"/>
                  <a:gd name="T12" fmla="*/ 4861 w 21600"/>
                  <a:gd name="T13" fmla="*/ 4812 h 21600"/>
                  <a:gd name="T14" fmla="*/ 16739 w 21600"/>
                  <a:gd name="T15" fmla="*/ 16788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41006" name="Oval 88"/>
              <p:cNvSpPr>
                <a:spLocks noChangeArrowheads="1"/>
              </p:cNvSpPr>
              <p:nvPr/>
            </p:nvSpPr>
            <p:spPr bwMode="auto">
              <a:xfrm>
                <a:off x="1865" y="1364"/>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07" name="Oval 89"/>
              <p:cNvSpPr>
                <a:spLocks noChangeArrowheads="1"/>
              </p:cNvSpPr>
              <p:nvPr/>
            </p:nvSpPr>
            <p:spPr bwMode="auto">
              <a:xfrm>
                <a:off x="2441" y="1652"/>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08" name="Oval 90"/>
              <p:cNvSpPr>
                <a:spLocks noChangeArrowheads="1"/>
              </p:cNvSpPr>
              <p:nvPr/>
            </p:nvSpPr>
            <p:spPr bwMode="auto">
              <a:xfrm>
                <a:off x="2066" y="1767"/>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09" name="Oval 91"/>
              <p:cNvSpPr>
                <a:spLocks noChangeArrowheads="1"/>
              </p:cNvSpPr>
              <p:nvPr/>
            </p:nvSpPr>
            <p:spPr bwMode="auto">
              <a:xfrm>
                <a:off x="1663" y="2055"/>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0" name="Oval 92"/>
              <p:cNvSpPr>
                <a:spLocks noChangeArrowheads="1"/>
              </p:cNvSpPr>
              <p:nvPr/>
            </p:nvSpPr>
            <p:spPr bwMode="auto">
              <a:xfrm>
                <a:off x="2239" y="2055"/>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1" name="Oval 93"/>
              <p:cNvSpPr>
                <a:spLocks noChangeArrowheads="1"/>
              </p:cNvSpPr>
              <p:nvPr/>
            </p:nvSpPr>
            <p:spPr bwMode="auto">
              <a:xfrm>
                <a:off x="2064" y="2343"/>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2" name="Oval 94"/>
              <p:cNvSpPr>
                <a:spLocks noChangeArrowheads="1"/>
              </p:cNvSpPr>
              <p:nvPr/>
            </p:nvSpPr>
            <p:spPr bwMode="auto">
              <a:xfrm>
                <a:off x="2241" y="2631"/>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3" name="Oval 95"/>
              <p:cNvSpPr>
                <a:spLocks noChangeArrowheads="1"/>
              </p:cNvSpPr>
              <p:nvPr/>
            </p:nvSpPr>
            <p:spPr bwMode="auto">
              <a:xfrm>
                <a:off x="1865" y="2746"/>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4" name="Oval 96"/>
              <p:cNvSpPr>
                <a:spLocks noChangeArrowheads="1"/>
              </p:cNvSpPr>
              <p:nvPr/>
            </p:nvSpPr>
            <p:spPr bwMode="auto">
              <a:xfrm>
                <a:off x="2844" y="2748"/>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5" name="Oval 97"/>
              <p:cNvSpPr>
                <a:spLocks noChangeArrowheads="1"/>
              </p:cNvSpPr>
              <p:nvPr/>
            </p:nvSpPr>
            <p:spPr bwMode="auto">
              <a:xfrm>
                <a:off x="2441" y="3034"/>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41016" name="Oval 98"/>
              <p:cNvSpPr>
                <a:spLocks noChangeArrowheads="1"/>
              </p:cNvSpPr>
              <p:nvPr/>
            </p:nvSpPr>
            <p:spPr bwMode="auto">
              <a:xfrm>
                <a:off x="1663" y="2631"/>
                <a:ext cx="92" cy="92"/>
              </a:xfrm>
              <a:prstGeom prst="ellipse">
                <a:avLst/>
              </a:prstGeom>
              <a:solidFill>
                <a:schemeClr val="tx1"/>
              </a:solidFill>
              <a:ln w="25400">
                <a:solidFill>
                  <a:schemeClr val="tx1"/>
                </a:solidFill>
                <a:round/>
                <a:headEnd/>
                <a:tailEnd/>
              </a:ln>
            </p:spPr>
            <p:txBody>
              <a:bodyPr wrap="none" anchor="ctr"/>
              <a:lstStyle/>
              <a:p>
                <a:endParaRPr lang="en-US"/>
              </a:p>
            </p:txBody>
          </p:sp>
        </p:grpSp>
        <p:sp>
          <p:nvSpPr>
            <p:cNvPr id="40970" name="Text Box 114"/>
            <p:cNvSpPr txBox="1">
              <a:spLocks noChangeArrowheads="1"/>
            </p:cNvSpPr>
            <p:nvPr/>
          </p:nvSpPr>
          <p:spPr bwMode="auto">
            <a:xfrm>
              <a:off x="1761" y="120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40971" name="Text Box 115"/>
            <p:cNvSpPr txBox="1">
              <a:spLocks noChangeArrowheads="1"/>
            </p:cNvSpPr>
            <p:nvPr/>
          </p:nvSpPr>
          <p:spPr bwMode="auto">
            <a:xfrm>
              <a:off x="2280" y="1489"/>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40972" name="Text Box 116"/>
            <p:cNvSpPr txBox="1">
              <a:spLocks noChangeArrowheads="1"/>
            </p:cNvSpPr>
            <p:nvPr/>
          </p:nvSpPr>
          <p:spPr bwMode="auto">
            <a:xfrm>
              <a:off x="2082" y="1660"/>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40973" name="Text Box 117"/>
            <p:cNvSpPr txBox="1">
              <a:spLocks noChangeArrowheads="1"/>
            </p:cNvSpPr>
            <p:nvPr/>
          </p:nvSpPr>
          <p:spPr bwMode="auto">
            <a:xfrm>
              <a:off x="1479" y="2110"/>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40974" name="Text Box 118"/>
            <p:cNvSpPr txBox="1">
              <a:spLocks noChangeArrowheads="1"/>
            </p:cNvSpPr>
            <p:nvPr/>
          </p:nvSpPr>
          <p:spPr bwMode="auto">
            <a:xfrm>
              <a:off x="1488" y="2461"/>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40975" name="Text Box 119"/>
            <p:cNvSpPr txBox="1">
              <a:spLocks noChangeArrowheads="1"/>
            </p:cNvSpPr>
            <p:nvPr/>
          </p:nvSpPr>
          <p:spPr bwMode="auto">
            <a:xfrm>
              <a:off x="1785" y="279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40976" name="Text Box 120"/>
            <p:cNvSpPr txBox="1">
              <a:spLocks noChangeArrowheads="1"/>
            </p:cNvSpPr>
            <p:nvPr/>
          </p:nvSpPr>
          <p:spPr bwMode="auto">
            <a:xfrm>
              <a:off x="2190" y="3073"/>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dirty="0"/>
                <a:t>1001</a:t>
              </a:r>
            </a:p>
          </p:txBody>
        </p:sp>
        <p:sp>
          <p:nvSpPr>
            <p:cNvPr id="40977" name="Text Box 121"/>
            <p:cNvSpPr txBox="1">
              <a:spLocks noChangeArrowheads="1"/>
            </p:cNvSpPr>
            <p:nvPr/>
          </p:nvSpPr>
          <p:spPr bwMode="auto">
            <a:xfrm>
              <a:off x="2883" y="2641"/>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40978" name="Text Box 122"/>
            <p:cNvSpPr txBox="1">
              <a:spLocks noChangeArrowheads="1"/>
            </p:cNvSpPr>
            <p:nvPr/>
          </p:nvSpPr>
          <p:spPr bwMode="auto">
            <a:xfrm>
              <a:off x="1884" y="2155"/>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0100</a:t>
              </a:r>
            </a:p>
          </p:txBody>
        </p:sp>
        <p:sp>
          <p:nvSpPr>
            <p:cNvPr id="40979" name="Text Box 123"/>
            <p:cNvSpPr txBox="1">
              <a:spLocks noChangeArrowheads="1"/>
            </p:cNvSpPr>
            <p:nvPr/>
          </p:nvSpPr>
          <p:spPr bwMode="auto">
            <a:xfrm>
              <a:off x="2046" y="189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grpSp>
      <p:sp>
        <p:nvSpPr>
          <p:cNvPr id="72" name="Text Box 120">
            <a:extLst>
              <a:ext uri="{FF2B5EF4-FFF2-40B4-BE49-F238E27FC236}">
                <a16:creationId xmlns:a16="http://schemas.microsoft.com/office/drawing/2014/main" id="{02C7E147-EA83-594B-A98A-3501B9129CC5}"/>
              </a:ext>
            </a:extLst>
          </p:cNvPr>
          <p:cNvSpPr txBox="1">
            <a:spLocks noChangeArrowheads="1"/>
          </p:cNvSpPr>
          <p:nvPr/>
        </p:nvSpPr>
        <p:spPr bwMode="auto">
          <a:xfrm>
            <a:off x="3123906" y="3984210"/>
            <a:ext cx="556563"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dirty="0"/>
              <a:t>1000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198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54E2CC2-AB07-5040-8A6E-F65A8A2D1432}" type="slidenum">
              <a:rPr lang="en-US" sz="1400" b="0"/>
              <a:pPr/>
              <a:t>39</a:t>
            </a:fld>
            <a:endParaRPr lang="en-US" sz="1400" b="0"/>
          </a:p>
        </p:txBody>
      </p:sp>
      <p:sp>
        <p:nvSpPr>
          <p:cNvPr id="41988" name="Rectangle 2"/>
          <p:cNvSpPr>
            <a:spLocks noGrp="1" noChangeArrowheads="1"/>
          </p:cNvSpPr>
          <p:nvPr>
            <p:ph type="title"/>
          </p:nvPr>
        </p:nvSpPr>
        <p:spPr/>
        <p:txBody>
          <a:bodyPr/>
          <a:lstStyle/>
          <a:p>
            <a:r>
              <a:rPr lang="en-US">
                <a:latin typeface="Arial Narrow" charset="0"/>
              </a:rPr>
              <a:t>Example of expansion</a:t>
            </a:r>
          </a:p>
        </p:txBody>
      </p:sp>
      <p:sp>
        <p:nvSpPr>
          <p:cNvPr id="1517655" name="Rectangle 87"/>
          <p:cNvSpPr>
            <a:spLocks noGrp="1" noChangeArrowheads="1"/>
          </p:cNvSpPr>
          <p:nvPr>
            <p:ph type="body" idx="1"/>
          </p:nvPr>
        </p:nvSpPr>
        <p:spPr/>
        <p:txBody>
          <a:bodyPr/>
          <a:lstStyle/>
          <a:p>
            <a:r>
              <a:rPr lang="en-US" sz="2400" dirty="0">
                <a:latin typeface="Arial Narrow" charset="0"/>
              </a:rPr>
              <a:t>Expand </a:t>
            </a:r>
            <a:r>
              <a:rPr lang="en-US" sz="2400" dirty="0">
                <a:solidFill>
                  <a:schemeClr val="bg2"/>
                </a:solidFill>
                <a:latin typeface="Arial Narrow" charset="0"/>
              </a:rPr>
              <a:t>0000</a:t>
            </a:r>
            <a:r>
              <a:rPr lang="en-US" sz="2400" dirty="0">
                <a:latin typeface="Arial Narrow" charset="0"/>
              </a:rPr>
              <a:t> to </a:t>
            </a:r>
            <a:r>
              <a:rPr lang="el-GR" sz="2400" dirty="0">
                <a:solidFill>
                  <a:srgbClr val="990099"/>
                </a:solidFill>
                <a:latin typeface="Lucida Grande" charset="0"/>
              </a:rPr>
              <a:t>α</a:t>
            </a:r>
            <a:r>
              <a:rPr lang="en-US" sz="2400" dirty="0">
                <a:solidFill>
                  <a:srgbClr val="990099"/>
                </a:solidFill>
                <a:latin typeface="Arial Narrow" charset="0"/>
              </a:rPr>
              <a:t> = 0**0</a:t>
            </a:r>
            <a:r>
              <a:rPr lang="en-US" sz="2400" dirty="0">
                <a:latin typeface="Arial Narrow" charset="0"/>
              </a:rPr>
              <a:t>.</a:t>
            </a:r>
          </a:p>
          <a:p>
            <a:pPr lvl="1"/>
            <a:r>
              <a:rPr lang="en-US" sz="2000" dirty="0">
                <a:latin typeface="Arial Narrow" charset="0"/>
              </a:rPr>
              <a:t>Drop 0100, 0010, 0110 from the cover.</a:t>
            </a:r>
          </a:p>
          <a:p>
            <a:r>
              <a:rPr lang="en-US" sz="2400" dirty="0">
                <a:latin typeface="Arial Narrow" charset="0"/>
              </a:rPr>
              <a:t>Expand </a:t>
            </a:r>
            <a:r>
              <a:rPr lang="en-US" sz="2400" dirty="0">
                <a:solidFill>
                  <a:schemeClr val="bg2"/>
                </a:solidFill>
                <a:latin typeface="Arial Narrow" charset="0"/>
              </a:rPr>
              <a:t>1000</a:t>
            </a:r>
            <a:r>
              <a:rPr lang="en-US" sz="2400" dirty="0">
                <a:latin typeface="Arial Narrow" charset="0"/>
              </a:rPr>
              <a:t> to </a:t>
            </a:r>
            <a:r>
              <a:rPr lang="el-GR" sz="2400" dirty="0">
                <a:solidFill>
                  <a:srgbClr val="CC6600"/>
                </a:solidFill>
                <a:latin typeface="Lucida Grande" charset="0"/>
              </a:rPr>
              <a:t>β</a:t>
            </a:r>
            <a:r>
              <a:rPr lang="en-US" sz="2400" dirty="0">
                <a:solidFill>
                  <a:srgbClr val="CC6600"/>
                </a:solidFill>
                <a:latin typeface="Arial Narrow" charset="0"/>
              </a:rPr>
              <a:t> = *0*0</a:t>
            </a:r>
            <a:r>
              <a:rPr lang="en-US" sz="2400" dirty="0">
                <a:latin typeface="Arial Narrow" charset="0"/>
              </a:rPr>
              <a:t>.</a:t>
            </a:r>
          </a:p>
          <a:p>
            <a:pPr lvl="1"/>
            <a:r>
              <a:rPr lang="en-US" sz="2000" dirty="0">
                <a:latin typeface="Arial Narrow" charset="0"/>
              </a:rPr>
              <a:t>Drop 1010 from the cover.</a:t>
            </a:r>
          </a:p>
          <a:p>
            <a:r>
              <a:rPr lang="en-US" sz="2400" dirty="0">
                <a:latin typeface="Arial Narrow" charset="0"/>
              </a:rPr>
              <a:t>Expand </a:t>
            </a:r>
            <a:r>
              <a:rPr lang="en-US" sz="2400" dirty="0">
                <a:solidFill>
                  <a:schemeClr val="bg2"/>
                </a:solidFill>
                <a:latin typeface="Arial Narrow" charset="0"/>
              </a:rPr>
              <a:t>0101</a:t>
            </a:r>
            <a:r>
              <a:rPr lang="en-US" sz="2400" dirty="0">
                <a:latin typeface="Arial Narrow" charset="0"/>
              </a:rPr>
              <a:t> to </a:t>
            </a:r>
            <a:r>
              <a:rPr lang="el-GR" sz="2400" dirty="0">
                <a:solidFill>
                  <a:srgbClr val="00CCFF"/>
                </a:solidFill>
                <a:latin typeface="Lucida Grande" charset="0"/>
              </a:rPr>
              <a:t>γ</a:t>
            </a:r>
            <a:r>
              <a:rPr lang="en-US" sz="2400" dirty="0">
                <a:solidFill>
                  <a:srgbClr val="00CCFF"/>
                </a:solidFill>
                <a:latin typeface="Arial Narrow" charset="0"/>
              </a:rPr>
              <a:t> = 01**</a:t>
            </a:r>
            <a:r>
              <a:rPr lang="en-US" sz="2400" dirty="0">
                <a:latin typeface="Arial Narrow" charset="0"/>
              </a:rPr>
              <a:t>.</a:t>
            </a:r>
          </a:p>
          <a:p>
            <a:pPr lvl="1"/>
            <a:r>
              <a:rPr lang="en-US" sz="2000" dirty="0">
                <a:latin typeface="Arial Narrow" charset="0"/>
              </a:rPr>
              <a:t>Drop 0111 from the cover.</a:t>
            </a:r>
          </a:p>
          <a:p>
            <a:r>
              <a:rPr lang="en-US" sz="2400" dirty="0">
                <a:latin typeface="Arial Narrow" charset="0"/>
              </a:rPr>
              <a:t>Expand </a:t>
            </a:r>
            <a:r>
              <a:rPr lang="en-US" sz="2400" dirty="0">
                <a:solidFill>
                  <a:schemeClr val="bg2"/>
                </a:solidFill>
                <a:latin typeface="Arial Narrow" charset="0"/>
              </a:rPr>
              <a:t>1001</a:t>
            </a:r>
            <a:r>
              <a:rPr lang="en-US" sz="2400" dirty="0">
                <a:latin typeface="Arial Narrow" charset="0"/>
              </a:rPr>
              <a:t> to </a:t>
            </a:r>
            <a:r>
              <a:rPr lang="el-GR" sz="2400" dirty="0">
                <a:solidFill>
                  <a:schemeClr val="hlink"/>
                </a:solidFill>
                <a:latin typeface="Lucida Grande" charset="0"/>
              </a:rPr>
              <a:t>δ</a:t>
            </a:r>
            <a:r>
              <a:rPr lang="en-US" sz="2400" dirty="0">
                <a:solidFill>
                  <a:schemeClr val="hlink"/>
                </a:solidFill>
                <a:latin typeface="Arial Narrow" charset="0"/>
              </a:rPr>
              <a:t> = 10**</a:t>
            </a:r>
            <a:r>
              <a:rPr lang="en-US" sz="2400" dirty="0">
                <a:latin typeface="Arial Narrow" charset="0"/>
              </a:rPr>
              <a:t>.</a:t>
            </a:r>
          </a:p>
          <a:p>
            <a:pPr lvl="1"/>
            <a:r>
              <a:rPr lang="en-US" sz="2000" dirty="0">
                <a:latin typeface="Arial Narrow" charset="0"/>
              </a:rPr>
              <a:t>Drop 1011 from the cover.</a:t>
            </a:r>
          </a:p>
          <a:p>
            <a:r>
              <a:rPr lang="en-US" sz="2400" dirty="0">
                <a:latin typeface="Arial Narrow" charset="0"/>
              </a:rPr>
              <a:t>Expand </a:t>
            </a:r>
            <a:r>
              <a:rPr lang="en-US" sz="2400" dirty="0">
                <a:solidFill>
                  <a:schemeClr val="bg2"/>
                </a:solidFill>
                <a:latin typeface="Arial Narrow" charset="0"/>
              </a:rPr>
              <a:t>1101</a:t>
            </a:r>
            <a:r>
              <a:rPr lang="en-US" sz="2400" dirty="0">
                <a:latin typeface="Arial Narrow" charset="0"/>
              </a:rPr>
              <a:t> to </a:t>
            </a:r>
            <a:r>
              <a:rPr lang="el-GR" sz="2400" dirty="0">
                <a:solidFill>
                  <a:srgbClr val="CC0000"/>
                </a:solidFill>
                <a:latin typeface="Lucida Grande" charset="0"/>
              </a:rPr>
              <a:t>ε</a:t>
            </a:r>
            <a:r>
              <a:rPr lang="en-US" sz="2400" dirty="0">
                <a:solidFill>
                  <a:srgbClr val="CC0000"/>
                </a:solidFill>
                <a:latin typeface="Arial Narrow" charset="0"/>
              </a:rPr>
              <a:t> = 1*01</a:t>
            </a:r>
            <a:r>
              <a:rPr lang="en-US" sz="2400" dirty="0">
                <a:latin typeface="Arial Narrow" charset="0"/>
              </a:rPr>
              <a:t>.</a:t>
            </a:r>
          </a:p>
          <a:p>
            <a:r>
              <a:rPr lang="en-US" sz="2400" dirty="0">
                <a:latin typeface="Arial Narrow" charset="0"/>
              </a:rPr>
              <a:t>Cover is: </a:t>
            </a:r>
            <a:r>
              <a:rPr lang="en-US" sz="2400" dirty="0">
                <a:solidFill>
                  <a:schemeClr val="bg2"/>
                </a:solidFill>
                <a:latin typeface="Arial Narrow" charset="0"/>
              </a:rPr>
              <a:t>{</a:t>
            </a:r>
            <a:r>
              <a:rPr lang="el-GR" sz="2400" dirty="0">
                <a:solidFill>
                  <a:srgbClr val="CC00CC"/>
                </a:solidFill>
                <a:latin typeface="Lucida Grande" charset="0"/>
              </a:rPr>
              <a:t>α</a:t>
            </a:r>
            <a:r>
              <a:rPr lang="en-US" sz="2400" dirty="0">
                <a:solidFill>
                  <a:schemeClr val="bg2"/>
                </a:solidFill>
                <a:latin typeface="Arial Narrow" charset="0"/>
              </a:rPr>
              <a:t>,</a:t>
            </a:r>
            <a:r>
              <a:rPr lang="el-GR" sz="2400" dirty="0">
                <a:solidFill>
                  <a:srgbClr val="CC6600"/>
                </a:solidFill>
                <a:latin typeface="Lucida Grande" charset="0"/>
              </a:rPr>
              <a:t>β</a:t>
            </a:r>
            <a:r>
              <a:rPr lang="en-US" sz="2400" dirty="0">
                <a:solidFill>
                  <a:schemeClr val="bg2"/>
                </a:solidFill>
                <a:latin typeface="Arial Narrow" charset="0"/>
              </a:rPr>
              <a:t>,</a:t>
            </a:r>
            <a:r>
              <a:rPr lang="el-GR" sz="2400" dirty="0">
                <a:solidFill>
                  <a:srgbClr val="00CCFF"/>
                </a:solidFill>
                <a:latin typeface="Lucida Grande" charset="0"/>
              </a:rPr>
              <a:t>γ</a:t>
            </a:r>
            <a:r>
              <a:rPr lang="en-US" sz="2400" dirty="0">
                <a:solidFill>
                  <a:schemeClr val="bg2"/>
                </a:solidFill>
                <a:latin typeface="Arial Narrow" charset="0"/>
              </a:rPr>
              <a:t>,</a:t>
            </a:r>
            <a:r>
              <a:rPr lang="el-GR" sz="2400" dirty="0">
                <a:solidFill>
                  <a:schemeClr val="hlink"/>
                </a:solidFill>
                <a:latin typeface="Lucida Grande" charset="0"/>
              </a:rPr>
              <a:t>δ</a:t>
            </a:r>
            <a:r>
              <a:rPr lang="en-US" sz="2400" dirty="0">
                <a:solidFill>
                  <a:schemeClr val="bg2"/>
                </a:solidFill>
                <a:latin typeface="Arial Narrow" charset="0"/>
              </a:rPr>
              <a:t>,</a:t>
            </a:r>
            <a:r>
              <a:rPr lang="el-GR" sz="2400" dirty="0">
                <a:solidFill>
                  <a:srgbClr val="CC0000"/>
                </a:solidFill>
                <a:latin typeface="Lucida Grande" charset="0"/>
              </a:rPr>
              <a:t>ε</a:t>
            </a:r>
            <a:r>
              <a:rPr lang="en-US" sz="2400" dirty="0">
                <a:solidFill>
                  <a:schemeClr val="bg2"/>
                </a:solidFill>
                <a:latin typeface="Arial Narrow" charset="0"/>
              </a:rPr>
              <a:t>}</a:t>
            </a:r>
            <a:r>
              <a:rPr lang="en-US" sz="2400" dirty="0">
                <a:latin typeface="Arial Narrow" charset="0"/>
              </a:rPr>
              <a:t>.</a:t>
            </a:r>
            <a:endParaRPr lang="el-GR" sz="2400" dirty="0">
              <a:latin typeface="Arial Narrow" charset="0"/>
            </a:endParaRPr>
          </a:p>
        </p:txBody>
      </p:sp>
      <p:grpSp>
        <p:nvGrpSpPr>
          <p:cNvPr id="41990" name="Group 4"/>
          <p:cNvGrpSpPr>
            <a:grpSpLocks/>
          </p:cNvGrpSpPr>
          <p:nvPr/>
        </p:nvGrpSpPr>
        <p:grpSpPr bwMode="auto">
          <a:xfrm>
            <a:off x="5446713" y="5241925"/>
            <a:ext cx="993775" cy="819150"/>
            <a:chOff x="164" y="2285"/>
            <a:chExt cx="626" cy="516"/>
          </a:xfrm>
        </p:grpSpPr>
        <p:grpSp>
          <p:nvGrpSpPr>
            <p:cNvPr id="42048" name="Group 5"/>
            <p:cNvGrpSpPr>
              <a:grpSpLocks/>
            </p:cNvGrpSpPr>
            <p:nvPr/>
          </p:nvGrpSpPr>
          <p:grpSpPr bwMode="auto">
            <a:xfrm>
              <a:off x="457" y="2416"/>
              <a:ext cx="230" cy="231"/>
              <a:chOff x="1612" y="3627"/>
              <a:chExt cx="230" cy="231"/>
            </a:xfrm>
          </p:grpSpPr>
          <p:sp>
            <p:nvSpPr>
              <p:cNvPr id="42054" name="Line 6"/>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2055" name="Line 7"/>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2056" name="Line 8"/>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42049" name="Text Box 9"/>
            <p:cNvSpPr txBox="1">
              <a:spLocks noChangeArrowheads="1"/>
            </p:cNvSpPr>
            <p:nvPr/>
          </p:nvSpPr>
          <p:spPr bwMode="auto">
            <a:xfrm>
              <a:off x="608" y="2570"/>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42050" name="Text Box 10"/>
            <p:cNvSpPr txBox="1">
              <a:spLocks noChangeArrowheads="1"/>
            </p:cNvSpPr>
            <p:nvPr/>
          </p:nvSpPr>
          <p:spPr bwMode="auto">
            <a:xfrm>
              <a:off x="485" y="2324"/>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42051" name="Text Box 11"/>
            <p:cNvSpPr txBox="1">
              <a:spLocks noChangeArrowheads="1"/>
            </p:cNvSpPr>
            <p:nvPr/>
          </p:nvSpPr>
          <p:spPr bwMode="auto">
            <a:xfrm>
              <a:off x="323" y="2285"/>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sp>
          <p:nvSpPr>
            <p:cNvPr id="42052" name="Line 12"/>
            <p:cNvSpPr>
              <a:spLocks noChangeShapeType="1"/>
            </p:cNvSpPr>
            <p:nvPr/>
          </p:nvSpPr>
          <p:spPr bwMode="auto">
            <a:xfrm flipH="1" flipV="1">
              <a:off x="282" y="2476"/>
              <a:ext cx="173"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2053" name="Text Box 13"/>
            <p:cNvSpPr txBox="1">
              <a:spLocks noChangeArrowheads="1"/>
            </p:cNvSpPr>
            <p:nvPr/>
          </p:nvSpPr>
          <p:spPr bwMode="auto">
            <a:xfrm>
              <a:off x="164" y="2471"/>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d</a:t>
              </a:r>
            </a:p>
          </p:txBody>
        </p:sp>
      </p:grpSp>
      <p:sp>
        <p:nvSpPr>
          <p:cNvPr id="1517589" name="AutoShape 21"/>
          <p:cNvSpPr>
            <a:spLocks noChangeArrowheads="1"/>
          </p:cNvSpPr>
          <p:nvPr/>
        </p:nvSpPr>
        <p:spPr bwMode="auto">
          <a:xfrm rot="-5400000">
            <a:off x="5229225" y="2914650"/>
            <a:ext cx="2193925" cy="365125"/>
          </a:xfrm>
          <a:custGeom>
            <a:avLst/>
            <a:gdLst>
              <a:gd name="T0" fmla="*/ 1870118 w 21600"/>
              <a:gd name="T1" fmla="*/ 182563 h 21600"/>
              <a:gd name="T2" fmla="*/ 1096963 w 21600"/>
              <a:gd name="T3" fmla="*/ 365125 h 21600"/>
              <a:gd name="T4" fmla="*/ 323807 w 21600"/>
              <a:gd name="T5" fmla="*/ 182563 h 21600"/>
              <a:gd name="T6" fmla="*/ 1096963 w 21600"/>
              <a:gd name="T7" fmla="*/ 0 h 21600"/>
              <a:gd name="T8" fmla="*/ 0 60000 65536"/>
              <a:gd name="T9" fmla="*/ 0 60000 65536"/>
              <a:gd name="T10" fmla="*/ 0 60000 65536"/>
              <a:gd name="T11" fmla="*/ 0 60000 65536"/>
              <a:gd name="T12" fmla="*/ 4988 w 21600"/>
              <a:gd name="T13" fmla="*/ 4988 h 21600"/>
              <a:gd name="T14" fmla="*/ 16612 w 21600"/>
              <a:gd name="T15" fmla="*/ 16612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1517590" name="AutoShape 22"/>
          <p:cNvSpPr>
            <a:spLocks noChangeArrowheads="1"/>
          </p:cNvSpPr>
          <p:nvPr/>
        </p:nvSpPr>
        <p:spPr bwMode="auto">
          <a:xfrm rot="5400000" flipH="1">
            <a:off x="5453857" y="2961481"/>
            <a:ext cx="1371600" cy="731837"/>
          </a:xfrm>
          <a:prstGeom prst="parallelogram">
            <a:avLst>
              <a:gd name="adj" fmla="val 61822"/>
            </a:avLst>
          </a:prstGeom>
          <a:solidFill>
            <a:srgbClr val="FF00FF">
              <a:alpha val="50195"/>
            </a:srgbClr>
          </a:solidFill>
          <a:ln w="25400">
            <a:solidFill>
              <a:schemeClr val="tx1"/>
            </a:solidFill>
            <a:miter lim="800000"/>
            <a:headEnd/>
            <a:tailEnd/>
          </a:ln>
        </p:spPr>
        <p:txBody>
          <a:bodyPr wrap="none" anchor="ctr"/>
          <a:lstStyle/>
          <a:p>
            <a:endParaRPr lang="en-US"/>
          </a:p>
        </p:txBody>
      </p:sp>
      <p:sp>
        <p:nvSpPr>
          <p:cNvPr id="1517591" name="Rectangle 23"/>
          <p:cNvSpPr>
            <a:spLocks noChangeArrowheads="1"/>
          </p:cNvSpPr>
          <p:nvPr/>
        </p:nvSpPr>
        <p:spPr bwMode="auto">
          <a:xfrm>
            <a:off x="5770563" y="3097213"/>
            <a:ext cx="914400" cy="914400"/>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1517599" name="Oval 31"/>
          <p:cNvSpPr>
            <a:spLocks noChangeArrowheads="1"/>
          </p:cNvSpPr>
          <p:nvPr/>
        </p:nvSpPr>
        <p:spPr bwMode="auto">
          <a:xfrm rot="-1943506">
            <a:off x="6815138" y="4249738"/>
            <a:ext cx="1158875" cy="347662"/>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1517614" name="AutoShape 46"/>
          <p:cNvSpPr>
            <a:spLocks noChangeArrowheads="1"/>
          </p:cNvSpPr>
          <p:nvPr/>
        </p:nvSpPr>
        <p:spPr bwMode="auto">
          <a:xfrm rot="5400000">
            <a:off x="5778500" y="3371850"/>
            <a:ext cx="2193925" cy="365125"/>
          </a:xfrm>
          <a:custGeom>
            <a:avLst/>
            <a:gdLst>
              <a:gd name="T0" fmla="*/ 1883627 w 21600"/>
              <a:gd name="T1" fmla="*/ 182563 h 21600"/>
              <a:gd name="T2" fmla="*/ 1096963 w 21600"/>
              <a:gd name="T3" fmla="*/ 365125 h 21600"/>
              <a:gd name="T4" fmla="*/ 310298 w 21600"/>
              <a:gd name="T5" fmla="*/ 182563 h 21600"/>
              <a:gd name="T6" fmla="*/ 1096963 w 21600"/>
              <a:gd name="T7" fmla="*/ 0 h 21600"/>
              <a:gd name="T8" fmla="*/ 0 60000 65536"/>
              <a:gd name="T9" fmla="*/ 0 60000 65536"/>
              <a:gd name="T10" fmla="*/ 0 60000 65536"/>
              <a:gd name="T11" fmla="*/ 0 60000 65536"/>
              <a:gd name="T12" fmla="*/ 4855 w 21600"/>
              <a:gd name="T13" fmla="*/ 4855 h 21600"/>
              <a:gd name="T14" fmla="*/ 16745 w 21600"/>
              <a:gd name="T15" fmla="*/ 16745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41996" name="Text Box 64"/>
          <p:cNvSpPr txBox="1">
            <a:spLocks noChangeArrowheads="1"/>
          </p:cNvSpPr>
          <p:nvPr/>
        </p:nvSpPr>
        <p:spPr bwMode="auto">
          <a:xfrm>
            <a:off x="6534150" y="466407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41997" name="Rectangle 24"/>
          <p:cNvSpPr>
            <a:spLocks noChangeArrowheads="1"/>
          </p:cNvSpPr>
          <p:nvPr/>
        </p:nvSpPr>
        <p:spPr bwMode="auto">
          <a:xfrm>
            <a:off x="5770563" y="3097213"/>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1998" name="Rectangle 25"/>
          <p:cNvSpPr>
            <a:spLocks noChangeArrowheads="1"/>
          </p:cNvSpPr>
          <p:nvPr/>
        </p:nvSpPr>
        <p:spPr bwMode="auto">
          <a:xfrm>
            <a:off x="6505575" y="2635250"/>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1999" name="Line 26"/>
          <p:cNvSpPr>
            <a:spLocks noChangeShapeType="1"/>
          </p:cNvSpPr>
          <p:nvPr/>
        </p:nvSpPr>
        <p:spPr bwMode="auto">
          <a:xfrm flipV="1">
            <a:off x="5770563" y="2635250"/>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0" name="Line 27"/>
          <p:cNvSpPr>
            <a:spLocks noChangeShapeType="1"/>
          </p:cNvSpPr>
          <p:nvPr/>
        </p:nvSpPr>
        <p:spPr bwMode="auto">
          <a:xfrm flipV="1">
            <a:off x="6684963" y="2635250"/>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1" name="Line 28"/>
          <p:cNvSpPr>
            <a:spLocks noChangeShapeType="1"/>
          </p:cNvSpPr>
          <p:nvPr/>
        </p:nvSpPr>
        <p:spPr bwMode="auto">
          <a:xfrm flipV="1">
            <a:off x="6684963" y="3549650"/>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2" name="Line 29"/>
          <p:cNvSpPr>
            <a:spLocks noChangeShapeType="1"/>
          </p:cNvSpPr>
          <p:nvPr/>
        </p:nvSpPr>
        <p:spPr bwMode="auto">
          <a:xfrm flipV="1">
            <a:off x="5775325" y="3549650"/>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3" name="Rectangle 32"/>
          <p:cNvSpPr>
            <a:spLocks noChangeArrowheads="1"/>
          </p:cNvSpPr>
          <p:nvPr/>
        </p:nvSpPr>
        <p:spPr bwMode="auto">
          <a:xfrm>
            <a:off x="5408613" y="2452688"/>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04" name="Rectangle 33"/>
          <p:cNvSpPr>
            <a:spLocks noChangeArrowheads="1"/>
          </p:cNvSpPr>
          <p:nvPr/>
        </p:nvSpPr>
        <p:spPr bwMode="auto">
          <a:xfrm>
            <a:off x="6140450" y="1995488"/>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2005" name="Line 34"/>
          <p:cNvSpPr>
            <a:spLocks noChangeShapeType="1"/>
          </p:cNvSpPr>
          <p:nvPr/>
        </p:nvSpPr>
        <p:spPr bwMode="auto">
          <a:xfrm>
            <a:off x="5408613" y="2452688"/>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6" name="Line 35"/>
          <p:cNvSpPr>
            <a:spLocks noChangeShapeType="1"/>
          </p:cNvSpPr>
          <p:nvPr/>
        </p:nvSpPr>
        <p:spPr bwMode="auto">
          <a:xfrm flipV="1">
            <a:off x="5408613" y="40068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7" name="Line 36"/>
          <p:cNvSpPr>
            <a:spLocks noChangeShapeType="1"/>
          </p:cNvSpPr>
          <p:nvPr/>
        </p:nvSpPr>
        <p:spPr bwMode="auto">
          <a:xfrm>
            <a:off x="6684963" y="40068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8" name="Line 37"/>
          <p:cNvSpPr>
            <a:spLocks noChangeShapeType="1"/>
          </p:cNvSpPr>
          <p:nvPr/>
        </p:nvSpPr>
        <p:spPr bwMode="auto">
          <a:xfrm>
            <a:off x="7419975" y="35496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09" name="Line 38"/>
          <p:cNvSpPr>
            <a:spLocks noChangeShapeType="1"/>
          </p:cNvSpPr>
          <p:nvPr/>
        </p:nvSpPr>
        <p:spPr bwMode="auto">
          <a:xfrm flipH="1">
            <a:off x="5408613" y="1995488"/>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0" name="Line 39"/>
          <p:cNvSpPr>
            <a:spLocks noChangeShapeType="1"/>
          </p:cNvSpPr>
          <p:nvPr/>
        </p:nvSpPr>
        <p:spPr bwMode="auto">
          <a:xfrm flipH="1">
            <a:off x="7053263" y="1995488"/>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1" name="Line 40"/>
          <p:cNvSpPr>
            <a:spLocks noChangeShapeType="1"/>
          </p:cNvSpPr>
          <p:nvPr/>
        </p:nvSpPr>
        <p:spPr bwMode="auto">
          <a:xfrm flipH="1">
            <a:off x="6140450" y="35496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2" name="Line 41"/>
          <p:cNvSpPr>
            <a:spLocks noChangeShapeType="1"/>
          </p:cNvSpPr>
          <p:nvPr/>
        </p:nvSpPr>
        <p:spPr bwMode="auto">
          <a:xfrm>
            <a:off x="6140450" y="1995488"/>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3" name="Line 42"/>
          <p:cNvSpPr>
            <a:spLocks noChangeShapeType="1"/>
          </p:cNvSpPr>
          <p:nvPr/>
        </p:nvSpPr>
        <p:spPr bwMode="auto">
          <a:xfrm flipH="1">
            <a:off x="6684963" y="24574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4" name="Line 43"/>
          <p:cNvSpPr>
            <a:spLocks noChangeShapeType="1"/>
          </p:cNvSpPr>
          <p:nvPr/>
        </p:nvSpPr>
        <p:spPr bwMode="auto">
          <a:xfrm flipH="1">
            <a:off x="7419975" y="1995488"/>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5" name="Line 44"/>
          <p:cNvSpPr>
            <a:spLocks noChangeShapeType="1"/>
          </p:cNvSpPr>
          <p:nvPr/>
        </p:nvSpPr>
        <p:spPr bwMode="auto">
          <a:xfrm flipH="1">
            <a:off x="7053263" y="418941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6" name="Line 45"/>
          <p:cNvSpPr>
            <a:spLocks noChangeShapeType="1"/>
          </p:cNvSpPr>
          <p:nvPr/>
        </p:nvSpPr>
        <p:spPr bwMode="auto">
          <a:xfrm flipH="1">
            <a:off x="5408613" y="418941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017" name="Oval 47"/>
          <p:cNvSpPr>
            <a:spLocks noChangeArrowheads="1"/>
          </p:cNvSpPr>
          <p:nvPr/>
        </p:nvSpPr>
        <p:spPr bwMode="auto">
          <a:xfrm>
            <a:off x="6062663" y="1922463"/>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18" name="Oval 48"/>
          <p:cNvSpPr>
            <a:spLocks noChangeArrowheads="1"/>
          </p:cNvSpPr>
          <p:nvPr/>
        </p:nvSpPr>
        <p:spPr bwMode="auto">
          <a:xfrm>
            <a:off x="6980238" y="2379663"/>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19" name="Oval 49"/>
          <p:cNvSpPr>
            <a:spLocks noChangeArrowheads="1"/>
          </p:cNvSpPr>
          <p:nvPr/>
        </p:nvSpPr>
        <p:spPr bwMode="auto">
          <a:xfrm>
            <a:off x="6432550" y="25622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0" name="Oval 50"/>
          <p:cNvSpPr>
            <a:spLocks noChangeArrowheads="1"/>
          </p:cNvSpPr>
          <p:nvPr/>
        </p:nvSpPr>
        <p:spPr bwMode="auto">
          <a:xfrm>
            <a:off x="5697538" y="30194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1" name="Oval 51"/>
          <p:cNvSpPr>
            <a:spLocks noChangeArrowheads="1"/>
          </p:cNvSpPr>
          <p:nvPr/>
        </p:nvSpPr>
        <p:spPr bwMode="auto">
          <a:xfrm>
            <a:off x="6611938" y="30194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2" name="Oval 52"/>
          <p:cNvSpPr>
            <a:spLocks noChangeArrowheads="1"/>
          </p:cNvSpPr>
          <p:nvPr/>
        </p:nvSpPr>
        <p:spPr bwMode="auto">
          <a:xfrm>
            <a:off x="6432550" y="34766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3" name="Oval 53"/>
          <p:cNvSpPr>
            <a:spLocks noChangeArrowheads="1"/>
          </p:cNvSpPr>
          <p:nvPr/>
        </p:nvSpPr>
        <p:spPr bwMode="auto">
          <a:xfrm>
            <a:off x="6615113" y="39338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4" name="Oval 54"/>
          <p:cNvSpPr>
            <a:spLocks noChangeArrowheads="1"/>
          </p:cNvSpPr>
          <p:nvPr/>
        </p:nvSpPr>
        <p:spPr bwMode="auto">
          <a:xfrm>
            <a:off x="6062663" y="41163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5" name="Oval 55"/>
          <p:cNvSpPr>
            <a:spLocks noChangeArrowheads="1"/>
          </p:cNvSpPr>
          <p:nvPr/>
        </p:nvSpPr>
        <p:spPr bwMode="auto">
          <a:xfrm>
            <a:off x="7712075" y="4119563"/>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6" name="Oval 56"/>
          <p:cNvSpPr>
            <a:spLocks noChangeArrowheads="1"/>
          </p:cNvSpPr>
          <p:nvPr/>
        </p:nvSpPr>
        <p:spPr bwMode="auto">
          <a:xfrm>
            <a:off x="6980238" y="45735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7" name="Oval 57"/>
          <p:cNvSpPr>
            <a:spLocks noChangeArrowheads="1"/>
          </p:cNvSpPr>
          <p:nvPr/>
        </p:nvSpPr>
        <p:spPr bwMode="auto">
          <a:xfrm>
            <a:off x="5697538" y="39338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2028" name="Text Box 58"/>
          <p:cNvSpPr txBox="1">
            <a:spLocks noChangeArrowheads="1"/>
          </p:cNvSpPr>
          <p:nvPr/>
        </p:nvSpPr>
        <p:spPr bwMode="auto">
          <a:xfrm>
            <a:off x="5853113" y="16684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42029" name="Text Box 59"/>
          <p:cNvSpPr txBox="1">
            <a:spLocks noChangeArrowheads="1"/>
          </p:cNvSpPr>
          <p:nvPr/>
        </p:nvSpPr>
        <p:spPr bwMode="auto">
          <a:xfrm>
            <a:off x="6677025" y="21209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42030" name="Text Box 60"/>
          <p:cNvSpPr txBox="1">
            <a:spLocks noChangeArrowheads="1"/>
          </p:cNvSpPr>
          <p:nvPr/>
        </p:nvSpPr>
        <p:spPr bwMode="auto">
          <a:xfrm>
            <a:off x="6448425" y="23637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42031" name="Text Box 61"/>
          <p:cNvSpPr txBox="1">
            <a:spLocks noChangeArrowheads="1"/>
          </p:cNvSpPr>
          <p:nvPr/>
        </p:nvSpPr>
        <p:spPr bwMode="auto">
          <a:xfrm>
            <a:off x="5405438" y="310673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42032" name="Text Box 62"/>
          <p:cNvSpPr txBox="1">
            <a:spLocks noChangeArrowheads="1"/>
          </p:cNvSpPr>
          <p:nvPr/>
        </p:nvSpPr>
        <p:spPr bwMode="auto">
          <a:xfrm>
            <a:off x="5419725" y="36639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42033" name="Text Box 63"/>
          <p:cNvSpPr txBox="1">
            <a:spLocks noChangeArrowheads="1"/>
          </p:cNvSpPr>
          <p:nvPr/>
        </p:nvSpPr>
        <p:spPr bwMode="auto">
          <a:xfrm>
            <a:off x="5891213" y="41925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42034" name="Text Box 65"/>
          <p:cNvSpPr txBox="1">
            <a:spLocks noChangeArrowheads="1"/>
          </p:cNvSpPr>
          <p:nvPr/>
        </p:nvSpPr>
        <p:spPr bwMode="auto">
          <a:xfrm>
            <a:off x="7805738" y="40782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42035" name="Text Box 66"/>
          <p:cNvSpPr txBox="1">
            <a:spLocks noChangeArrowheads="1"/>
          </p:cNvSpPr>
          <p:nvPr/>
        </p:nvSpPr>
        <p:spPr bwMode="auto">
          <a:xfrm>
            <a:off x="6048375" y="32067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0100</a:t>
            </a:r>
          </a:p>
        </p:txBody>
      </p:sp>
      <p:sp>
        <p:nvSpPr>
          <p:cNvPr id="42036" name="Text Box 67"/>
          <p:cNvSpPr txBox="1">
            <a:spLocks noChangeArrowheads="1"/>
          </p:cNvSpPr>
          <p:nvPr/>
        </p:nvSpPr>
        <p:spPr bwMode="auto">
          <a:xfrm>
            <a:off x="6248400" y="277812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sp>
        <p:nvSpPr>
          <p:cNvPr id="1517641" name="Oval 73"/>
          <p:cNvSpPr>
            <a:spLocks noChangeArrowheads="1"/>
          </p:cNvSpPr>
          <p:nvPr/>
        </p:nvSpPr>
        <p:spPr bwMode="auto">
          <a:xfrm>
            <a:off x="6432550" y="25574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44" name="Oval 76"/>
          <p:cNvSpPr>
            <a:spLocks noChangeArrowheads="1"/>
          </p:cNvSpPr>
          <p:nvPr/>
        </p:nvSpPr>
        <p:spPr bwMode="auto">
          <a:xfrm>
            <a:off x="5700713" y="30146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45" name="Oval 77"/>
          <p:cNvSpPr>
            <a:spLocks noChangeArrowheads="1"/>
          </p:cNvSpPr>
          <p:nvPr/>
        </p:nvSpPr>
        <p:spPr bwMode="auto">
          <a:xfrm>
            <a:off x="5700713" y="39290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46" name="Oval 78"/>
          <p:cNvSpPr>
            <a:spLocks noChangeArrowheads="1"/>
          </p:cNvSpPr>
          <p:nvPr/>
        </p:nvSpPr>
        <p:spPr bwMode="auto">
          <a:xfrm>
            <a:off x="6432550" y="34718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47" name="Oval 79"/>
          <p:cNvSpPr>
            <a:spLocks noChangeArrowheads="1"/>
          </p:cNvSpPr>
          <p:nvPr/>
        </p:nvSpPr>
        <p:spPr bwMode="auto">
          <a:xfrm>
            <a:off x="6615113" y="30146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48" name="Oval 80"/>
          <p:cNvSpPr>
            <a:spLocks noChangeArrowheads="1"/>
          </p:cNvSpPr>
          <p:nvPr/>
        </p:nvSpPr>
        <p:spPr bwMode="auto">
          <a:xfrm>
            <a:off x="6615113" y="39290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49" name="Oval 81"/>
          <p:cNvSpPr>
            <a:spLocks noChangeArrowheads="1"/>
          </p:cNvSpPr>
          <p:nvPr/>
        </p:nvSpPr>
        <p:spPr bwMode="auto">
          <a:xfrm>
            <a:off x="6057900" y="1917700"/>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50" name="Oval 82"/>
          <p:cNvSpPr>
            <a:spLocks noChangeArrowheads="1"/>
          </p:cNvSpPr>
          <p:nvPr/>
        </p:nvSpPr>
        <p:spPr bwMode="auto">
          <a:xfrm>
            <a:off x="6057900" y="41116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51" name="Oval 83"/>
          <p:cNvSpPr>
            <a:spLocks noChangeArrowheads="1"/>
          </p:cNvSpPr>
          <p:nvPr/>
        </p:nvSpPr>
        <p:spPr bwMode="auto">
          <a:xfrm>
            <a:off x="6980238" y="2374900"/>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53" name="Oval 85"/>
          <p:cNvSpPr>
            <a:spLocks noChangeArrowheads="1"/>
          </p:cNvSpPr>
          <p:nvPr/>
        </p:nvSpPr>
        <p:spPr bwMode="auto">
          <a:xfrm>
            <a:off x="6980238" y="45688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17654" name="Oval 86"/>
          <p:cNvSpPr>
            <a:spLocks noChangeArrowheads="1"/>
          </p:cNvSpPr>
          <p:nvPr/>
        </p:nvSpPr>
        <p:spPr bwMode="auto">
          <a:xfrm>
            <a:off x="7712075" y="4121150"/>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73" name="Text Box 120">
            <a:extLst>
              <a:ext uri="{FF2B5EF4-FFF2-40B4-BE49-F238E27FC236}">
                <a16:creationId xmlns:a16="http://schemas.microsoft.com/office/drawing/2014/main" id="{71B77AB4-044D-FC46-8E0D-3898D1573BAA}"/>
              </a:ext>
            </a:extLst>
          </p:cNvPr>
          <p:cNvSpPr txBox="1">
            <a:spLocks noChangeArrowheads="1"/>
          </p:cNvSpPr>
          <p:nvPr/>
        </p:nvSpPr>
        <p:spPr bwMode="auto">
          <a:xfrm>
            <a:off x="6115151" y="3724967"/>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squar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dirty="0"/>
              <a:t>1000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1759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1764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1764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1764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1764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17655">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17655">
                                            <p:txEl>
                                              <p:pRg st="1" end="1"/>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1759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176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176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17655">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17655">
                                            <p:txEl>
                                              <p:pRg st="3" end="3"/>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1758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176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176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51765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17655">
                                            <p:txEl>
                                              <p:pRg st="5" end="5"/>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1761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1765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51765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517655">
                                            <p:txEl>
                                              <p:pRg st="6" end="6"/>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517655">
                                            <p:txEl>
                                              <p:pRg st="7" end="7"/>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1759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51765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517655">
                                            <p:txEl>
                                              <p:pRg st="8" end="8"/>
                                            </p:txEl>
                                          </p:spTgt>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nodeType="clickEffect">
                                  <p:stCondLst>
                                    <p:cond delay="0"/>
                                  </p:stCondLst>
                                  <p:childTnLst>
                                    <p:set>
                                      <p:cBhvr>
                                        <p:cTn id="66" dur="1" fill="hold">
                                          <p:stCondLst>
                                            <p:cond delay="0"/>
                                          </p:stCondLst>
                                        </p:cTn>
                                        <p:tgtEl>
                                          <p:spTgt spid="151765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7589" grpId="0" animBg="1"/>
      <p:bldP spid="1517590" grpId="0" animBg="1"/>
      <p:bldP spid="1517591" grpId="0" animBg="1"/>
      <p:bldP spid="1517599" grpId="0" animBg="1"/>
      <p:bldP spid="1517614" grpId="0" animBg="1"/>
      <p:bldP spid="1517641" grpId="0" animBg="1"/>
      <p:bldP spid="1517644" grpId="0" animBg="1"/>
      <p:bldP spid="1517645" grpId="0" animBg="1"/>
      <p:bldP spid="1517646" grpId="0" animBg="1"/>
      <p:bldP spid="1517647" grpId="0" animBg="1"/>
      <p:bldP spid="1517648" grpId="0" animBg="1"/>
      <p:bldP spid="1517649" grpId="0" animBg="1"/>
      <p:bldP spid="1517650" grpId="0" animBg="1"/>
      <p:bldP spid="1517651" grpId="0" animBg="1"/>
      <p:bldP spid="1517653" grpId="0" animBg="1"/>
      <p:bldP spid="15176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14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4C620A2-25D7-4C41-859B-C9D748ECE359}" type="slidenum">
              <a:rPr lang="en-US" sz="1400" b="0"/>
              <a:pPr/>
              <a:t>4</a:t>
            </a:fld>
            <a:endParaRPr lang="en-US" sz="1400" b="0"/>
          </a:p>
        </p:txBody>
      </p:sp>
      <p:sp>
        <p:nvSpPr>
          <p:cNvPr id="6148" name="Rectangle 2"/>
          <p:cNvSpPr>
            <a:spLocks noGrp="1" noChangeArrowheads="1"/>
          </p:cNvSpPr>
          <p:nvPr>
            <p:ph type="title"/>
          </p:nvPr>
        </p:nvSpPr>
        <p:spPr/>
        <p:txBody>
          <a:bodyPr/>
          <a:lstStyle/>
          <a:p>
            <a:r>
              <a:rPr lang="en-US">
                <a:latin typeface="Arial Narrow" charset="0"/>
              </a:rPr>
              <a:t>Example</a:t>
            </a:r>
          </a:p>
        </p:txBody>
      </p:sp>
      <p:sp>
        <p:nvSpPr>
          <p:cNvPr id="6149" name="Rectangle 8"/>
          <p:cNvSpPr>
            <a:spLocks noGrp="1" noChangeArrowheads="1"/>
          </p:cNvSpPr>
          <p:nvPr>
            <p:ph type="body" idx="1"/>
          </p:nvPr>
        </p:nvSpPr>
        <p:spPr/>
        <p:txBody>
          <a:bodyPr/>
          <a:lstStyle/>
          <a:p>
            <a:r>
              <a:rPr lang="en-US" sz="3200">
                <a:latin typeface="Arial Narrow" charset="0"/>
              </a:rPr>
              <a:t>Function: </a:t>
            </a:r>
            <a:r>
              <a:rPr lang="en-US" sz="3200">
                <a:solidFill>
                  <a:schemeClr val="bg2"/>
                </a:solidFill>
                <a:latin typeface="Arial Narrow" charset="0"/>
              </a:rPr>
              <a:t>f = ab + bc + ac</a:t>
            </a:r>
          </a:p>
          <a:p>
            <a:r>
              <a:rPr lang="en-US" sz="3200">
                <a:latin typeface="Arial Narrow" charset="0"/>
              </a:rPr>
              <a:t>Cofactors:</a:t>
            </a:r>
          </a:p>
          <a:p>
            <a:pPr lvl="1"/>
            <a:r>
              <a:rPr lang="en-US" sz="2800">
                <a:solidFill>
                  <a:schemeClr val="bg2"/>
                </a:solidFill>
                <a:latin typeface="Arial Narrow" charset="0"/>
              </a:rPr>
              <a:t>f</a:t>
            </a:r>
            <a:r>
              <a:rPr lang="en-US" sz="2800" baseline="-25000">
                <a:solidFill>
                  <a:schemeClr val="bg2"/>
                </a:solidFill>
                <a:latin typeface="Arial Narrow" charset="0"/>
              </a:rPr>
              <a:t>a</a:t>
            </a:r>
            <a:r>
              <a:rPr lang="en-US" sz="2800">
                <a:solidFill>
                  <a:schemeClr val="bg2"/>
                </a:solidFill>
                <a:latin typeface="Arial Narrow" charset="0"/>
              </a:rPr>
              <a:t> = b + c</a:t>
            </a:r>
          </a:p>
          <a:p>
            <a:pPr lvl="1"/>
            <a:r>
              <a:rPr lang="en-US" sz="2800">
                <a:solidFill>
                  <a:schemeClr val="bg2"/>
                </a:solidFill>
                <a:latin typeface="Arial Narrow" charset="0"/>
              </a:rPr>
              <a:t>f</a:t>
            </a:r>
            <a:r>
              <a:rPr lang="en-US" sz="2800" baseline="-25000">
                <a:solidFill>
                  <a:schemeClr val="bg2"/>
                </a:solidFill>
                <a:latin typeface="Arial Narrow" charset="0"/>
              </a:rPr>
              <a:t>a</a:t>
            </a:r>
            <a:r>
              <a:rPr lang="ja-JP" altLang="en-US" sz="2800" baseline="-25000">
                <a:solidFill>
                  <a:schemeClr val="bg2"/>
                </a:solidFill>
                <a:latin typeface="Arial Narrow" charset="0"/>
              </a:rPr>
              <a:t>’</a:t>
            </a:r>
            <a:r>
              <a:rPr lang="en-US" sz="2800">
                <a:solidFill>
                  <a:schemeClr val="bg2"/>
                </a:solidFill>
                <a:latin typeface="Arial Narrow" charset="0"/>
              </a:rPr>
              <a:t> = bc</a:t>
            </a:r>
          </a:p>
          <a:p>
            <a:r>
              <a:rPr lang="en-US" sz="3200">
                <a:latin typeface="Arial Narrow" charset="0"/>
              </a:rPr>
              <a:t>Expansion:</a:t>
            </a:r>
          </a:p>
          <a:p>
            <a:pPr lvl="1"/>
            <a:r>
              <a:rPr lang="en-US" sz="2800">
                <a:solidFill>
                  <a:schemeClr val="bg2"/>
                </a:solidFill>
                <a:latin typeface="Arial Narrow" charset="0"/>
              </a:rPr>
              <a:t>f = a f</a:t>
            </a:r>
            <a:r>
              <a:rPr lang="en-US" sz="2800" baseline="-25000">
                <a:solidFill>
                  <a:schemeClr val="bg2"/>
                </a:solidFill>
                <a:latin typeface="Arial Narrow" charset="0"/>
              </a:rPr>
              <a:t>a</a:t>
            </a:r>
            <a:r>
              <a:rPr lang="en-US" sz="2800">
                <a:solidFill>
                  <a:schemeClr val="bg2"/>
                </a:solidFill>
                <a:latin typeface="Arial Narrow" charset="0"/>
              </a:rPr>
              <a:t> + a</a:t>
            </a:r>
            <a:r>
              <a:rPr lang="ja-JP" altLang="en-US" sz="2800">
                <a:solidFill>
                  <a:schemeClr val="bg2"/>
                </a:solidFill>
                <a:latin typeface="Arial Narrow" charset="0"/>
              </a:rPr>
              <a:t>’</a:t>
            </a:r>
            <a:r>
              <a:rPr lang="en-US" sz="2800">
                <a:solidFill>
                  <a:schemeClr val="bg2"/>
                </a:solidFill>
                <a:latin typeface="Arial Narrow" charset="0"/>
              </a:rPr>
              <a:t>f</a:t>
            </a:r>
            <a:r>
              <a:rPr lang="en-US" sz="2800" baseline="-25000">
                <a:solidFill>
                  <a:schemeClr val="bg2"/>
                </a:solidFill>
                <a:latin typeface="Arial Narrow" charset="0"/>
              </a:rPr>
              <a:t>a</a:t>
            </a:r>
            <a:r>
              <a:rPr lang="ja-JP" altLang="en-US" sz="2800" baseline="-25000">
                <a:solidFill>
                  <a:schemeClr val="bg2"/>
                </a:solidFill>
                <a:latin typeface="Arial Narrow" charset="0"/>
              </a:rPr>
              <a:t>’</a:t>
            </a:r>
            <a:r>
              <a:rPr lang="en-US" sz="2800">
                <a:solidFill>
                  <a:schemeClr val="bg2"/>
                </a:solidFill>
                <a:latin typeface="Arial Narrow" charset="0"/>
              </a:rPr>
              <a:t> = a(b + c) + a</a:t>
            </a:r>
            <a:r>
              <a:rPr lang="ja-JP" altLang="en-US" sz="2800">
                <a:solidFill>
                  <a:schemeClr val="bg2"/>
                </a:solidFill>
                <a:latin typeface="Arial Narrow" charset="0"/>
              </a:rPr>
              <a:t>’</a:t>
            </a:r>
            <a:r>
              <a:rPr lang="en-US" sz="2800">
                <a:solidFill>
                  <a:schemeClr val="bg2"/>
                </a:solidFill>
                <a:latin typeface="Arial Narrow" charset="0"/>
              </a:rPr>
              <a:t>bc</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301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7204A07-F4F4-204B-90C3-16D18BF4394E}" type="slidenum">
              <a:rPr lang="en-US" sz="1400" b="0"/>
              <a:pPr/>
              <a:t>40</a:t>
            </a:fld>
            <a:endParaRPr lang="en-US" sz="1400" b="0"/>
          </a:p>
        </p:txBody>
      </p:sp>
      <p:sp>
        <p:nvSpPr>
          <p:cNvPr id="1519687" name="Oval 71"/>
          <p:cNvSpPr>
            <a:spLocks noChangeArrowheads="1"/>
          </p:cNvSpPr>
          <p:nvPr/>
        </p:nvSpPr>
        <p:spPr bwMode="auto">
          <a:xfrm rot="-1943506">
            <a:off x="7559675" y="3973513"/>
            <a:ext cx="365125" cy="365125"/>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1519686" name="Oval 70"/>
          <p:cNvSpPr>
            <a:spLocks noChangeArrowheads="1"/>
          </p:cNvSpPr>
          <p:nvPr/>
        </p:nvSpPr>
        <p:spPr bwMode="auto">
          <a:xfrm>
            <a:off x="5557838" y="2914650"/>
            <a:ext cx="328612" cy="1200150"/>
          </a:xfrm>
          <a:prstGeom prst="ellipse">
            <a:avLst/>
          </a:prstGeom>
          <a:solidFill>
            <a:srgbClr val="FFFF00">
              <a:alpha val="50195"/>
            </a:srgbClr>
          </a:solidFill>
          <a:ln w="25400">
            <a:solidFill>
              <a:schemeClr val="folHlink"/>
            </a:solidFill>
            <a:round/>
            <a:headEnd/>
            <a:tailEnd/>
          </a:ln>
        </p:spPr>
        <p:txBody>
          <a:bodyPr wrap="none" anchor="ctr"/>
          <a:lstStyle/>
          <a:p>
            <a:endParaRPr lang="en-US"/>
          </a:p>
        </p:txBody>
      </p:sp>
      <p:sp>
        <p:nvSpPr>
          <p:cNvPr id="43014" name="Rectangle 2"/>
          <p:cNvSpPr>
            <a:spLocks noGrp="1" noChangeArrowheads="1"/>
          </p:cNvSpPr>
          <p:nvPr>
            <p:ph type="title"/>
          </p:nvPr>
        </p:nvSpPr>
        <p:spPr/>
        <p:txBody>
          <a:bodyPr/>
          <a:lstStyle/>
          <a:p>
            <a:r>
              <a:rPr lang="en-US">
                <a:latin typeface="Arial Narrow" charset="0"/>
              </a:rPr>
              <a:t>Example of reduction</a:t>
            </a:r>
          </a:p>
        </p:txBody>
      </p:sp>
      <p:sp>
        <p:nvSpPr>
          <p:cNvPr id="1519688" name="Rectangle 72"/>
          <p:cNvSpPr>
            <a:spLocks noGrp="1" noChangeArrowheads="1"/>
          </p:cNvSpPr>
          <p:nvPr>
            <p:ph type="body" idx="1"/>
          </p:nvPr>
        </p:nvSpPr>
        <p:spPr/>
        <p:txBody>
          <a:bodyPr/>
          <a:lstStyle/>
          <a:p>
            <a:r>
              <a:rPr lang="en-US">
                <a:latin typeface="Arial Narrow" charset="0"/>
              </a:rPr>
              <a:t>Reduce </a:t>
            </a:r>
            <a:r>
              <a:rPr lang="en-US">
                <a:solidFill>
                  <a:srgbClr val="990099"/>
                </a:solidFill>
                <a:latin typeface="Arial Narrow" charset="0"/>
              </a:rPr>
              <a:t>0**0</a:t>
            </a:r>
            <a:r>
              <a:rPr lang="en-US">
                <a:latin typeface="Arial Narrow" charset="0"/>
              </a:rPr>
              <a:t> to nothing.</a:t>
            </a:r>
          </a:p>
          <a:p>
            <a:r>
              <a:rPr lang="en-US">
                <a:latin typeface="Arial Narrow" charset="0"/>
              </a:rPr>
              <a:t>Reduce </a:t>
            </a:r>
            <a:r>
              <a:rPr lang="el-GR">
                <a:solidFill>
                  <a:srgbClr val="CC6600"/>
                </a:solidFill>
                <a:latin typeface="Lucida Grande" charset="0"/>
              </a:rPr>
              <a:t>β</a:t>
            </a:r>
            <a:r>
              <a:rPr lang="en-US">
                <a:solidFill>
                  <a:srgbClr val="CC6600"/>
                </a:solidFill>
                <a:latin typeface="Arial Narrow" charset="0"/>
              </a:rPr>
              <a:t> = *0*0</a:t>
            </a:r>
            <a:r>
              <a:rPr lang="en-US">
                <a:latin typeface="Arial Narrow" charset="0"/>
              </a:rPr>
              <a:t> to </a:t>
            </a:r>
            <a:r>
              <a:rPr lang="el-GR">
                <a:solidFill>
                  <a:srgbClr val="CC6600"/>
                </a:solidFill>
                <a:latin typeface="Lucida Grande" charset="0"/>
              </a:rPr>
              <a:t>β</a:t>
            </a:r>
            <a:r>
              <a:rPr lang="ja-JP" altLang="en-US">
                <a:solidFill>
                  <a:srgbClr val="CC6600"/>
                </a:solidFill>
                <a:latin typeface="Arial Narrow" charset="0"/>
              </a:rPr>
              <a:t>’</a:t>
            </a:r>
            <a:r>
              <a:rPr lang="en-US">
                <a:solidFill>
                  <a:srgbClr val="CC6600"/>
                </a:solidFill>
                <a:latin typeface="Arial Narrow" charset="0"/>
              </a:rPr>
              <a:t> = 00*0</a:t>
            </a:r>
            <a:r>
              <a:rPr lang="en-US">
                <a:latin typeface="Arial Narrow" charset="0"/>
              </a:rPr>
              <a:t>.</a:t>
            </a:r>
          </a:p>
          <a:p>
            <a:r>
              <a:rPr lang="en-US">
                <a:latin typeface="Arial Narrow" charset="0"/>
              </a:rPr>
              <a:t>Reduce </a:t>
            </a:r>
            <a:r>
              <a:rPr lang="el-GR">
                <a:solidFill>
                  <a:srgbClr val="CC0000"/>
                </a:solidFill>
                <a:latin typeface="Lucida Grande" charset="0"/>
              </a:rPr>
              <a:t>ε</a:t>
            </a:r>
            <a:r>
              <a:rPr lang="en-US">
                <a:solidFill>
                  <a:srgbClr val="CC0000"/>
                </a:solidFill>
                <a:latin typeface="Arial Narrow" charset="0"/>
              </a:rPr>
              <a:t> = 1*01</a:t>
            </a:r>
            <a:r>
              <a:rPr lang="en-US">
                <a:latin typeface="Arial Narrow" charset="0"/>
              </a:rPr>
              <a:t> to </a:t>
            </a:r>
            <a:r>
              <a:rPr lang="el-GR">
                <a:solidFill>
                  <a:srgbClr val="CC0000"/>
                </a:solidFill>
                <a:latin typeface="Lucida Grande" charset="0"/>
              </a:rPr>
              <a:t>ε</a:t>
            </a:r>
            <a:r>
              <a:rPr lang="ja-JP" altLang="en-US">
                <a:solidFill>
                  <a:srgbClr val="CC0000"/>
                </a:solidFill>
                <a:latin typeface="Arial Narrow" charset="0"/>
              </a:rPr>
              <a:t>’</a:t>
            </a:r>
            <a:r>
              <a:rPr lang="en-US">
                <a:solidFill>
                  <a:srgbClr val="CC0000"/>
                </a:solidFill>
                <a:latin typeface="Arial Narrow" charset="0"/>
              </a:rPr>
              <a:t> = 1101</a:t>
            </a:r>
            <a:r>
              <a:rPr lang="en-US">
                <a:latin typeface="Arial Narrow" charset="0"/>
              </a:rPr>
              <a:t>.</a:t>
            </a:r>
          </a:p>
          <a:p>
            <a:r>
              <a:rPr lang="en-US">
                <a:latin typeface="Arial Narrow" charset="0"/>
              </a:rPr>
              <a:t>Cover is: </a:t>
            </a:r>
            <a:r>
              <a:rPr lang="en-US">
                <a:solidFill>
                  <a:schemeClr val="bg2"/>
                </a:solidFill>
                <a:latin typeface="Arial Narrow" charset="0"/>
              </a:rPr>
              <a:t>{</a:t>
            </a:r>
            <a:r>
              <a:rPr lang="el-GR">
                <a:solidFill>
                  <a:srgbClr val="CC6600"/>
                </a:solidFill>
                <a:latin typeface="Lucida Grande" charset="0"/>
              </a:rPr>
              <a:t>β</a:t>
            </a:r>
            <a:r>
              <a:rPr lang="ja-JP" altLang="en-US">
                <a:solidFill>
                  <a:srgbClr val="CC6600"/>
                </a:solidFill>
                <a:latin typeface="Arial Narrow" charset="0"/>
              </a:rPr>
              <a:t>’</a:t>
            </a:r>
            <a:r>
              <a:rPr lang="en-US">
                <a:solidFill>
                  <a:schemeClr val="bg2"/>
                </a:solidFill>
                <a:latin typeface="Arial Narrow" charset="0"/>
              </a:rPr>
              <a:t>,</a:t>
            </a:r>
            <a:r>
              <a:rPr lang="el-GR">
                <a:solidFill>
                  <a:srgbClr val="00CCFF"/>
                </a:solidFill>
                <a:latin typeface="Lucida Grande" charset="0"/>
              </a:rPr>
              <a:t>γ</a:t>
            </a:r>
            <a:r>
              <a:rPr lang="en-US">
                <a:solidFill>
                  <a:schemeClr val="bg2"/>
                </a:solidFill>
                <a:latin typeface="Arial Narrow" charset="0"/>
              </a:rPr>
              <a:t>,</a:t>
            </a:r>
            <a:r>
              <a:rPr lang="el-GR">
                <a:solidFill>
                  <a:schemeClr val="hlink"/>
                </a:solidFill>
                <a:latin typeface="Lucida Grande" charset="0"/>
              </a:rPr>
              <a:t>δ</a:t>
            </a:r>
            <a:r>
              <a:rPr lang="en-US">
                <a:solidFill>
                  <a:schemeClr val="bg2"/>
                </a:solidFill>
                <a:latin typeface="Arial Narrow" charset="0"/>
              </a:rPr>
              <a:t>,</a:t>
            </a:r>
            <a:r>
              <a:rPr lang="el-GR">
                <a:solidFill>
                  <a:srgbClr val="CC0000"/>
                </a:solidFill>
                <a:latin typeface="Lucida Grande" charset="0"/>
              </a:rPr>
              <a:t>ε</a:t>
            </a:r>
            <a:r>
              <a:rPr lang="ja-JP" altLang="en-US">
                <a:solidFill>
                  <a:srgbClr val="CC0000"/>
                </a:solidFill>
                <a:latin typeface="Arial Narrow" charset="0"/>
              </a:rPr>
              <a:t>’</a:t>
            </a:r>
            <a:r>
              <a:rPr lang="en-US">
                <a:solidFill>
                  <a:schemeClr val="bg2"/>
                </a:solidFill>
                <a:latin typeface="Arial Narrow" charset="0"/>
              </a:rPr>
              <a:t>}</a:t>
            </a:r>
            <a:r>
              <a:rPr lang="en-US">
                <a:latin typeface="Arial Narrow" charset="0"/>
              </a:rPr>
              <a:t>.</a:t>
            </a:r>
          </a:p>
        </p:txBody>
      </p:sp>
      <p:grpSp>
        <p:nvGrpSpPr>
          <p:cNvPr id="43016" name="Group 3"/>
          <p:cNvGrpSpPr>
            <a:grpSpLocks/>
          </p:cNvGrpSpPr>
          <p:nvPr/>
        </p:nvGrpSpPr>
        <p:grpSpPr bwMode="auto">
          <a:xfrm>
            <a:off x="5360988" y="5199063"/>
            <a:ext cx="993775" cy="819150"/>
            <a:chOff x="164" y="2285"/>
            <a:chExt cx="626" cy="516"/>
          </a:xfrm>
        </p:grpSpPr>
        <p:grpSp>
          <p:nvGrpSpPr>
            <p:cNvPr id="43074" name="Group 4"/>
            <p:cNvGrpSpPr>
              <a:grpSpLocks/>
            </p:cNvGrpSpPr>
            <p:nvPr/>
          </p:nvGrpSpPr>
          <p:grpSpPr bwMode="auto">
            <a:xfrm>
              <a:off x="457" y="2416"/>
              <a:ext cx="230" cy="231"/>
              <a:chOff x="1612" y="3627"/>
              <a:chExt cx="230" cy="231"/>
            </a:xfrm>
          </p:grpSpPr>
          <p:sp>
            <p:nvSpPr>
              <p:cNvPr id="43080" name="Line 5"/>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3081" name="Line 6"/>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3082" name="Line 7"/>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43075" name="Text Box 8"/>
            <p:cNvSpPr txBox="1">
              <a:spLocks noChangeArrowheads="1"/>
            </p:cNvSpPr>
            <p:nvPr/>
          </p:nvSpPr>
          <p:spPr bwMode="auto">
            <a:xfrm>
              <a:off x="608" y="2570"/>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43076" name="Text Box 9"/>
            <p:cNvSpPr txBox="1">
              <a:spLocks noChangeArrowheads="1"/>
            </p:cNvSpPr>
            <p:nvPr/>
          </p:nvSpPr>
          <p:spPr bwMode="auto">
            <a:xfrm>
              <a:off x="485" y="2324"/>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43077" name="Text Box 10"/>
            <p:cNvSpPr txBox="1">
              <a:spLocks noChangeArrowheads="1"/>
            </p:cNvSpPr>
            <p:nvPr/>
          </p:nvSpPr>
          <p:spPr bwMode="auto">
            <a:xfrm>
              <a:off x="323" y="2285"/>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sp>
          <p:nvSpPr>
            <p:cNvPr id="43078" name="Line 11"/>
            <p:cNvSpPr>
              <a:spLocks noChangeShapeType="1"/>
            </p:cNvSpPr>
            <p:nvPr/>
          </p:nvSpPr>
          <p:spPr bwMode="auto">
            <a:xfrm flipH="1" flipV="1">
              <a:off x="282" y="2476"/>
              <a:ext cx="173"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3079" name="Text Box 12"/>
            <p:cNvSpPr txBox="1">
              <a:spLocks noChangeArrowheads="1"/>
            </p:cNvSpPr>
            <p:nvPr/>
          </p:nvSpPr>
          <p:spPr bwMode="auto">
            <a:xfrm>
              <a:off x="164" y="2471"/>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d</a:t>
              </a:r>
            </a:p>
          </p:txBody>
        </p:sp>
      </p:grpSp>
      <p:sp>
        <p:nvSpPr>
          <p:cNvPr id="43017" name="AutoShape 13"/>
          <p:cNvSpPr>
            <a:spLocks noChangeArrowheads="1"/>
          </p:cNvSpPr>
          <p:nvPr/>
        </p:nvSpPr>
        <p:spPr bwMode="auto">
          <a:xfrm rot="-5400000">
            <a:off x="5186363" y="2886075"/>
            <a:ext cx="2193925" cy="365125"/>
          </a:xfrm>
          <a:custGeom>
            <a:avLst/>
            <a:gdLst>
              <a:gd name="T0" fmla="*/ 1870118 w 21600"/>
              <a:gd name="T1" fmla="*/ 182563 h 21600"/>
              <a:gd name="T2" fmla="*/ 1096963 w 21600"/>
              <a:gd name="T3" fmla="*/ 365125 h 21600"/>
              <a:gd name="T4" fmla="*/ 323807 w 21600"/>
              <a:gd name="T5" fmla="*/ 182563 h 21600"/>
              <a:gd name="T6" fmla="*/ 1096963 w 21600"/>
              <a:gd name="T7" fmla="*/ 0 h 21600"/>
              <a:gd name="T8" fmla="*/ 0 60000 65536"/>
              <a:gd name="T9" fmla="*/ 0 60000 65536"/>
              <a:gd name="T10" fmla="*/ 0 60000 65536"/>
              <a:gd name="T11" fmla="*/ 0 60000 65536"/>
              <a:gd name="T12" fmla="*/ 4988 w 21600"/>
              <a:gd name="T13" fmla="*/ 4988 h 21600"/>
              <a:gd name="T14" fmla="*/ 16612 w 21600"/>
              <a:gd name="T15" fmla="*/ 16612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1519630" name="AutoShape 14"/>
          <p:cNvSpPr>
            <a:spLocks noChangeArrowheads="1"/>
          </p:cNvSpPr>
          <p:nvPr/>
        </p:nvSpPr>
        <p:spPr bwMode="auto">
          <a:xfrm rot="5400000" flipH="1">
            <a:off x="5410994" y="2932906"/>
            <a:ext cx="1371600" cy="731838"/>
          </a:xfrm>
          <a:prstGeom prst="parallelogram">
            <a:avLst>
              <a:gd name="adj" fmla="val 61822"/>
            </a:avLst>
          </a:prstGeom>
          <a:solidFill>
            <a:srgbClr val="FF00FF">
              <a:alpha val="50195"/>
            </a:srgbClr>
          </a:solidFill>
          <a:ln w="25400">
            <a:solidFill>
              <a:schemeClr val="tx1"/>
            </a:solidFill>
            <a:miter lim="800000"/>
            <a:headEnd/>
            <a:tailEnd/>
          </a:ln>
        </p:spPr>
        <p:txBody>
          <a:bodyPr wrap="none" anchor="ctr"/>
          <a:lstStyle/>
          <a:p>
            <a:endParaRPr lang="en-US"/>
          </a:p>
        </p:txBody>
      </p:sp>
      <p:sp>
        <p:nvSpPr>
          <p:cNvPr id="1519631" name="Rectangle 15"/>
          <p:cNvSpPr>
            <a:spLocks noChangeArrowheads="1"/>
          </p:cNvSpPr>
          <p:nvPr/>
        </p:nvSpPr>
        <p:spPr bwMode="auto">
          <a:xfrm>
            <a:off x="5727700" y="3068638"/>
            <a:ext cx="914400" cy="914400"/>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1519632" name="Oval 16"/>
          <p:cNvSpPr>
            <a:spLocks noChangeArrowheads="1"/>
          </p:cNvSpPr>
          <p:nvPr/>
        </p:nvSpPr>
        <p:spPr bwMode="auto">
          <a:xfrm rot="-1943506">
            <a:off x="6772275" y="4221163"/>
            <a:ext cx="1158875" cy="347662"/>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43021" name="AutoShape 17"/>
          <p:cNvSpPr>
            <a:spLocks noChangeArrowheads="1"/>
          </p:cNvSpPr>
          <p:nvPr/>
        </p:nvSpPr>
        <p:spPr bwMode="auto">
          <a:xfrm rot="5400000">
            <a:off x="5735638" y="3343275"/>
            <a:ext cx="2193925" cy="365125"/>
          </a:xfrm>
          <a:custGeom>
            <a:avLst/>
            <a:gdLst>
              <a:gd name="T0" fmla="*/ 1883627 w 21600"/>
              <a:gd name="T1" fmla="*/ 182563 h 21600"/>
              <a:gd name="T2" fmla="*/ 1096963 w 21600"/>
              <a:gd name="T3" fmla="*/ 365125 h 21600"/>
              <a:gd name="T4" fmla="*/ 310298 w 21600"/>
              <a:gd name="T5" fmla="*/ 182563 h 21600"/>
              <a:gd name="T6" fmla="*/ 1096963 w 21600"/>
              <a:gd name="T7" fmla="*/ 0 h 21600"/>
              <a:gd name="T8" fmla="*/ 0 60000 65536"/>
              <a:gd name="T9" fmla="*/ 0 60000 65536"/>
              <a:gd name="T10" fmla="*/ 0 60000 65536"/>
              <a:gd name="T11" fmla="*/ 0 60000 65536"/>
              <a:gd name="T12" fmla="*/ 4855 w 21600"/>
              <a:gd name="T13" fmla="*/ 4855 h 21600"/>
              <a:gd name="T14" fmla="*/ 16745 w 21600"/>
              <a:gd name="T15" fmla="*/ 16745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43022" name="Text Box 18"/>
          <p:cNvSpPr txBox="1">
            <a:spLocks noChangeArrowheads="1"/>
          </p:cNvSpPr>
          <p:nvPr/>
        </p:nvSpPr>
        <p:spPr bwMode="auto">
          <a:xfrm>
            <a:off x="6491288" y="46355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43023" name="Rectangle 19"/>
          <p:cNvSpPr>
            <a:spLocks noChangeArrowheads="1"/>
          </p:cNvSpPr>
          <p:nvPr/>
        </p:nvSpPr>
        <p:spPr bwMode="auto">
          <a:xfrm>
            <a:off x="5727700" y="3068638"/>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3024" name="Rectangle 20"/>
          <p:cNvSpPr>
            <a:spLocks noChangeArrowheads="1"/>
          </p:cNvSpPr>
          <p:nvPr/>
        </p:nvSpPr>
        <p:spPr bwMode="auto">
          <a:xfrm>
            <a:off x="6462713" y="2606675"/>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3025" name="Line 21"/>
          <p:cNvSpPr>
            <a:spLocks noChangeShapeType="1"/>
          </p:cNvSpPr>
          <p:nvPr/>
        </p:nvSpPr>
        <p:spPr bwMode="auto">
          <a:xfrm flipV="1">
            <a:off x="5727700" y="260667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26" name="Line 22"/>
          <p:cNvSpPr>
            <a:spLocks noChangeShapeType="1"/>
          </p:cNvSpPr>
          <p:nvPr/>
        </p:nvSpPr>
        <p:spPr bwMode="auto">
          <a:xfrm flipV="1">
            <a:off x="6642100" y="260667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27" name="Line 23"/>
          <p:cNvSpPr>
            <a:spLocks noChangeShapeType="1"/>
          </p:cNvSpPr>
          <p:nvPr/>
        </p:nvSpPr>
        <p:spPr bwMode="auto">
          <a:xfrm flipV="1">
            <a:off x="6642100" y="352107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28" name="Line 24"/>
          <p:cNvSpPr>
            <a:spLocks noChangeShapeType="1"/>
          </p:cNvSpPr>
          <p:nvPr/>
        </p:nvSpPr>
        <p:spPr bwMode="auto">
          <a:xfrm flipV="1">
            <a:off x="5732463" y="3521075"/>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29" name="Rectangle 25"/>
          <p:cNvSpPr>
            <a:spLocks noChangeArrowheads="1"/>
          </p:cNvSpPr>
          <p:nvPr/>
        </p:nvSpPr>
        <p:spPr bwMode="auto">
          <a:xfrm>
            <a:off x="5365750" y="2424113"/>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3030" name="Rectangle 26"/>
          <p:cNvSpPr>
            <a:spLocks noChangeArrowheads="1"/>
          </p:cNvSpPr>
          <p:nvPr/>
        </p:nvSpPr>
        <p:spPr bwMode="auto">
          <a:xfrm>
            <a:off x="6097588" y="1966913"/>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3031" name="Line 27"/>
          <p:cNvSpPr>
            <a:spLocks noChangeShapeType="1"/>
          </p:cNvSpPr>
          <p:nvPr/>
        </p:nvSpPr>
        <p:spPr bwMode="auto">
          <a:xfrm>
            <a:off x="5365750" y="24241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2" name="Line 28"/>
          <p:cNvSpPr>
            <a:spLocks noChangeShapeType="1"/>
          </p:cNvSpPr>
          <p:nvPr/>
        </p:nvSpPr>
        <p:spPr bwMode="auto">
          <a:xfrm flipV="1">
            <a:off x="5365750" y="3978275"/>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3" name="Line 29"/>
          <p:cNvSpPr>
            <a:spLocks noChangeShapeType="1"/>
          </p:cNvSpPr>
          <p:nvPr/>
        </p:nvSpPr>
        <p:spPr bwMode="auto">
          <a:xfrm>
            <a:off x="6642100" y="3978275"/>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4" name="Line 30"/>
          <p:cNvSpPr>
            <a:spLocks noChangeShapeType="1"/>
          </p:cNvSpPr>
          <p:nvPr/>
        </p:nvSpPr>
        <p:spPr bwMode="auto">
          <a:xfrm>
            <a:off x="7377113" y="3521075"/>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5" name="Line 31"/>
          <p:cNvSpPr>
            <a:spLocks noChangeShapeType="1"/>
          </p:cNvSpPr>
          <p:nvPr/>
        </p:nvSpPr>
        <p:spPr bwMode="auto">
          <a:xfrm flipH="1">
            <a:off x="5365750" y="196691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6" name="Line 32"/>
          <p:cNvSpPr>
            <a:spLocks noChangeShapeType="1"/>
          </p:cNvSpPr>
          <p:nvPr/>
        </p:nvSpPr>
        <p:spPr bwMode="auto">
          <a:xfrm flipH="1">
            <a:off x="7010400" y="196691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7" name="Line 33"/>
          <p:cNvSpPr>
            <a:spLocks noChangeShapeType="1"/>
          </p:cNvSpPr>
          <p:nvPr/>
        </p:nvSpPr>
        <p:spPr bwMode="auto">
          <a:xfrm flipH="1">
            <a:off x="6097588" y="3521075"/>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8" name="Line 34"/>
          <p:cNvSpPr>
            <a:spLocks noChangeShapeType="1"/>
          </p:cNvSpPr>
          <p:nvPr/>
        </p:nvSpPr>
        <p:spPr bwMode="auto">
          <a:xfrm>
            <a:off x="6097588" y="19669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39" name="Line 35"/>
          <p:cNvSpPr>
            <a:spLocks noChangeShapeType="1"/>
          </p:cNvSpPr>
          <p:nvPr/>
        </p:nvSpPr>
        <p:spPr bwMode="auto">
          <a:xfrm flipH="1">
            <a:off x="6642100" y="2428875"/>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40" name="Line 36"/>
          <p:cNvSpPr>
            <a:spLocks noChangeShapeType="1"/>
          </p:cNvSpPr>
          <p:nvPr/>
        </p:nvSpPr>
        <p:spPr bwMode="auto">
          <a:xfrm flipH="1">
            <a:off x="7377113" y="19669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41" name="Line 37"/>
          <p:cNvSpPr>
            <a:spLocks noChangeShapeType="1"/>
          </p:cNvSpPr>
          <p:nvPr/>
        </p:nvSpPr>
        <p:spPr bwMode="auto">
          <a:xfrm flipH="1">
            <a:off x="7010400" y="4160838"/>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42" name="Line 38"/>
          <p:cNvSpPr>
            <a:spLocks noChangeShapeType="1"/>
          </p:cNvSpPr>
          <p:nvPr/>
        </p:nvSpPr>
        <p:spPr bwMode="auto">
          <a:xfrm flipH="1">
            <a:off x="5365750" y="4160838"/>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043" name="Oval 39"/>
          <p:cNvSpPr>
            <a:spLocks noChangeArrowheads="1"/>
          </p:cNvSpPr>
          <p:nvPr/>
        </p:nvSpPr>
        <p:spPr bwMode="auto">
          <a:xfrm>
            <a:off x="6019800" y="18938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44" name="Oval 40"/>
          <p:cNvSpPr>
            <a:spLocks noChangeArrowheads="1"/>
          </p:cNvSpPr>
          <p:nvPr/>
        </p:nvSpPr>
        <p:spPr bwMode="auto">
          <a:xfrm>
            <a:off x="6937375" y="23510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45" name="Oval 41"/>
          <p:cNvSpPr>
            <a:spLocks noChangeArrowheads="1"/>
          </p:cNvSpPr>
          <p:nvPr/>
        </p:nvSpPr>
        <p:spPr bwMode="auto">
          <a:xfrm>
            <a:off x="6389688" y="25336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46" name="Oval 42"/>
          <p:cNvSpPr>
            <a:spLocks noChangeArrowheads="1"/>
          </p:cNvSpPr>
          <p:nvPr/>
        </p:nvSpPr>
        <p:spPr bwMode="auto">
          <a:xfrm>
            <a:off x="5654675" y="29908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47" name="Oval 43"/>
          <p:cNvSpPr>
            <a:spLocks noChangeArrowheads="1"/>
          </p:cNvSpPr>
          <p:nvPr/>
        </p:nvSpPr>
        <p:spPr bwMode="auto">
          <a:xfrm>
            <a:off x="6569075" y="29908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48" name="Oval 44"/>
          <p:cNvSpPr>
            <a:spLocks noChangeArrowheads="1"/>
          </p:cNvSpPr>
          <p:nvPr/>
        </p:nvSpPr>
        <p:spPr bwMode="auto">
          <a:xfrm>
            <a:off x="6389688" y="34480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49" name="Oval 45"/>
          <p:cNvSpPr>
            <a:spLocks noChangeArrowheads="1"/>
          </p:cNvSpPr>
          <p:nvPr/>
        </p:nvSpPr>
        <p:spPr bwMode="auto">
          <a:xfrm>
            <a:off x="6572250" y="39052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50" name="Oval 46"/>
          <p:cNvSpPr>
            <a:spLocks noChangeArrowheads="1"/>
          </p:cNvSpPr>
          <p:nvPr/>
        </p:nvSpPr>
        <p:spPr bwMode="auto">
          <a:xfrm>
            <a:off x="6019800" y="4087813"/>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51" name="Oval 47"/>
          <p:cNvSpPr>
            <a:spLocks noChangeArrowheads="1"/>
          </p:cNvSpPr>
          <p:nvPr/>
        </p:nvSpPr>
        <p:spPr bwMode="auto">
          <a:xfrm>
            <a:off x="7669213" y="40909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52" name="Oval 48"/>
          <p:cNvSpPr>
            <a:spLocks noChangeArrowheads="1"/>
          </p:cNvSpPr>
          <p:nvPr/>
        </p:nvSpPr>
        <p:spPr bwMode="auto">
          <a:xfrm>
            <a:off x="6937375" y="4545013"/>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53" name="Oval 49"/>
          <p:cNvSpPr>
            <a:spLocks noChangeArrowheads="1"/>
          </p:cNvSpPr>
          <p:nvPr/>
        </p:nvSpPr>
        <p:spPr bwMode="auto">
          <a:xfrm>
            <a:off x="5654675" y="39052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3054" name="Text Box 50"/>
          <p:cNvSpPr txBox="1">
            <a:spLocks noChangeArrowheads="1"/>
          </p:cNvSpPr>
          <p:nvPr/>
        </p:nvSpPr>
        <p:spPr bwMode="auto">
          <a:xfrm>
            <a:off x="5810250" y="16398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43055" name="Text Box 51"/>
          <p:cNvSpPr txBox="1">
            <a:spLocks noChangeArrowheads="1"/>
          </p:cNvSpPr>
          <p:nvPr/>
        </p:nvSpPr>
        <p:spPr bwMode="auto">
          <a:xfrm>
            <a:off x="6634163" y="209232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43056" name="Text Box 52"/>
          <p:cNvSpPr txBox="1">
            <a:spLocks noChangeArrowheads="1"/>
          </p:cNvSpPr>
          <p:nvPr/>
        </p:nvSpPr>
        <p:spPr bwMode="auto">
          <a:xfrm>
            <a:off x="6405563" y="23352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43057" name="Text Box 53"/>
          <p:cNvSpPr txBox="1">
            <a:spLocks noChangeArrowheads="1"/>
          </p:cNvSpPr>
          <p:nvPr/>
        </p:nvSpPr>
        <p:spPr bwMode="auto">
          <a:xfrm>
            <a:off x="5362575" y="30781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43058" name="Text Box 54"/>
          <p:cNvSpPr txBox="1">
            <a:spLocks noChangeArrowheads="1"/>
          </p:cNvSpPr>
          <p:nvPr/>
        </p:nvSpPr>
        <p:spPr bwMode="auto">
          <a:xfrm>
            <a:off x="5376863" y="363537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43059" name="Text Box 55"/>
          <p:cNvSpPr txBox="1">
            <a:spLocks noChangeArrowheads="1"/>
          </p:cNvSpPr>
          <p:nvPr/>
        </p:nvSpPr>
        <p:spPr bwMode="auto">
          <a:xfrm>
            <a:off x="5848350" y="41640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43060" name="Text Box 56"/>
          <p:cNvSpPr txBox="1">
            <a:spLocks noChangeArrowheads="1"/>
          </p:cNvSpPr>
          <p:nvPr/>
        </p:nvSpPr>
        <p:spPr bwMode="auto">
          <a:xfrm>
            <a:off x="7762875" y="40497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43061" name="Text Box 57"/>
          <p:cNvSpPr txBox="1">
            <a:spLocks noChangeArrowheads="1"/>
          </p:cNvSpPr>
          <p:nvPr/>
        </p:nvSpPr>
        <p:spPr bwMode="auto">
          <a:xfrm>
            <a:off x="6005513" y="317817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0100</a:t>
            </a:r>
          </a:p>
        </p:txBody>
      </p:sp>
      <p:sp>
        <p:nvSpPr>
          <p:cNvPr id="43062" name="Text Box 58"/>
          <p:cNvSpPr txBox="1">
            <a:spLocks noChangeArrowheads="1"/>
          </p:cNvSpPr>
          <p:nvPr/>
        </p:nvSpPr>
        <p:spPr bwMode="auto">
          <a:xfrm>
            <a:off x="6205538" y="27495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sp>
        <p:nvSpPr>
          <p:cNvPr id="43063" name="Oval 59"/>
          <p:cNvSpPr>
            <a:spLocks noChangeArrowheads="1"/>
          </p:cNvSpPr>
          <p:nvPr/>
        </p:nvSpPr>
        <p:spPr bwMode="auto">
          <a:xfrm>
            <a:off x="6389688" y="25288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64" name="Oval 60"/>
          <p:cNvSpPr>
            <a:spLocks noChangeArrowheads="1"/>
          </p:cNvSpPr>
          <p:nvPr/>
        </p:nvSpPr>
        <p:spPr bwMode="auto">
          <a:xfrm>
            <a:off x="5657850" y="29860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65" name="Oval 61"/>
          <p:cNvSpPr>
            <a:spLocks noChangeArrowheads="1"/>
          </p:cNvSpPr>
          <p:nvPr/>
        </p:nvSpPr>
        <p:spPr bwMode="auto">
          <a:xfrm>
            <a:off x="5657850" y="39004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66" name="Oval 62"/>
          <p:cNvSpPr>
            <a:spLocks noChangeArrowheads="1"/>
          </p:cNvSpPr>
          <p:nvPr/>
        </p:nvSpPr>
        <p:spPr bwMode="auto">
          <a:xfrm>
            <a:off x="6389688" y="34432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67" name="Oval 63"/>
          <p:cNvSpPr>
            <a:spLocks noChangeArrowheads="1"/>
          </p:cNvSpPr>
          <p:nvPr/>
        </p:nvSpPr>
        <p:spPr bwMode="auto">
          <a:xfrm>
            <a:off x="6572250" y="29860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68" name="Oval 64"/>
          <p:cNvSpPr>
            <a:spLocks noChangeArrowheads="1"/>
          </p:cNvSpPr>
          <p:nvPr/>
        </p:nvSpPr>
        <p:spPr bwMode="auto">
          <a:xfrm>
            <a:off x="6572250" y="39004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69" name="Oval 65"/>
          <p:cNvSpPr>
            <a:spLocks noChangeArrowheads="1"/>
          </p:cNvSpPr>
          <p:nvPr/>
        </p:nvSpPr>
        <p:spPr bwMode="auto">
          <a:xfrm>
            <a:off x="6015038" y="18891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70" name="Oval 66"/>
          <p:cNvSpPr>
            <a:spLocks noChangeArrowheads="1"/>
          </p:cNvSpPr>
          <p:nvPr/>
        </p:nvSpPr>
        <p:spPr bwMode="auto">
          <a:xfrm>
            <a:off x="6015038" y="4083050"/>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71" name="Oval 67"/>
          <p:cNvSpPr>
            <a:spLocks noChangeArrowheads="1"/>
          </p:cNvSpPr>
          <p:nvPr/>
        </p:nvSpPr>
        <p:spPr bwMode="auto">
          <a:xfrm>
            <a:off x="6937375" y="23463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72" name="Oval 68"/>
          <p:cNvSpPr>
            <a:spLocks noChangeArrowheads="1"/>
          </p:cNvSpPr>
          <p:nvPr/>
        </p:nvSpPr>
        <p:spPr bwMode="auto">
          <a:xfrm>
            <a:off x="6937375" y="4540250"/>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3073" name="Oval 69"/>
          <p:cNvSpPr>
            <a:spLocks noChangeArrowheads="1"/>
          </p:cNvSpPr>
          <p:nvPr/>
        </p:nvSpPr>
        <p:spPr bwMode="auto">
          <a:xfrm>
            <a:off x="7669213" y="40925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1519630"/>
                                        </p:tgtEl>
                                      </p:cBhvr>
                                    </p:animEffect>
                                    <p:set>
                                      <p:cBhvr>
                                        <p:cTn id="7" dur="1" fill="hold">
                                          <p:stCondLst>
                                            <p:cond delay="499"/>
                                          </p:stCondLst>
                                        </p:cTn>
                                        <p:tgtEl>
                                          <p:spTgt spid="1519630"/>
                                        </p:tgtEl>
                                        <p:attrNameLst>
                                          <p:attrName>style.visibility</p:attrName>
                                        </p:attrNameLst>
                                      </p:cBhvr>
                                      <p:to>
                                        <p:strVal val="hidden"/>
                                      </p:to>
                                    </p:set>
                                  </p:childTnLst>
                                </p:cTn>
                              </p:par>
                              <p:par>
                                <p:cTn id="8" presetID="1" presetClass="entr" presetSubtype="0" fill="hold" nodeType="withEffect">
                                  <p:stCondLst>
                                    <p:cond delay="0"/>
                                  </p:stCondLst>
                                  <p:childTnLst>
                                    <p:set>
                                      <p:cBhvr>
                                        <p:cTn id="9" dur="1" fill="hold">
                                          <p:stCondLst>
                                            <p:cond delay="0"/>
                                          </p:stCondLst>
                                        </p:cTn>
                                        <p:tgtEl>
                                          <p:spTgt spid="1519688">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xit" presetSubtype="10" fill="hold" grpId="0" nodeType="clickEffect">
                                  <p:stCondLst>
                                    <p:cond delay="0"/>
                                  </p:stCondLst>
                                  <p:childTnLst>
                                    <p:animEffect transition="out" filter="blinds(horizontal)">
                                      <p:cBhvr>
                                        <p:cTn id="13" dur="500"/>
                                        <p:tgtEl>
                                          <p:spTgt spid="1519631"/>
                                        </p:tgtEl>
                                      </p:cBhvr>
                                    </p:animEffect>
                                    <p:set>
                                      <p:cBhvr>
                                        <p:cTn id="14" dur="1" fill="hold">
                                          <p:stCondLst>
                                            <p:cond delay="499"/>
                                          </p:stCondLst>
                                        </p:cTn>
                                        <p:tgtEl>
                                          <p:spTgt spid="1519631"/>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5196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19688">
                                            <p:txEl>
                                              <p:pRg st="1" end="1"/>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xit" presetSubtype="10" fill="hold" grpId="0" nodeType="clickEffect">
                                  <p:stCondLst>
                                    <p:cond delay="0"/>
                                  </p:stCondLst>
                                  <p:childTnLst>
                                    <p:animEffect transition="out" filter="blinds(horizontal)">
                                      <p:cBhvr>
                                        <p:cTn id="22" dur="500"/>
                                        <p:tgtEl>
                                          <p:spTgt spid="1519632"/>
                                        </p:tgtEl>
                                      </p:cBhvr>
                                    </p:animEffect>
                                    <p:set>
                                      <p:cBhvr>
                                        <p:cTn id="23" dur="1" fill="hold">
                                          <p:stCondLst>
                                            <p:cond delay="499"/>
                                          </p:stCondLst>
                                        </p:cTn>
                                        <p:tgtEl>
                                          <p:spTgt spid="1519632"/>
                                        </p:tgtEl>
                                        <p:attrNameLst>
                                          <p:attrName>style.visibility</p:attrName>
                                        </p:attrNameLst>
                                      </p:cBhvr>
                                      <p:to>
                                        <p:strVal val="hidden"/>
                                      </p:to>
                                    </p:set>
                                  </p:childTnLst>
                                </p:cTn>
                              </p:par>
                              <p:par>
                                <p:cTn id="24" presetID="1" presetClass="entr" presetSubtype="0" fill="hold" grpId="0" nodeType="withEffect">
                                  <p:stCondLst>
                                    <p:cond delay="0"/>
                                  </p:stCondLst>
                                  <p:childTnLst>
                                    <p:set>
                                      <p:cBhvr>
                                        <p:cTn id="25" dur="1" fill="hold">
                                          <p:stCondLst>
                                            <p:cond delay="0"/>
                                          </p:stCondLst>
                                        </p:cTn>
                                        <p:tgtEl>
                                          <p:spTgt spid="1519687"/>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519688">
                                            <p:txEl>
                                              <p:pRg st="2" end="2"/>
                                            </p:txEl>
                                          </p:spTgt>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151968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9687" grpId="0" animBg="1"/>
      <p:bldP spid="1519686" grpId="0" animBg="1"/>
      <p:bldP spid="1519630" grpId="0" animBg="1"/>
      <p:bldP spid="1519631" grpId="0" animBg="1"/>
      <p:bldP spid="151963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403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B139523-D97E-264A-A03D-077BE9B01ADC}" type="slidenum">
              <a:rPr lang="en-US" sz="1400" b="0"/>
              <a:pPr/>
              <a:t>41</a:t>
            </a:fld>
            <a:endParaRPr lang="en-US" sz="1400" b="0"/>
          </a:p>
        </p:txBody>
      </p:sp>
      <p:sp>
        <p:nvSpPr>
          <p:cNvPr id="1521736" name="Oval 72"/>
          <p:cNvSpPr>
            <a:spLocks noChangeArrowheads="1"/>
          </p:cNvSpPr>
          <p:nvPr/>
        </p:nvSpPr>
        <p:spPr bwMode="auto">
          <a:xfrm>
            <a:off x="6557963" y="2343150"/>
            <a:ext cx="385762" cy="2600325"/>
          </a:xfrm>
          <a:prstGeom prst="ellipse">
            <a:avLst/>
          </a:prstGeom>
          <a:solidFill>
            <a:schemeClr val="hlink">
              <a:alpha val="50195"/>
            </a:schemeClr>
          </a:solidFill>
          <a:ln w="25400">
            <a:solidFill>
              <a:srgbClr val="333399"/>
            </a:solidFill>
            <a:round/>
            <a:headEnd/>
            <a:tailEnd/>
          </a:ln>
        </p:spPr>
        <p:txBody>
          <a:bodyPr wrap="none" anchor="ctr"/>
          <a:lstStyle/>
          <a:p>
            <a:endParaRPr lang="en-US"/>
          </a:p>
        </p:txBody>
      </p:sp>
      <p:sp>
        <p:nvSpPr>
          <p:cNvPr id="44037" name="Oval 2"/>
          <p:cNvSpPr>
            <a:spLocks noChangeArrowheads="1"/>
          </p:cNvSpPr>
          <p:nvPr/>
        </p:nvSpPr>
        <p:spPr bwMode="auto">
          <a:xfrm rot="-1943506">
            <a:off x="7302500" y="4102100"/>
            <a:ext cx="365125" cy="365125"/>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1521667" name="Oval 3"/>
          <p:cNvSpPr>
            <a:spLocks noChangeArrowheads="1"/>
          </p:cNvSpPr>
          <p:nvPr/>
        </p:nvSpPr>
        <p:spPr bwMode="auto">
          <a:xfrm>
            <a:off x="5300663" y="3043238"/>
            <a:ext cx="328612" cy="1200150"/>
          </a:xfrm>
          <a:prstGeom prst="ellipse">
            <a:avLst/>
          </a:prstGeom>
          <a:solidFill>
            <a:srgbClr val="FFFF00">
              <a:alpha val="50195"/>
            </a:srgbClr>
          </a:solidFill>
          <a:ln w="25400">
            <a:solidFill>
              <a:schemeClr val="folHlink"/>
            </a:solidFill>
            <a:round/>
            <a:headEnd/>
            <a:tailEnd/>
          </a:ln>
        </p:spPr>
        <p:txBody>
          <a:bodyPr wrap="none" anchor="ctr"/>
          <a:lstStyle/>
          <a:p>
            <a:endParaRPr lang="en-US"/>
          </a:p>
        </p:txBody>
      </p:sp>
      <p:sp>
        <p:nvSpPr>
          <p:cNvPr id="44039" name="Rectangle 4"/>
          <p:cNvSpPr>
            <a:spLocks noGrp="1" noChangeArrowheads="1"/>
          </p:cNvSpPr>
          <p:nvPr>
            <p:ph type="title"/>
          </p:nvPr>
        </p:nvSpPr>
        <p:spPr/>
        <p:txBody>
          <a:bodyPr/>
          <a:lstStyle/>
          <a:p>
            <a:r>
              <a:rPr lang="en-US">
                <a:latin typeface="Arial Narrow" charset="0"/>
              </a:rPr>
              <a:t>Example of reshape</a:t>
            </a:r>
          </a:p>
        </p:txBody>
      </p:sp>
      <p:sp>
        <p:nvSpPr>
          <p:cNvPr id="1521747" name="Rectangle 83"/>
          <p:cNvSpPr>
            <a:spLocks noGrp="1" noChangeArrowheads="1"/>
          </p:cNvSpPr>
          <p:nvPr>
            <p:ph type="body" idx="1"/>
          </p:nvPr>
        </p:nvSpPr>
        <p:spPr/>
        <p:txBody>
          <a:bodyPr/>
          <a:lstStyle/>
          <a:p>
            <a:r>
              <a:rPr lang="en-US">
                <a:latin typeface="Arial Narrow" charset="0"/>
              </a:rPr>
              <a:t>Reshape </a:t>
            </a:r>
            <a:r>
              <a:rPr lang="en-US">
                <a:solidFill>
                  <a:schemeClr val="bg2"/>
                </a:solidFill>
                <a:latin typeface="Arial Narrow" charset="0"/>
              </a:rPr>
              <a:t>{</a:t>
            </a:r>
            <a:r>
              <a:rPr lang="el-GR">
                <a:solidFill>
                  <a:srgbClr val="CC6600"/>
                </a:solidFill>
                <a:latin typeface="Lucida Grande" charset="0"/>
              </a:rPr>
              <a:t>β</a:t>
            </a:r>
            <a:r>
              <a:rPr lang="ja-JP" altLang="en-US">
                <a:solidFill>
                  <a:srgbClr val="CC6600"/>
                </a:solidFill>
                <a:latin typeface="Arial Narrow" charset="0"/>
              </a:rPr>
              <a:t>’</a:t>
            </a:r>
            <a:r>
              <a:rPr lang="en-US">
                <a:solidFill>
                  <a:schemeClr val="bg2"/>
                </a:solidFill>
                <a:latin typeface="Arial Narrow" charset="0"/>
              </a:rPr>
              <a:t>, </a:t>
            </a:r>
            <a:r>
              <a:rPr lang="el-GR">
                <a:solidFill>
                  <a:schemeClr val="hlink"/>
                </a:solidFill>
                <a:latin typeface="Lucida Grande" charset="0"/>
              </a:rPr>
              <a:t>δ</a:t>
            </a:r>
            <a:r>
              <a:rPr lang="en-US">
                <a:solidFill>
                  <a:schemeClr val="bg2"/>
                </a:solidFill>
                <a:latin typeface="Arial Narrow" charset="0"/>
              </a:rPr>
              <a:t>}</a:t>
            </a:r>
            <a:r>
              <a:rPr lang="en-US">
                <a:latin typeface="Arial Narrow" charset="0"/>
              </a:rPr>
              <a:t> to: </a:t>
            </a:r>
            <a:r>
              <a:rPr lang="en-US">
                <a:solidFill>
                  <a:schemeClr val="bg2"/>
                </a:solidFill>
                <a:latin typeface="Arial Narrow" charset="0"/>
              </a:rPr>
              <a:t>{</a:t>
            </a:r>
            <a:r>
              <a:rPr lang="el-GR">
                <a:solidFill>
                  <a:srgbClr val="CC6600"/>
                </a:solidFill>
                <a:latin typeface="Lucida Grande" charset="0"/>
              </a:rPr>
              <a:t>β</a:t>
            </a:r>
            <a:r>
              <a:rPr lang="en-US">
                <a:solidFill>
                  <a:schemeClr val="bg2"/>
                </a:solidFill>
                <a:latin typeface="Arial Narrow" charset="0"/>
              </a:rPr>
              <a:t>, </a:t>
            </a:r>
            <a:r>
              <a:rPr lang="el-GR">
                <a:solidFill>
                  <a:schemeClr val="hlink"/>
                </a:solidFill>
                <a:latin typeface="Lucida Grande" charset="0"/>
              </a:rPr>
              <a:t>δ</a:t>
            </a:r>
            <a:r>
              <a:rPr lang="ja-JP" altLang="en-US">
                <a:solidFill>
                  <a:schemeClr val="hlink"/>
                </a:solidFill>
                <a:latin typeface="Arial Narrow" charset="0"/>
              </a:rPr>
              <a:t>’</a:t>
            </a:r>
            <a:r>
              <a:rPr lang="en-US">
                <a:solidFill>
                  <a:schemeClr val="bg2"/>
                </a:solidFill>
                <a:latin typeface="Arial Narrow" charset="0"/>
              </a:rPr>
              <a:t>}</a:t>
            </a:r>
            <a:r>
              <a:rPr lang="en-US">
                <a:latin typeface="Arial Narrow" charset="0"/>
              </a:rPr>
              <a:t>.</a:t>
            </a:r>
          </a:p>
          <a:p>
            <a:pPr lvl="1"/>
            <a:r>
              <a:rPr lang="en-US">
                <a:latin typeface="Arial Narrow" charset="0"/>
              </a:rPr>
              <a:t>Where </a:t>
            </a:r>
            <a:r>
              <a:rPr lang="el-GR">
                <a:solidFill>
                  <a:schemeClr val="hlink"/>
                </a:solidFill>
                <a:latin typeface="Lucida Grande" charset="0"/>
              </a:rPr>
              <a:t>δ</a:t>
            </a:r>
            <a:r>
              <a:rPr lang="ja-JP" altLang="en-US">
                <a:solidFill>
                  <a:schemeClr val="hlink"/>
                </a:solidFill>
                <a:latin typeface="Arial Narrow" charset="0"/>
              </a:rPr>
              <a:t>’</a:t>
            </a:r>
            <a:r>
              <a:rPr lang="en-US">
                <a:solidFill>
                  <a:schemeClr val="hlink"/>
                </a:solidFill>
                <a:latin typeface="Arial Narrow" charset="0"/>
              </a:rPr>
              <a:t> = 10*1</a:t>
            </a:r>
            <a:r>
              <a:rPr lang="en-US">
                <a:latin typeface="Arial Narrow" charset="0"/>
              </a:rPr>
              <a:t>.</a:t>
            </a:r>
          </a:p>
          <a:p>
            <a:r>
              <a:rPr lang="en-US">
                <a:latin typeface="Arial Narrow" charset="0"/>
              </a:rPr>
              <a:t>Cover is: </a:t>
            </a:r>
            <a:r>
              <a:rPr lang="en-US">
                <a:solidFill>
                  <a:schemeClr val="bg2"/>
                </a:solidFill>
                <a:latin typeface="Arial Narrow" charset="0"/>
              </a:rPr>
              <a:t>{</a:t>
            </a:r>
            <a:r>
              <a:rPr lang="el-GR">
                <a:solidFill>
                  <a:srgbClr val="CC6600"/>
                </a:solidFill>
                <a:latin typeface="Lucida Grande" charset="0"/>
              </a:rPr>
              <a:t>β</a:t>
            </a:r>
            <a:r>
              <a:rPr lang="en-US">
                <a:solidFill>
                  <a:schemeClr val="bg2"/>
                </a:solidFill>
                <a:latin typeface="Arial Narrow" charset="0"/>
              </a:rPr>
              <a:t>,</a:t>
            </a:r>
            <a:r>
              <a:rPr lang="el-GR">
                <a:solidFill>
                  <a:srgbClr val="00CCFF"/>
                </a:solidFill>
                <a:latin typeface="Lucida Grande" charset="0"/>
              </a:rPr>
              <a:t>γ</a:t>
            </a:r>
            <a:r>
              <a:rPr lang="en-US">
                <a:solidFill>
                  <a:schemeClr val="bg2"/>
                </a:solidFill>
                <a:latin typeface="Arial Narrow" charset="0"/>
              </a:rPr>
              <a:t>,</a:t>
            </a:r>
            <a:r>
              <a:rPr lang="el-GR">
                <a:solidFill>
                  <a:schemeClr val="hlink"/>
                </a:solidFill>
                <a:latin typeface="Lucida Grande" charset="0"/>
              </a:rPr>
              <a:t>δ</a:t>
            </a:r>
            <a:r>
              <a:rPr lang="ja-JP" altLang="en-US">
                <a:solidFill>
                  <a:schemeClr val="hlink"/>
                </a:solidFill>
                <a:latin typeface="Arial Narrow" charset="0"/>
              </a:rPr>
              <a:t>’</a:t>
            </a:r>
            <a:r>
              <a:rPr lang="en-US">
                <a:solidFill>
                  <a:schemeClr val="bg2"/>
                </a:solidFill>
                <a:latin typeface="Arial Narrow" charset="0"/>
              </a:rPr>
              <a:t>,</a:t>
            </a:r>
            <a:r>
              <a:rPr lang="el-GR">
                <a:solidFill>
                  <a:srgbClr val="CC0000"/>
                </a:solidFill>
                <a:latin typeface="Lucida Grande" charset="0"/>
              </a:rPr>
              <a:t>ε</a:t>
            </a:r>
            <a:r>
              <a:rPr lang="ja-JP" altLang="en-US">
                <a:solidFill>
                  <a:schemeClr val="bg2"/>
                </a:solidFill>
                <a:latin typeface="Arial Narrow" charset="0"/>
              </a:rPr>
              <a:t>’</a:t>
            </a:r>
            <a:r>
              <a:rPr lang="en-US">
                <a:solidFill>
                  <a:schemeClr val="bg2"/>
                </a:solidFill>
                <a:latin typeface="Arial Narrow" charset="0"/>
              </a:rPr>
              <a:t>}</a:t>
            </a:r>
            <a:r>
              <a:rPr lang="en-US">
                <a:latin typeface="Arial Narrow" charset="0"/>
              </a:rPr>
              <a:t>.</a:t>
            </a:r>
          </a:p>
        </p:txBody>
      </p:sp>
      <p:grpSp>
        <p:nvGrpSpPr>
          <p:cNvPr id="44041" name="Group 5"/>
          <p:cNvGrpSpPr>
            <a:grpSpLocks/>
          </p:cNvGrpSpPr>
          <p:nvPr/>
        </p:nvGrpSpPr>
        <p:grpSpPr bwMode="auto">
          <a:xfrm>
            <a:off x="5575300" y="5227638"/>
            <a:ext cx="993775" cy="819150"/>
            <a:chOff x="164" y="2285"/>
            <a:chExt cx="626" cy="516"/>
          </a:xfrm>
        </p:grpSpPr>
        <p:grpSp>
          <p:nvGrpSpPr>
            <p:cNvPr id="44097" name="Group 6"/>
            <p:cNvGrpSpPr>
              <a:grpSpLocks/>
            </p:cNvGrpSpPr>
            <p:nvPr/>
          </p:nvGrpSpPr>
          <p:grpSpPr bwMode="auto">
            <a:xfrm>
              <a:off x="457" y="2416"/>
              <a:ext cx="230" cy="231"/>
              <a:chOff x="1612" y="3627"/>
              <a:chExt cx="230" cy="231"/>
            </a:xfrm>
          </p:grpSpPr>
          <p:sp>
            <p:nvSpPr>
              <p:cNvPr id="44103" name="Line 7"/>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4104" name="Line 8"/>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4105" name="Line 9"/>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44098" name="Text Box 10"/>
            <p:cNvSpPr txBox="1">
              <a:spLocks noChangeArrowheads="1"/>
            </p:cNvSpPr>
            <p:nvPr/>
          </p:nvSpPr>
          <p:spPr bwMode="auto">
            <a:xfrm>
              <a:off x="608" y="2570"/>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44099" name="Text Box 11"/>
            <p:cNvSpPr txBox="1">
              <a:spLocks noChangeArrowheads="1"/>
            </p:cNvSpPr>
            <p:nvPr/>
          </p:nvSpPr>
          <p:spPr bwMode="auto">
            <a:xfrm>
              <a:off x="485" y="2324"/>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44100" name="Text Box 12"/>
            <p:cNvSpPr txBox="1">
              <a:spLocks noChangeArrowheads="1"/>
            </p:cNvSpPr>
            <p:nvPr/>
          </p:nvSpPr>
          <p:spPr bwMode="auto">
            <a:xfrm>
              <a:off x="323" y="2285"/>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sp>
          <p:nvSpPr>
            <p:cNvPr id="44101" name="Line 13"/>
            <p:cNvSpPr>
              <a:spLocks noChangeShapeType="1"/>
            </p:cNvSpPr>
            <p:nvPr/>
          </p:nvSpPr>
          <p:spPr bwMode="auto">
            <a:xfrm flipH="1" flipV="1">
              <a:off x="282" y="2476"/>
              <a:ext cx="173"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4102" name="Text Box 14"/>
            <p:cNvSpPr txBox="1">
              <a:spLocks noChangeArrowheads="1"/>
            </p:cNvSpPr>
            <p:nvPr/>
          </p:nvSpPr>
          <p:spPr bwMode="auto">
            <a:xfrm>
              <a:off x="164" y="2471"/>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d</a:t>
              </a:r>
            </a:p>
          </p:txBody>
        </p:sp>
      </p:grpSp>
      <p:sp>
        <p:nvSpPr>
          <p:cNvPr id="44042" name="AutoShape 15"/>
          <p:cNvSpPr>
            <a:spLocks noChangeArrowheads="1"/>
          </p:cNvSpPr>
          <p:nvPr/>
        </p:nvSpPr>
        <p:spPr bwMode="auto">
          <a:xfrm rot="-5400000">
            <a:off x="4929188" y="3014663"/>
            <a:ext cx="2193925" cy="365125"/>
          </a:xfrm>
          <a:custGeom>
            <a:avLst/>
            <a:gdLst>
              <a:gd name="T0" fmla="*/ 1870118 w 21600"/>
              <a:gd name="T1" fmla="*/ 182563 h 21600"/>
              <a:gd name="T2" fmla="*/ 1096963 w 21600"/>
              <a:gd name="T3" fmla="*/ 365125 h 21600"/>
              <a:gd name="T4" fmla="*/ 323807 w 21600"/>
              <a:gd name="T5" fmla="*/ 182563 h 21600"/>
              <a:gd name="T6" fmla="*/ 1096963 w 21600"/>
              <a:gd name="T7" fmla="*/ 0 h 21600"/>
              <a:gd name="T8" fmla="*/ 0 60000 65536"/>
              <a:gd name="T9" fmla="*/ 0 60000 65536"/>
              <a:gd name="T10" fmla="*/ 0 60000 65536"/>
              <a:gd name="T11" fmla="*/ 0 60000 65536"/>
              <a:gd name="T12" fmla="*/ 4988 w 21600"/>
              <a:gd name="T13" fmla="*/ 4988 h 21600"/>
              <a:gd name="T14" fmla="*/ 16612 w 21600"/>
              <a:gd name="T15" fmla="*/ 16612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1521681" name="Rectangle 17"/>
          <p:cNvSpPr>
            <a:spLocks noChangeArrowheads="1"/>
          </p:cNvSpPr>
          <p:nvPr/>
        </p:nvSpPr>
        <p:spPr bwMode="auto">
          <a:xfrm>
            <a:off x="5470525" y="3197225"/>
            <a:ext cx="914400" cy="914400"/>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1521683" name="AutoShape 19"/>
          <p:cNvSpPr>
            <a:spLocks noChangeArrowheads="1"/>
          </p:cNvSpPr>
          <p:nvPr/>
        </p:nvSpPr>
        <p:spPr bwMode="auto">
          <a:xfrm rot="5400000">
            <a:off x="5478463" y="3471863"/>
            <a:ext cx="2193925" cy="365125"/>
          </a:xfrm>
          <a:custGeom>
            <a:avLst/>
            <a:gdLst>
              <a:gd name="T0" fmla="*/ 1883627 w 21600"/>
              <a:gd name="T1" fmla="*/ 182563 h 21600"/>
              <a:gd name="T2" fmla="*/ 1096963 w 21600"/>
              <a:gd name="T3" fmla="*/ 365125 h 21600"/>
              <a:gd name="T4" fmla="*/ 310298 w 21600"/>
              <a:gd name="T5" fmla="*/ 182563 h 21600"/>
              <a:gd name="T6" fmla="*/ 1096963 w 21600"/>
              <a:gd name="T7" fmla="*/ 0 h 21600"/>
              <a:gd name="T8" fmla="*/ 0 60000 65536"/>
              <a:gd name="T9" fmla="*/ 0 60000 65536"/>
              <a:gd name="T10" fmla="*/ 0 60000 65536"/>
              <a:gd name="T11" fmla="*/ 0 60000 65536"/>
              <a:gd name="T12" fmla="*/ 4855 w 21600"/>
              <a:gd name="T13" fmla="*/ 4855 h 21600"/>
              <a:gd name="T14" fmla="*/ 16745 w 21600"/>
              <a:gd name="T15" fmla="*/ 16745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44045" name="Text Box 20"/>
          <p:cNvSpPr txBox="1">
            <a:spLocks noChangeArrowheads="1"/>
          </p:cNvSpPr>
          <p:nvPr/>
        </p:nvSpPr>
        <p:spPr bwMode="auto">
          <a:xfrm>
            <a:off x="6234113" y="47640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44046" name="Rectangle 21"/>
          <p:cNvSpPr>
            <a:spLocks noChangeArrowheads="1"/>
          </p:cNvSpPr>
          <p:nvPr/>
        </p:nvSpPr>
        <p:spPr bwMode="auto">
          <a:xfrm>
            <a:off x="5470525" y="3197225"/>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4047" name="Rectangle 22"/>
          <p:cNvSpPr>
            <a:spLocks noChangeArrowheads="1"/>
          </p:cNvSpPr>
          <p:nvPr/>
        </p:nvSpPr>
        <p:spPr bwMode="auto">
          <a:xfrm>
            <a:off x="6205538" y="2735263"/>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4048" name="Line 23"/>
          <p:cNvSpPr>
            <a:spLocks noChangeShapeType="1"/>
          </p:cNvSpPr>
          <p:nvPr/>
        </p:nvSpPr>
        <p:spPr bwMode="auto">
          <a:xfrm flipV="1">
            <a:off x="5470525" y="273526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49" name="Line 24"/>
          <p:cNvSpPr>
            <a:spLocks noChangeShapeType="1"/>
          </p:cNvSpPr>
          <p:nvPr/>
        </p:nvSpPr>
        <p:spPr bwMode="auto">
          <a:xfrm flipV="1">
            <a:off x="6384925" y="273526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0" name="Line 25"/>
          <p:cNvSpPr>
            <a:spLocks noChangeShapeType="1"/>
          </p:cNvSpPr>
          <p:nvPr/>
        </p:nvSpPr>
        <p:spPr bwMode="auto">
          <a:xfrm flipV="1">
            <a:off x="6384925" y="364966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1" name="Line 26"/>
          <p:cNvSpPr>
            <a:spLocks noChangeShapeType="1"/>
          </p:cNvSpPr>
          <p:nvPr/>
        </p:nvSpPr>
        <p:spPr bwMode="auto">
          <a:xfrm flipV="1">
            <a:off x="5475288" y="364966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2" name="Rectangle 27"/>
          <p:cNvSpPr>
            <a:spLocks noChangeArrowheads="1"/>
          </p:cNvSpPr>
          <p:nvPr/>
        </p:nvSpPr>
        <p:spPr bwMode="auto">
          <a:xfrm>
            <a:off x="5108575" y="2552700"/>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4053" name="Rectangle 28"/>
          <p:cNvSpPr>
            <a:spLocks noChangeArrowheads="1"/>
          </p:cNvSpPr>
          <p:nvPr/>
        </p:nvSpPr>
        <p:spPr bwMode="auto">
          <a:xfrm>
            <a:off x="5840413" y="2095500"/>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4054" name="Line 29"/>
          <p:cNvSpPr>
            <a:spLocks noChangeShapeType="1"/>
          </p:cNvSpPr>
          <p:nvPr/>
        </p:nvSpPr>
        <p:spPr bwMode="auto">
          <a:xfrm>
            <a:off x="5108575" y="255270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5" name="Line 30"/>
          <p:cNvSpPr>
            <a:spLocks noChangeShapeType="1"/>
          </p:cNvSpPr>
          <p:nvPr/>
        </p:nvSpPr>
        <p:spPr bwMode="auto">
          <a:xfrm flipV="1">
            <a:off x="5108575" y="41068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6" name="Line 31"/>
          <p:cNvSpPr>
            <a:spLocks noChangeShapeType="1"/>
          </p:cNvSpPr>
          <p:nvPr/>
        </p:nvSpPr>
        <p:spPr bwMode="auto">
          <a:xfrm>
            <a:off x="6384925" y="41068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7" name="Line 32"/>
          <p:cNvSpPr>
            <a:spLocks noChangeShapeType="1"/>
          </p:cNvSpPr>
          <p:nvPr/>
        </p:nvSpPr>
        <p:spPr bwMode="auto">
          <a:xfrm>
            <a:off x="7119938" y="36496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8" name="Line 33"/>
          <p:cNvSpPr>
            <a:spLocks noChangeShapeType="1"/>
          </p:cNvSpPr>
          <p:nvPr/>
        </p:nvSpPr>
        <p:spPr bwMode="auto">
          <a:xfrm flipH="1">
            <a:off x="5108575" y="2095500"/>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59" name="Line 34"/>
          <p:cNvSpPr>
            <a:spLocks noChangeShapeType="1"/>
          </p:cNvSpPr>
          <p:nvPr/>
        </p:nvSpPr>
        <p:spPr bwMode="auto">
          <a:xfrm flipH="1">
            <a:off x="6753225" y="2095500"/>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0" name="Line 35"/>
          <p:cNvSpPr>
            <a:spLocks noChangeShapeType="1"/>
          </p:cNvSpPr>
          <p:nvPr/>
        </p:nvSpPr>
        <p:spPr bwMode="auto">
          <a:xfrm flipH="1">
            <a:off x="5840413" y="36496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1" name="Line 36"/>
          <p:cNvSpPr>
            <a:spLocks noChangeShapeType="1"/>
          </p:cNvSpPr>
          <p:nvPr/>
        </p:nvSpPr>
        <p:spPr bwMode="auto">
          <a:xfrm>
            <a:off x="5840413" y="209550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2" name="Line 37"/>
          <p:cNvSpPr>
            <a:spLocks noChangeShapeType="1"/>
          </p:cNvSpPr>
          <p:nvPr/>
        </p:nvSpPr>
        <p:spPr bwMode="auto">
          <a:xfrm flipH="1">
            <a:off x="6384925" y="25574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3" name="Line 38"/>
          <p:cNvSpPr>
            <a:spLocks noChangeShapeType="1"/>
          </p:cNvSpPr>
          <p:nvPr/>
        </p:nvSpPr>
        <p:spPr bwMode="auto">
          <a:xfrm flipH="1">
            <a:off x="7119938" y="209550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4" name="Line 39"/>
          <p:cNvSpPr>
            <a:spLocks noChangeShapeType="1"/>
          </p:cNvSpPr>
          <p:nvPr/>
        </p:nvSpPr>
        <p:spPr bwMode="auto">
          <a:xfrm flipH="1">
            <a:off x="6753225" y="428942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5" name="Line 40"/>
          <p:cNvSpPr>
            <a:spLocks noChangeShapeType="1"/>
          </p:cNvSpPr>
          <p:nvPr/>
        </p:nvSpPr>
        <p:spPr bwMode="auto">
          <a:xfrm flipH="1">
            <a:off x="5108575" y="428942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066" name="Oval 41"/>
          <p:cNvSpPr>
            <a:spLocks noChangeArrowheads="1"/>
          </p:cNvSpPr>
          <p:nvPr/>
        </p:nvSpPr>
        <p:spPr bwMode="auto">
          <a:xfrm>
            <a:off x="5762625" y="202247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67" name="Oval 42"/>
          <p:cNvSpPr>
            <a:spLocks noChangeArrowheads="1"/>
          </p:cNvSpPr>
          <p:nvPr/>
        </p:nvSpPr>
        <p:spPr bwMode="auto">
          <a:xfrm>
            <a:off x="6680200" y="247967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68" name="Oval 43"/>
          <p:cNvSpPr>
            <a:spLocks noChangeArrowheads="1"/>
          </p:cNvSpPr>
          <p:nvPr/>
        </p:nvSpPr>
        <p:spPr bwMode="auto">
          <a:xfrm>
            <a:off x="6132513" y="26622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69" name="Oval 44"/>
          <p:cNvSpPr>
            <a:spLocks noChangeArrowheads="1"/>
          </p:cNvSpPr>
          <p:nvPr/>
        </p:nvSpPr>
        <p:spPr bwMode="auto">
          <a:xfrm>
            <a:off x="5397500" y="31194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0" name="Oval 45"/>
          <p:cNvSpPr>
            <a:spLocks noChangeArrowheads="1"/>
          </p:cNvSpPr>
          <p:nvPr/>
        </p:nvSpPr>
        <p:spPr bwMode="auto">
          <a:xfrm>
            <a:off x="6311900" y="31194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1" name="Oval 46"/>
          <p:cNvSpPr>
            <a:spLocks noChangeArrowheads="1"/>
          </p:cNvSpPr>
          <p:nvPr/>
        </p:nvSpPr>
        <p:spPr bwMode="auto">
          <a:xfrm>
            <a:off x="6132513" y="35766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2" name="Oval 47"/>
          <p:cNvSpPr>
            <a:spLocks noChangeArrowheads="1"/>
          </p:cNvSpPr>
          <p:nvPr/>
        </p:nvSpPr>
        <p:spPr bwMode="auto">
          <a:xfrm>
            <a:off x="6315075" y="40338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3" name="Oval 48"/>
          <p:cNvSpPr>
            <a:spLocks noChangeArrowheads="1"/>
          </p:cNvSpPr>
          <p:nvPr/>
        </p:nvSpPr>
        <p:spPr bwMode="auto">
          <a:xfrm>
            <a:off x="5762625" y="421640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4" name="Oval 49"/>
          <p:cNvSpPr>
            <a:spLocks noChangeArrowheads="1"/>
          </p:cNvSpPr>
          <p:nvPr/>
        </p:nvSpPr>
        <p:spPr bwMode="auto">
          <a:xfrm>
            <a:off x="7412038" y="421957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5" name="Oval 50"/>
          <p:cNvSpPr>
            <a:spLocks noChangeArrowheads="1"/>
          </p:cNvSpPr>
          <p:nvPr/>
        </p:nvSpPr>
        <p:spPr bwMode="auto">
          <a:xfrm>
            <a:off x="6680200" y="467360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6" name="Oval 51"/>
          <p:cNvSpPr>
            <a:spLocks noChangeArrowheads="1"/>
          </p:cNvSpPr>
          <p:nvPr/>
        </p:nvSpPr>
        <p:spPr bwMode="auto">
          <a:xfrm>
            <a:off x="5397500" y="40338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4077" name="Text Box 52"/>
          <p:cNvSpPr txBox="1">
            <a:spLocks noChangeArrowheads="1"/>
          </p:cNvSpPr>
          <p:nvPr/>
        </p:nvSpPr>
        <p:spPr bwMode="auto">
          <a:xfrm>
            <a:off x="5553075" y="176847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44078" name="Text Box 53"/>
          <p:cNvSpPr txBox="1">
            <a:spLocks noChangeArrowheads="1"/>
          </p:cNvSpPr>
          <p:nvPr/>
        </p:nvSpPr>
        <p:spPr bwMode="auto">
          <a:xfrm>
            <a:off x="6376988" y="22209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44079" name="Text Box 54"/>
          <p:cNvSpPr txBox="1">
            <a:spLocks noChangeArrowheads="1"/>
          </p:cNvSpPr>
          <p:nvPr/>
        </p:nvSpPr>
        <p:spPr bwMode="auto">
          <a:xfrm>
            <a:off x="6148388" y="24638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44080" name="Text Box 55"/>
          <p:cNvSpPr txBox="1">
            <a:spLocks noChangeArrowheads="1"/>
          </p:cNvSpPr>
          <p:nvPr/>
        </p:nvSpPr>
        <p:spPr bwMode="auto">
          <a:xfrm>
            <a:off x="5105400" y="32067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44081" name="Text Box 56"/>
          <p:cNvSpPr txBox="1">
            <a:spLocks noChangeArrowheads="1"/>
          </p:cNvSpPr>
          <p:nvPr/>
        </p:nvSpPr>
        <p:spPr bwMode="auto">
          <a:xfrm>
            <a:off x="5119688" y="37639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44082" name="Text Box 57"/>
          <p:cNvSpPr txBox="1">
            <a:spLocks noChangeArrowheads="1"/>
          </p:cNvSpPr>
          <p:nvPr/>
        </p:nvSpPr>
        <p:spPr bwMode="auto">
          <a:xfrm>
            <a:off x="5591175" y="42926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44083" name="Text Box 58"/>
          <p:cNvSpPr txBox="1">
            <a:spLocks noChangeArrowheads="1"/>
          </p:cNvSpPr>
          <p:nvPr/>
        </p:nvSpPr>
        <p:spPr bwMode="auto">
          <a:xfrm>
            <a:off x="7505700" y="41783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44084" name="Text Box 59"/>
          <p:cNvSpPr txBox="1">
            <a:spLocks noChangeArrowheads="1"/>
          </p:cNvSpPr>
          <p:nvPr/>
        </p:nvSpPr>
        <p:spPr bwMode="auto">
          <a:xfrm>
            <a:off x="5748338" y="33067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0100</a:t>
            </a:r>
          </a:p>
        </p:txBody>
      </p:sp>
      <p:sp>
        <p:nvSpPr>
          <p:cNvPr id="44085" name="Text Box 60"/>
          <p:cNvSpPr txBox="1">
            <a:spLocks noChangeArrowheads="1"/>
          </p:cNvSpPr>
          <p:nvPr/>
        </p:nvSpPr>
        <p:spPr bwMode="auto">
          <a:xfrm>
            <a:off x="5948363" y="287813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sp>
        <p:nvSpPr>
          <p:cNvPr id="44086" name="Oval 61"/>
          <p:cNvSpPr>
            <a:spLocks noChangeArrowheads="1"/>
          </p:cNvSpPr>
          <p:nvPr/>
        </p:nvSpPr>
        <p:spPr bwMode="auto">
          <a:xfrm>
            <a:off x="6132513" y="26574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87" name="Oval 62"/>
          <p:cNvSpPr>
            <a:spLocks noChangeArrowheads="1"/>
          </p:cNvSpPr>
          <p:nvPr/>
        </p:nvSpPr>
        <p:spPr bwMode="auto">
          <a:xfrm>
            <a:off x="5400675" y="31146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88" name="Oval 63"/>
          <p:cNvSpPr>
            <a:spLocks noChangeArrowheads="1"/>
          </p:cNvSpPr>
          <p:nvPr/>
        </p:nvSpPr>
        <p:spPr bwMode="auto">
          <a:xfrm>
            <a:off x="5400675" y="40290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89" name="Oval 64"/>
          <p:cNvSpPr>
            <a:spLocks noChangeArrowheads="1"/>
          </p:cNvSpPr>
          <p:nvPr/>
        </p:nvSpPr>
        <p:spPr bwMode="auto">
          <a:xfrm>
            <a:off x="6132513" y="35718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0" name="Oval 65"/>
          <p:cNvSpPr>
            <a:spLocks noChangeArrowheads="1"/>
          </p:cNvSpPr>
          <p:nvPr/>
        </p:nvSpPr>
        <p:spPr bwMode="auto">
          <a:xfrm>
            <a:off x="6315075" y="31146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1" name="Oval 66"/>
          <p:cNvSpPr>
            <a:spLocks noChangeArrowheads="1"/>
          </p:cNvSpPr>
          <p:nvPr/>
        </p:nvSpPr>
        <p:spPr bwMode="auto">
          <a:xfrm>
            <a:off x="6315075" y="40290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2" name="Oval 67"/>
          <p:cNvSpPr>
            <a:spLocks noChangeArrowheads="1"/>
          </p:cNvSpPr>
          <p:nvPr/>
        </p:nvSpPr>
        <p:spPr bwMode="auto">
          <a:xfrm>
            <a:off x="5757863" y="201771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3" name="Oval 68"/>
          <p:cNvSpPr>
            <a:spLocks noChangeArrowheads="1"/>
          </p:cNvSpPr>
          <p:nvPr/>
        </p:nvSpPr>
        <p:spPr bwMode="auto">
          <a:xfrm>
            <a:off x="5757863" y="421163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4" name="Oval 69"/>
          <p:cNvSpPr>
            <a:spLocks noChangeArrowheads="1"/>
          </p:cNvSpPr>
          <p:nvPr/>
        </p:nvSpPr>
        <p:spPr bwMode="auto">
          <a:xfrm>
            <a:off x="6680200" y="247491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5" name="Oval 70"/>
          <p:cNvSpPr>
            <a:spLocks noChangeArrowheads="1"/>
          </p:cNvSpPr>
          <p:nvPr/>
        </p:nvSpPr>
        <p:spPr bwMode="auto">
          <a:xfrm>
            <a:off x="6680200" y="466883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4096" name="Oval 71"/>
          <p:cNvSpPr>
            <a:spLocks noChangeArrowheads="1"/>
          </p:cNvSpPr>
          <p:nvPr/>
        </p:nvSpPr>
        <p:spPr bwMode="auto">
          <a:xfrm>
            <a:off x="7412038" y="42211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1681"/>
                                        </p:tgtEl>
                                        <p:attrNameLst>
                                          <p:attrName>style.visibility</p:attrName>
                                        </p:attrNameLst>
                                      </p:cBhvr>
                                      <p:to>
                                        <p:strVal val="visible"/>
                                      </p:to>
                                    </p:set>
                                  </p:childTnLst>
                                </p:cTn>
                              </p:par>
                              <p:par>
                                <p:cTn id="7" presetID="3" presetClass="exit" presetSubtype="10" fill="hold" grpId="0" nodeType="withEffect">
                                  <p:stCondLst>
                                    <p:cond delay="0"/>
                                  </p:stCondLst>
                                  <p:childTnLst>
                                    <p:animEffect transition="out" filter="blinds(horizontal)">
                                      <p:cBhvr>
                                        <p:cTn id="8" dur="500"/>
                                        <p:tgtEl>
                                          <p:spTgt spid="1521667"/>
                                        </p:tgtEl>
                                      </p:cBhvr>
                                    </p:animEffect>
                                    <p:set>
                                      <p:cBhvr>
                                        <p:cTn id="9" dur="1" fill="hold">
                                          <p:stCondLst>
                                            <p:cond delay="499"/>
                                          </p:stCondLst>
                                        </p:cTn>
                                        <p:tgtEl>
                                          <p:spTgt spid="1521667"/>
                                        </p:tgtEl>
                                        <p:attrNameLst>
                                          <p:attrName>style.visibility</p:attrName>
                                        </p:attrNameLst>
                                      </p:cBhvr>
                                      <p:to>
                                        <p:strVal val="hidden"/>
                                      </p:to>
                                    </p:set>
                                  </p:childTnLst>
                                </p:cTn>
                              </p:par>
                              <p:par>
                                <p:cTn id="10" presetID="3" presetClass="exit" presetSubtype="10" fill="hold" grpId="0" nodeType="withEffect">
                                  <p:stCondLst>
                                    <p:cond delay="0"/>
                                  </p:stCondLst>
                                  <p:childTnLst>
                                    <p:animEffect transition="out" filter="blinds(horizontal)">
                                      <p:cBhvr>
                                        <p:cTn id="11" dur="500"/>
                                        <p:tgtEl>
                                          <p:spTgt spid="1521683"/>
                                        </p:tgtEl>
                                      </p:cBhvr>
                                    </p:animEffect>
                                    <p:set>
                                      <p:cBhvr>
                                        <p:cTn id="12" dur="1" fill="hold">
                                          <p:stCondLst>
                                            <p:cond delay="499"/>
                                          </p:stCondLst>
                                        </p:cTn>
                                        <p:tgtEl>
                                          <p:spTgt spid="1521683"/>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152173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21747">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21747">
                                            <p:txEl>
                                              <p:pRg st="1" end="1"/>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2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1736" grpId="0" animBg="1"/>
      <p:bldP spid="1521667" grpId="0" animBg="1"/>
      <p:bldP spid="1521681" grpId="0" animBg="1"/>
      <p:bldP spid="152168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505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A2A79C6-91C4-6040-8A47-C434912CB113}" type="slidenum">
              <a:rPr lang="en-US" sz="1400" b="0"/>
              <a:pPr/>
              <a:t>42</a:t>
            </a:fld>
            <a:endParaRPr lang="en-US" sz="1400" b="0"/>
          </a:p>
        </p:txBody>
      </p:sp>
      <p:sp>
        <p:nvSpPr>
          <p:cNvPr id="1525832" name="Oval 72"/>
          <p:cNvSpPr>
            <a:spLocks noChangeArrowheads="1"/>
          </p:cNvSpPr>
          <p:nvPr/>
        </p:nvSpPr>
        <p:spPr bwMode="auto">
          <a:xfrm rot="-1943506">
            <a:off x="6543675" y="4349750"/>
            <a:ext cx="1158875" cy="347663"/>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1525762" name="Oval 2"/>
          <p:cNvSpPr>
            <a:spLocks noChangeArrowheads="1"/>
          </p:cNvSpPr>
          <p:nvPr/>
        </p:nvSpPr>
        <p:spPr bwMode="auto">
          <a:xfrm>
            <a:off x="6557963" y="2343150"/>
            <a:ext cx="385762" cy="2600325"/>
          </a:xfrm>
          <a:prstGeom prst="ellipse">
            <a:avLst/>
          </a:prstGeom>
          <a:solidFill>
            <a:schemeClr val="hlink">
              <a:alpha val="50195"/>
            </a:schemeClr>
          </a:solidFill>
          <a:ln w="25400">
            <a:solidFill>
              <a:srgbClr val="333399"/>
            </a:solidFill>
            <a:round/>
            <a:headEnd/>
            <a:tailEnd/>
          </a:ln>
        </p:spPr>
        <p:txBody>
          <a:bodyPr wrap="none" anchor="ctr"/>
          <a:lstStyle/>
          <a:p>
            <a:endParaRPr lang="en-US"/>
          </a:p>
        </p:txBody>
      </p:sp>
      <p:sp>
        <p:nvSpPr>
          <p:cNvPr id="1525763" name="Oval 3"/>
          <p:cNvSpPr>
            <a:spLocks noChangeArrowheads="1"/>
          </p:cNvSpPr>
          <p:nvPr/>
        </p:nvSpPr>
        <p:spPr bwMode="auto">
          <a:xfrm rot="-1943506">
            <a:off x="7302500" y="4102100"/>
            <a:ext cx="365125" cy="365125"/>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45063" name="Rectangle 5"/>
          <p:cNvSpPr>
            <a:spLocks noGrp="1" noChangeArrowheads="1"/>
          </p:cNvSpPr>
          <p:nvPr>
            <p:ph type="title"/>
          </p:nvPr>
        </p:nvSpPr>
        <p:spPr/>
        <p:txBody>
          <a:bodyPr/>
          <a:lstStyle/>
          <a:p>
            <a:r>
              <a:rPr lang="en-US">
                <a:latin typeface="Arial Narrow" charset="0"/>
              </a:rPr>
              <a:t>Example of second expansion</a:t>
            </a:r>
          </a:p>
        </p:txBody>
      </p:sp>
      <p:sp>
        <p:nvSpPr>
          <p:cNvPr id="1525836" name="Rectangle 76"/>
          <p:cNvSpPr>
            <a:spLocks noGrp="1" noChangeArrowheads="1"/>
          </p:cNvSpPr>
          <p:nvPr>
            <p:ph type="body" idx="1"/>
          </p:nvPr>
        </p:nvSpPr>
        <p:spPr/>
        <p:txBody>
          <a:bodyPr/>
          <a:lstStyle/>
          <a:p>
            <a:r>
              <a:rPr lang="en-US">
                <a:latin typeface="Arial Narrow" charset="0"/>
              </a:rPr>
              <a:t>Expand </a:t>
            </a:r>
            <a:r>
              <a:rPr lang="el-GR">
                <a:solidFill>
                  <a:schemeClr val="hlink"/>
                </a:solidFill>
                <a:latin typeface="Lucida Grande" charset="0"/>
              </a:rPr>
              <a:t>δ</a:t>
            </a:r>
            <a:r>
              <a:rPr lang="ja-JP" altLang="en-US">
                <a:solidFill>
                  <a:schemeClr val="hlink"/>
                </a:solidFill>
                <a:latin typeface="Arial Narrow" charset="0"/>
              </a:rPr>
              <a:t>’</a:t>
            </a:r>
            <a:r>
              <a:rPr lang="en-US">
                <a:solidFill>
                  <a:schemeClr val="hlink"/>
                </a:solidFill>
                <a:latin typeface="Arial Narrow" charset="0"/>
              </a:rPr>
              <a:t> = 10*1</a:t>
            </a:r>
            <a:r>
              <a:rPr lang="en-US">
                <a:latin typeface="Arial Narrow" charset="0"/>
              </a:rPr>
              <a:t> to </a:t>
            </a:r>
            <a:r>
              <a:rPr lang="el-GR">
                <a:solidFill>
                  <a:schemeClr val="hlink"/>
                </a:solidFill>
                <a:latin typeface="Lucida Grande" charset="0"/>
              </a:rPr>
              <a:t>δ</a:t>
            </a:r>
            <a:r>
              <a:rPr lang="en-US">
                <a:solidFill>
                  <a:schemeClr val="hlink"/>
                </a:solidFill>
                <a:latin typeface="Arial Narrow" charset="0"/>
              </a:rPr>
              <a:t> = 10**</a:t>
            </a:r>
            <a:r>
              <a:rPr lang="en-US">
                <a:latin typeface="Arial Narrow" charset="0"/>
              </a:rPr>
              <a:t>.</a:t>
            </a:r>
          </a:p>
          <a:p>
            <a:r>
              <a:rPr lang="en-US">
                <a:latin typeface="Arial Narrow" charset="0"/>
              </a:rPr>
              <a:t>Expand </a:t>
            </a:r>
            <a:r>
              <a:rPr lang="el-GR">
                <a:solidFill>
                  <a:srgbClr val="CC0000"/>
                </a:solidFill>
                <a:latin typeface="Lucida Grande" charset="0"/>
              </a:rPr>
              <a:t>ε</a:t>
            </a:r>
            <a:r>
              <a:rPr lang="ja-JP" altLang="en-US">
                <a:solidFill>
                  <a:srgbClr val="CC0000"/>
                </a:solidFill>
                <a:latin typeface="Arial Narrow" charset="0"/>
              </a:rPr>
              <a:t>’</a:t>
            </a:r>
            <a:r>
              <a:rPr lang="en-US">
                <a:solidFill>
                  <a:srgbClr val="CC0000"/>
                </a:solidFill>
                <a:latin typeface="Arial Narrow" charset="0"/>
              </a:rPr>
              <a:t> = 1101</a:t>
            </a:r>
            <a:r>
              <a:rPr lang="en-US">
                <a:latin typeface="Arial Narrow" charset="0"/>
              </a:rPr>
              <a:t> to </a:t>
            </a:r>
            <a:r>
              <a:rPr lang="el-GR">
                <a:solidFill>
                  <a:srgbClr val="CC0000"/>
                </a:solidFill>
                <a:latin typeface="Lucida Grande" charset="0"/>
              </a:rPr>
              <a:t>ε</a:t>
            </a:r>
            <a:r>
              <a:rPr lang="en-US">
                <a:solidFill>
                  <a:srgbClr val="CC0000"/>
                </a:solidFill>
                <a:latin typeface="Arial Narrow" charset="0"/>
              </a:rPr>
              <a:t> = 1*01</a:t>
            </a:r>
            <a:r>
              <a:rPr lang="en-US">
                <a:latin typeface="Arial Narrow" charset="0"/>
              </a:rPr>
              <a:t>.</a:t>
            </a:r>
          </a:p>
        </p:txBody>
      </p:sp>
      <p:grpSp>
        <p:nvGrpSpPr>
          <p:cNvPr id="45065" name="Group 6"/>
          <p:cNvGrpSpPr>
            <a:grpSpLocks/>
          </p:cNvGrpSpPr>
          <p:nvPr/>
        </p:nvGrpSpPr>
        <p:grpSpPr bwMode="auto">
          <a:xfrm>
            <a:off x="5575300" y="5227638"/>
            <a:ext cx="993775" cy="819150"/>
            <a:chOff x="164" y="2285"/>
            <a:chExt cx="626" cy="516"/>
          </a:xfrm>
        </p:grpSpPr>
        <p:grpSp>
          <p:nvGrpSpPr>
            <p:cNvPr id="45121" name="Group 7"/>
            <p:cNvGrpSpPr>
              <a:grpSpLocks/>
            </p:cNvGrpSpPr>
            <p:nvPr/>
          </p:nvGrpSpPr>
          <p:grpSpPr bwMode="auto">
            <a:xfrm>
              <a:off x="457" y="2416"/>
              <a:ext cx="230" cy="231"/>
              <a:chOff x="1612" y="3627"/>
              <a:chExt cx="230" cy="231"/>
            </a:xfrm>
          </p:grpSpPr>
          <p:sp>
            <p:nvSpPr>
              <p:cNvPr id="45127" name="Line 8"/>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5128" name="Line 9"/>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5129" name="Line 10"/>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45122" name="Text Box 11"/>
            <p:cNvSpPr txBox="1">
              <a:spLocks noChangeArrowheads="1"/>
            </p:cNvSpPr>
            <p:nvPr/>
          </p:nvSpPr>
          <p:spPr bwMode="auto">
            <a:xfrm>
              <a:off x="608" y="2570"/>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45123" name="Text Box 12"/>
            <p:cNvSpPr txBox="1">
              <a:spLocks noChangeArrowheads="1"/>
            </p:cNvSpPr>
            <p:nvPr/>
          </p:nvSpPr>
          <p:spPr bwMode="auto">
            <a:xfrm>
              <a:off x="485" y="2324"/>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45124" name="Text Box 13"/>
            <p:cNvSpPr txBox="1">
              <a:spLocks noChangeArrowheads="1"/>
            </p:cNvSpPr>
            <p:nvPr/>
          </p:nvSpPr>
          <p:spPr bwMode="auto">
            <a:xfrm>
              <a:off x="323" y="2285"/>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sp>
          <p:nvSpPr>
            <p:cNvPr id="45125" name="Line 14"/>
            <p:cNvSpPr>
              <a:spLocks noChangeShapeType="1"/>
            </p:cNvSpPr>
            <p:nvPr/>
          </p:nvSpPr>
          <p:spPr bwMode="auto">
            <a:xfrm flipH="1" flipV="1">
              <a:off x="282" y="2476"/>
              <a:ext cx="173"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5126" name="Text Box 15"/>
            <p:cNvSpPr txBox="1">
              <a:spLocks noChangeArrowheads="1"/>
            </p:cNvSpPr>
            <p:nvPr/>
          </p:nvSpPr>
          <p:spPr bwMode="auto">
            <a:xfrm>
              <a:off x="164" y="2471"/>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d</a:t>
              </a:r>
            </a:p>
          </p:txBody>
        </p:sp>
      </p:grpSp>
      <p:sp>
        <p:nvSpPr>
          <p:cNvPr id="45066" name="AutoShape 16"/>
          <p:cNvSpPr>
            <a:spLocks noChangeArrowheads="1"/>
          </p:cNvSpPr>
          <p:nvPr/>
        </p:nvSpPr>
        <p:spPr bwMode="auto">
          <a:xfrm rot="-5400000">
            <a:off x="4929188" y="3014663"/>
            <a:ext cx="2193925" cy="365125"/>
          </a:xfrm>
          <a:custGeom>
            <a:avLst/>
            <a:gdLst>
              <a:gd name="T0" fmla="*/ 1870118 w 21600"/>
              <a:gd name="T1" fmla="*/ 182563 h 21600"/>
              <a:gd name="T2" fmla="*/ 1096963 w 21600"/>
              <a:gd name="T3" fmla="*/ 365125 h 21600"/>
              <a:gd name="T4" fmla="*/ 323807 w 21600"/>
              <a:gd name="T5" fmla="*/ 182563 h 21600"/>
              <a:gd name="T6" fmla="*/ 1096963 w 21600"/>
              <a:gd name="T7" fmla="*/ 0 h 21600"/>
              <a:gd name="T8" fmla="*/ 0 60000 65536"/>
              <a:gd name="T9" fmla="*/ 0 60000 65536"/>
              <a:gd name="T10" fmla="*/ 0 60000 65536"/>
              <a:gd name="T11" fmla="*/ 0 60000 65536"/>
              <a:gd name="T12" fmla="*/ 4988 w 21600"/>
              <a:gd name="T13" fmla="*/ 4988 h 21600"/>
              <a:gd name="T14" fmla="*/ 16612 w 21600"/>
              <a:gd name="T15" fmla="*/ 16612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45067" name="Rectangle 17"/>
          <p:cNvSpPr>
            <a:spLocks noChangeArrowheads="1"/>
          </p:cNvSpPr>
          <p:nvPr/>
        </p:nvSpPr>
        <p:spPr bwMode="auto">
          <a:xfrm>
            <a:off x="5470525" y="3197225"/>
            <a:ext cx="914400" cy="914400"/>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1525778" name="AutoShape 18"/>
          <p:cNvSpPr>
            <a:spLocks noChangeArrowheads="1"/>
          </p:cNvSpPr>
          <p:nvPr/>
        </p:nvSpPr>
        <p:spPr bwMode="auto">
          <a:xfrm rot="5400000">
            <a:off x="5478463" y="3471863"/>
            <a:ext cx="2193925" cy="365125"/>
          </a:xfrm>
          <a:custGeom>
            <a:avLst/>
            <a:gdLst>
              <a:gd name="T0" fmla="*/ 1883627 w 21600"/>
              <a:gd name="T1" fmla="*/ 182563 h 21600"/>
              <a:gd name="T2" fmla="*/ 1096963 w 21600"/>
              <a:gd name="T3" fmla="*/ 365125 h 21600"/>
              <a:gd name="T4" fmla="*/ 310298 w 21600"/>
              <a:gd name="T5" fmla="*/ 182563 h 21600"/>
              <a:gd name="T6" fmla="*/ 1096963 w 21600"/>
              <a:gd name="T7" fmla="*/ 0 h 21600"/>
              <a:gd name="T8" fmla="*/ 0 60000 65536"/>
              <a:gd name="T9" fmla="*/ 0 60000 65536"/>
              <a:gd name="T10" fmla="*/ 0 60000 65536"/>
              <a:gd name="T11" fmla="*/ 0 60000 65536"/>
              <a:gd name="T12" fmla="*/ 4855 w 21600"/>
              <a:gd name="T13" fmla="*/ 4855 h 21600"/>
              <a:gd name="T14" fmla="*/ 16745 w 21600"/>
              <a:gd name="T15" fmla="*/ 16745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45069" name="Text Box 19"/>
          <p:cNvSpPr txBox="1">
            <a:spLocks noChangeArrowheads="1"/>
          </p:cNvSpPr>
          <p:nvPr/>
        </p:nvSpPr>
        <p:spPr bwMode="auto">
          <a:xfrm>
            <a:off x="6234113" y="47640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45070" name="Rectangle 20"/>
          <p:cNvSpPr>
            <a:spLocks noChangeArrowheads="1"/>
          </p:cNvSpPr>
          <p:nvPr/>
        </p:nvSpPr>
        <p:spPr bwMode="auto">
          <a:xfrm>
            <a:off x="5470525" y="3197225"/>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71" name="Rectangle 21"/>
          <p:cNvSpPr>
            <a:spLocks noChangeArrowheads="1"/>
          </p:cNvSpPr>
          <p:nvPr/>
        </p:nvSpPr>
        <p:spPr bwMode="auto">
          <a:xfrm>
            <a:off x="6205538" y="2735263"/>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72" name="Line 22"/>
          <p:cNvSpPr>
            <a:spLocks noChangeShapeType="1"/>
          </p:cNvSpPr>
          <p:nvPr/>
        </p:nvSpPr>
        <p:spPr bwMode="auto">
          <a:xfrm flipV="1">
            <a:off x="5470525" y="273526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73" name="Line 23"/>
          <p:cNvSpPr>
            <a:spLocks noChangeShapeType="1"/>
          </p:cNvSpPr>
          <p:nvPr/>
        </p:nvSpPr>
        <p:spPr bwMode="auto">
          <a:xfrm flipV="1">
            <a:off x="6384925" y="273526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74" name="Line 24"/>
          <p:cNvSpPr>
            <a:spLocks noChangeShapeType="1"/>
          </p:cNvSpPr>
          <p:nvPr/>
        </p:nvSpPr>
        <p:spPr bwMode="auto">
          <a:xfrm flipV="1">
            <a:off x="6384925" y="364966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75" name="Line 25"/>
          <p:cNvSpPr>
            <a:spLocks noChangeShapeType="1"/>
          </p:cNvSpPr>
          <p:nvPr/>
        </p:nvSpPr>
        <p:spPr bwMode="auto">
          <a:xfrm flipV="1">
            <a:off x="5475288" y="364966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76" name="Rectangle 26"/>
          <p:cNvSpPr>
            <a:spLocks noChangeArrowheads="1"/>
          </p:cNvSpPr>
          <p:nvPr/>
        </p:nvSpPr>
        <p:spPr bwMode="auto">
          <a:xfrm>
            <a:off x="5108575" y="2552700"/>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77" name="Rectangle 27"/>
          <p:cNvSpPr>
            <a:spLocks noChangeArrowheads="1"/>
          </p:cNvSpPr>
          <p:nvPr/>
        </p:nvSpPr>
        <p:spPr bwMode="auto">
          <a:xfrm>
            <a:off x="5840413" y="2095500"/>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78" name="Line 28"/>
          <p:cNvSpPr>
            <a:spLocks noChangeShapeType="1"/>
          </p:cNvSpPr>
          <p:nvPr/>
        </p:nvSpPr>
        <p:spPr bwMode="auto">
          <a:xfrm>
            <a:off x="5108575" y="255270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79" name="Line 29"/>
          <p:cNvSpPr>
            <a:spLocks noChangeShapeType="1"/>
          </p:cNvSpPr>
          <p:nvPr/>
        </p:nvSpPr>
        <p:spPr bwMode="auto">
          <a:xfrm flipV="1">
            <a:off x="5108575" y="41068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0" name="Line 30"/>
          <p:cNvSpPr>
            <a:spLocks noChangeShapeType="1"/>
          </p:cNvSpPr>
          <p:nvPr/>
        </p:nvSpPr>
        <p:spPr bwMode="auto">
          <a:xfrm>
            <a:off x="6384925" y="41068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1" name="Line 31"/>
          <p:cNvSpPr>
            <a:spLocks noChangeShapeType="1"/>
          </p:cNvSpPr>
          <p:nvPr/>
        </p:nvSpPr>
        <p:spPr bwMode="auto">
          <a:xfrm>
            <a:off x="7119938" y="36496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2" name="Line 32"/>
          <p:cNvSpPr>
            <a:spLocks noChangeShapeType="1"/>
          </p:cNvSpPr>
          <p:nvPr/>
        </p:nvSpPr>
        <p:spPr bwMode="auto">
          <a:xfrm flipH="1">
            <a:off x="5108575" y="2095500"/>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3" name="Line 33"/>
          <p:cNvSpPr>
            <a:spLocks noChangeShapeType="1"/>
          </p:cNvSpPr>
          <p:nvPr/>
        </p:nvSpPr>
        <p:spPr bwMode="auto">
          <a:xfrm flipH="1">
            <a:off x="6753225" y="2095500"/>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4" name="Line 34"/>
          <p:cNvSpPr>
            <a:spLocks noChangeShapeType="1"/>
          </p:cNvSpPr>
          <p:nvPr/>
        </p:nvSpPr>
        <p:spPr bwMode="auto">
          <a:xfrm flipH="1">
            <a:off x="5840413" y="36496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5" name="Line 35"/>
          <p:cNvSpPr>
            <a:spLocks noChangeShapeType="1"/>
          </p:cNvSpPr>
          <p:nvPr/>
        </p:nvSpPr>
        <p:spPr bwMode="auto">
          <a:xfrm>
            <a:off x="5840413" y="209550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6" name="Line 36"/>
          <p:cNvSpPr>
            <a:spLocks noChangeShapeType="1"/>
          </p:cNvSpPr>
          <p:nvPr/>
        </p:nvSpPr>
        <p:spPr bwMode="auto">
          <a:xfrm flipH="1">
            <a:off x="6384925" y="255746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7" name="Line 37"/>
          <p:cNvSpPr>
            <a:spLocks noChangeShapeType="1"/>
          </p:cNvSpPr>
          <p:nvPr/>
        </p:nvSpPr>
        <p:spPr bwMode="auto">
          <a:xfrm flipH="1">
            <a:off x="7119938" y="209550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8" name="Line 38"/>
          <p:cNvSpPr>
            <a:spLocks noChangeShapeType="1"/>
          </p:cNvSpPr>
          <p:nvPr/>
        </p:nvSpPr>
        <p:spPr bwMode="auto">
          <a:xfrm flipH="1">
            <a:off x="6753225" y="428942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89" name="Line 39"/>
          <p:cNvSpPr>
            <a:spLocks noChangeShapeType="1"/>
          </p:cNvSpPr>
          <p:nvPr/>
        </p:nvSpPr>
        <p:spPr bwMode="auto">
          <a:xfrm flipH="1">
            <a:off x="5108575" y="4289425"/>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090" name="Oval 40"/>
          <p:cNvSpPr>
            <a:spLocks noChangeArrowheads="1"/>
          </p:cNvSpPr>
          <p:nvPr/>
        </p:nvSpPr>
        <p:spPr bwMode="auto">
          <a:xfrm>
            <a:off x="5762625" y="202247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1" name="Oval 41"/>
          <p:cNvSpPr>
            <a:spLocks noChangeArrowheads="1"/>
          </p:cNvSpPr>
          <p:nvPr/>
        </p:nvSpPr>
        <p:spPr bwMode="auto">
          <a:xfrm>
            <a:off x="6680200" y="247967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2" name="Oval 42"/>
          <p:cNvSpPr>
            <a:spLocks noChangeArrowheads="1"/>
          </p:cNvSpPr>
          <p:nvPr/>
        </p:nvSpPr>
        <p:spPr bwMode="auto">
          <a:xfrm>
            <a:off x="6132513" y="26622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3" name="Oval 43"/>
          <p:cNvSpPr>
            <a:spLocks noChangeArrowheads="1"/>
          </p:cNvSpPr>
          <p:nvPr/>
        </p:nvSpPr>
        <p:spPr bwMode="auto">
          <a:xfrm>
            <a:off x="5397500" y="31194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4" name="Oval 44"/>
          <p:cNvSpPr>
            <a:spLocks noChangeArrowheads="1"/>
          </p:cNvSpPr>
          <p:nvPr/>
        </p:nvSpPr>
        <p:spPr bwMode="auto">
          <a:xfrm>
            <a:off x="6311900" y="31194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5" name="Oval 45"/>
          <p:cNvSpPr>
            <a:spLocks noChangeArrowheads="1"/>
          </p:cNvSpPr>
          <p:nvPr/>
        </p:nvSpPr>
        <p:spPr bwMode="auto">
          <a:xfrm>
            <a:off x="6132513" y="35766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6" name="Oval 46"/>
          <p:cNvSpPr>
            <a:spLocks noChangeArrowheads="1"/>
          </p:cNvSpPr>
          <p:nvPr/>
        </p:nvSpPr>
        <p:spPr bwMode="auto">
          <a:xfrm>
            <a:off x="6315075" y="40338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7" name="Oval 47"/>
          <p:cNvSpPr>
            <a:spLocks noChangeArrowheads="1"/>
          </p:cNvSpPr>
          <p:nvPr/>
        </p:nvSpPr>
        <p:spPr bwMode="auto">
          <a:xfrm>
            <a:off x="5762625" y="421640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8" name="Oval 48"/>
          <p:cNvSpPr>
            <a:spLocks noChangeArrowheads="1"/>
          </p:cNvSpPr>
          <p:nvPr/>
        </p:nvSpPr>
        <p:spPr bwMode="auto">
          <a:xfrm>
            <a:off x="7412038" y="421957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099" name="Oval 49"/>
          <p:cNvSpPr>
            <a:spLocks noChangeArrowheads="1"/>
          </p:cNvSpPr>
          <p:nvPr/>
        </p:nvSpPr>
        <p:spPr bwMode="auto">
          <a:xfrm>
            <a:off x="6680200" y="467360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100" name="Oval 50"/>
          <p:cNvSpPr>
            <a:spLocks noChangeArrowheads="1"/>
          </p:cNvSpPr>
          <p:nvPr/>
        </p:nvSpPr>
        <p:spPr bwMode="auto">
          <a:xfrm>
            <a:off x="5397500" y="403383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5101" name="Text Box 51"/>
          <p:cNvSpPr txBox="1">
            <a:spLocks noChangeArrowheads="1"/>
          </p:cNvSpPr>
          <p:nvPr/>
        </p:nvSpPr>
        <p:spPr bwMode="auto">
          <a:xfrm>
            <a:off x="5553075" y="176847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45102" name="Text Box 52"/>
          <p:cNvSpPr txBox="1">
            <a:spLocks noChangeArrowheads="1"/>
          </p:cNvSpPr>
          <p:nvPr/>
        </p:nvSpPr>
        <p:spPr bwMode="auto">
          <a:xfrm>
            <a:off x="6376988" y="22209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45103" name="Text Box 53"/>
          <p:cNvSpPr txBox="1">
            <a:spLocks noChangeArrowheads="1"/>
          </p:cNvSpPr>
          <p:nvPr/>
        </p:nvSpPr>
        <p:spPr bwMode="auto">
          <a:xfrm>
            <a:off x="6148388" y="24638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45104" name="Text Box 54"/>
          <p:cNvSpPr txBox="1">
            <a:spLocks noChangeArrowheads="1"/>
          </p:cNvSpPr>
          <p:nvPr/>
        </p:nvSpPr>
        <p:spPr bwMode="auto">
          <a:xfrm>
            <a:off x="5105400" y="32067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45105" name="Text Box 55"/>
          <p:cNvSpPr txBox="1">
            <a:spLocks noChangeArrowheads="1"/>
          </p:cNvSpPr>
          <p:nvPr/>
        </p:nvSpPr>
        <p:spPr bwMode="auto">
          <a:xfrm>
            <a:off x="5119688" y="37639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45106" name="Text Box 56"/>
          <p:cNvSpPr txBox="1">
            <a:spLocks noChangeArrowheads="1"/>
          </p:cNvSpPr>
          <p:nvPr/>
        </p:nvSpPr>
        <p:spPr bwMode="auto">
          <a:xfrm>
            <a:off x="5591175" y="42926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45107" name="Text Box 57"/>
          <p:cNvSpPr txBox="1">
            <a:spLocks noChangeArrowheads="1"/>
          </p:cNvSpPr>
          <p:nvPr/>
        </p:nvSpPr>
        <p:spPr bwMode="auto">
          <a:xfrm>
            <a:off x="7505700" y="41783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45108" name="Text Box 58"/>
          <p:cNvSpPr txBox="1">
            <a:spLocks noChangeArrowheads="1"/>
          </p:cNvSpPr>
          <p:nvPr/>
        </p:nvSpPr>
        <p:spPr bwMode="auto">
          <a:xfrm>
            <a:off x="5748338" y="33067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0100</a:t>
            </a:r>
          </a:p>
        </p:txBody>
      </p:sp>
      <p:sp>
        <p:nvSpPr>
          <p:cNvPr id="45109" name="Text Box 59"/>
          <p:cNvSpPr txBox="1">
            <a:spLocks noChangeArrowheads="1"/>
          </p:cNvSpPr>
          <p:nvPr/>
        </p:nvSpPr>
        <p:spPr bwMode="auto">
          <a:xfrm>
            <a:off x="5948363" y="287813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sp>
        <p:nvSpPr>
          <p:cNvPr id="45110" name="Oval 60"/>
          <p:cNvSpPr>
            <a:spLocks noChangeArrowheads="1"/>
          </p:cNvSpPr>
          <p:nvPr/>
        </p:nvSpPr>
        <p:spPr bwMode="auto">
          <a:xfrm>
            <a:off x="6132513" y="26574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1" name="Oval 61"/>
          <p:cNvSpPr>
            <a:spLocks noChangeArrowheads="1"/>
          </p:cNvSpPr>
          <p:nvPr/>
        </p:nvSpPr>
        <p:spPr bwMode="auto">
          <a:xfrm>
            <a:off x="5400675" y="31146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2" name="Oval 62"/>
          <p:cNvSpPr>
            <a:spLocks noChangeArrowheads="1"/>
          </p:cNvSpPr>
          <p:nvPr/>
        </p:nvSpPr>
        <p:spPr bwMode="auto">
          <a:xfrm>
            <a:off x="5400675" y="40290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3" name="Oval 63"/>
          <p:cNvSpPr>
            <a:spLocks noChangeArrowheads="1"/>
          </p:cNvSpPr>
          <p:nvPr/>
        </p:nvSpPr>
        <p:spPr bwMode="auto">
          <a:xfrm>
            <a:off x="6132513" y="35718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4" name="Oval 64"/>
          <p:cNvSpPr>
            <a:spLocks noChangeArrowheads="1"/>
          </p:cNvSpPr>
          <p:nvPr/>
        </p:nvSpPr>
        <p:spPr bwMode="auto">
          <a:xfrm>
            <a:off x="6315075" y="31146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5" name="Oval 65"/>
          <p:cNvSpPr>
            <a:spLocks noChangeArrowheads="1"/>
          </p:cNvSpPr>
          <p:nvPr/>
        </p:nvSpPr>
        <p:spPr bwMode="auto">
          <a:xfrm>
            <a:off x="6315075" y="402907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6" name="Oval 66"/>
          <p:cNvSpPr>
            <a:spLocks noChangeArrowheads="1"/>
          </p:cNvSpPr>
          <p:nvPr/>
        </p:nvSpPr>
        <p:spPr bwMode="auto">
          <a:xfrm>
            <a:off x="5757863" y="201771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7" name="Oval 67"/>
          <p:cNvSpPr>
            <a:spLocks noChangeArrowheads="1"/>
          </p:cNvSpPr>
          <p:nvPr/>
        </p:nvSpPr>
        <p:spPr bwMode="auto">
          <a:xfrm>
            <a:off x="5757863" y="421163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8" name="Oval 68"/>
          <p:cNvSpPr>
            <a:spLocks noChangeArrowheads="1"/>
          </p:cNvSpPr>
          <p:nvPr/>
        </p:nvSpPr>
        <p:spPr bwMode="auto">
          <a:xfrm>
            <a:off x="6680200" y="247491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19" name="Oval 69"/>
          <p:cNvSpPr>
            <a:spLocks noChangeArrowheads="1"/>
          </p:cNvSpPr>
          <p:nvPr/>
        </p:nvSpPr>
        <p:spPr bwMode="auto">
          <a:xfrm>
            <a:off x="6680200" y="466883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45120" name="Oval 70"/>
          <p:cNvSpPr>
            <a:spLocks noChangeArrowheads="1"/>
          </p:cNvSpPr>
          <p:nvPr/>
        </p:nvSpPr>
        <p:spPr bwMode="auto">
          <a:xfrm>
            <a:off x="7412038" y="42211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78"/>
                                        </p:tgtEl>
                                        <p:attrNameLst>
                                          <p:attrName>style.visibility</p:attrName>
                                        </p:attrNameLst>
                                      </p:cBhvr>
                                      <p:to>
                                        <p:strVal val="visible"/>
                                      </p:to>
                                    </p:set>
                                  </p:childTnLst>
                                </p:cTn>
                              </p:par>
                              <p:par>
                                <p:cTn id="7" presetID="3" presetClass="exit" presetSubtype="10" fill="hold" grpId="0" nodeType="withEffect">
                                  <p:stCondLst>
                                    <p:cond delay="0"/>
                                  </p:stCondLst>
                                  <p:childTnLst>
                                    <p:animEffect transition="out" filter="blinds(horizontal)">
                                      <p:cBhvr>
                                        <p:cTn id="8" dur="500"/>
                                        <p:tgtEl>
                                          <p:spTgt spid="1525762"/>
                                        </p:tgtEl>
                                      </p:cBhvr>
                                    </p:animEffect>
                                    <p:set>
                                      <p:cBhvr>
                                        <p:cTn id="9" dur="1" fill="hold">
                                          <p:stCondLst>
                                            <p:cond delay="499"/>
                                          </p:stCondLst>
                                        </p:cTn>
                                        <p:tgtEl>
                                          <p:spTgt spid="1525762"/>
                                        </p:tgtEl>
                                        <p:attrNameLst>
                                          <p:attrName>style.visibility</p:attrName>
                                        </p:attrNameLst>
                                      </p:cBhvr>
                                      <p:to>
                                        <p:strVal val="hidden"/>
                                      </p:to>
                                    </p:set>
                                  </p:childTnLst>
                                </p:cTn>
                              </p:par>
                              <p:par>
                                <p:cTn id="10" presetID="1" presetClass="entr" presetSubtype="0" fill="hold" nodeType="withEffect">
                                  <p:stCondLst>
                                    <p:cond delay="0"/>
                                  </p:stCondLst>
                                  <p:childTnLst>
                                    <p:set>
                                      <p:cBhvr>
                                        <p:cTn id="11" dur="1" fill="hold">
                                          <p:stCondLst>
                                            <p:cond delay="0"/>
                                          </p:stCondLst>
                                        </p:cTn>
                                        <p:tgtEl>
                                          <p:spTgt spid="1525836">
                                            <p:txEl>
                                              <p:pRg st="0" end="0"/>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xit" presetSubtype="10" fill="hold" grpId="0" nodeType="clickEffect">
                                  <p:stCondLst>
                                    <p:cond delay="0"/>
                                  </p:stCondLst>
                                  <p:childTnLst>
                                    <p:animEffect transition="out" filter="blinds(horizontal)">
                                      <p:cBhvr>
                                        <p:cTn id="15" dur="500"/>
                                        <p:tgtEl>
                                          <p:spTgt spid="1525763"/>
                                        </p:tgtEl>
                                      </p:cBhvr>
                                    </p:animEffect>
                                    <p:set>
                                      <p:cBhvr>
                                        <p:cTn id="16" dur="1" fill="hold">
                                          <p:stCondLst>
                                            <p:cond delay="499"/>
                                          </p:stCondLst>
                                        </p:cTn>
                                        <p:tgtEl>
                                          <p:spTgt spid="1525763"/>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152583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2583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32" grpId="0" animBg="1"/>
      <p:bldP spid="1525762" grpId="0" animBg="1"/>
      <p:bldP spid="1525763" grpId="0" animBg="1"/>
      <p:bldP spid="152577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608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BC7ECB1-EAFF-A941-B166-3303CA61694E}" type="slidenum">
              <a:rPr lang="en-US" sz="1400" b="0"/>
              <a:pPr/>
              <a:t>43</a:t>
            </a:fld>
            <a:endParaRPr lang="en-US" sz="1400" b="0"/>
          </a:p>
        </p:txBody>
      </p:sp>
      <p:sp>
        <p:nvSpPr>
          <p:cNvPr id="46084" name="Rectangle 2"/>
          <p:cNvSpPr>
            <a:spLocks noGrp="1" noChangeArrowheads="1"/>
          </p:cNvSpPr>
          <p:nvPr>
            <p:ph type="title"/>
          </p:nvPr>
        </p:nvSpPr>
        <p:spPr/>
        <p:txBody>
          <a:bodyPr/>
          <a:lstStyle/>
          <a:p>
            <a:pPr>
              <a:lnSpc>
                <a:spcPct val="70000"/>
              </a:lnSpc>
            </a:pPr>
            <a:r>
              <a:rPr lang="en-US" sz="2800">
                <a:latin typeface="Arial Narrow" charset="0"/>
              </a:rPr>
              <a:t>Example</a:t>
            </a:r>
            <a:br>
              <a:rPr lang="en-US" sz="2800">
                <a:latin typeface="Arial Narrow" charset="0"/>
              </a:rPr>
            </a:br>
            <a:r>
              <a:rPr lang="en-US" sz="2800">
                <a:latin typeface="Arial Narrow" charset="0"/>
              </a:rPr>
              <a:t>Summary of the steps taken by MINI</a:t>
            </a:r>
          </a:p>
        </p:txBody>
      </p:sp>
      <p:sp>
        <p:nvSpPr>
          <p:cNvPr id="46085" name="Rectangle 7"/>
          <p:cNvSpPr>
            <a:spLocks noGrp="1" noChangeArrowheads="1"/>
          </p:cNvSpPr>
          <p:nvPr>
            <p:ph type="body" idx="1"/>
          </p:nvPr>
        </p:nvSpPr>
        <p:spPr/>
        <p:txBody>
          <a:bodyPr/>
          <a:lstStyle/>
          <a:p>
            <a:pPr>
              <a:lnSpc>
                <a:spcPct val="115000"/>
              </a:lnSpc>
            </a:pPr>
            <a:r>
              <a:rPr lang="en-US" sz="2000" dirty="0">
                <a:latin typeface="Arial Narrow" charset="0"/>
              </a:rPr>
              <a:t>Expansion:</a:t>
            </a:r>
          </a:p>
          <a:p>
            <a:pPr lvl="1">
              <a:lnSpc>
                <a:spcPct val="100000"/>
              </a:lnSpc>
            </a:pPr>
            <a:r>
              <a:rPr lang="en-US" sz="1800" dirty="0">
                <a:latin typeface="Arial Narrow" charset="0"/>
              </a:rPr>
              <a:t>Cover: </a:t>
            </a:r>
            <a:r>
              <a:rPr lang="en-US" sz="1800" dirty="0">
                <a:solidFill>
                  <a:schemeClr val="bg2"/>
                </a:solidFill>
                <a:latin typeface="Arial Narrow" charset="0"/>
              </a:rPr>
              <a:t>{</a:t>
            </a:r>
            <a:r>
              <a:rPr lang="el-GR" sz="1800" dirty="0">
                <a:solidFill>
                  <a:schemeClr val="bg2"/>
                </a:solidFill>
                <a:latin typeface="Lucida Grande" charset="0"/>
              </a:rPr>
              <a:t>α</a:t>
            </a:r>
            <a:r>
              <a:rPr lang="en-US" sz="1800" dirty="0">
                <a:solidFill>
                  <a:schemeClr val="bg2"/>
                </a:solidFill>
                <a:latin typeface="Arial Narrow" charset="0"/>
              </a:rPr>
              <a:t>,</a:t>
            </a:r>
            <a:r>
              <a:rPr lang="el-GR" sz="1800" dirty="0">
                <a:solidFill>
                  <a:schemeClr val="bg2"/>
                </a:solidFill>
                <a:latin typeface="Lucida Grande" charset="0"/>
              </a:rPr>
              <a:t>β</a:t>
            </a:r>
            <a:r>
              <a:rPr lang="en-US" sz="1800" dirty="0">
                <a:solidFill>
                  <a:schemeClr val="bg2"/>
                </a:solidFill>
                <a:latin typeface="Arial Narrow" charset="0"/>
              </a:rPr>
              <a:t>,</a:t>
            </a:r>
            <a:r>
              <a:rPr lang="el-GR" sz="1800" dirty="0">
                <a:solidFill>
                  <a:schemeClr val="bg2"/>
                </a:solidFill>
                <a:latin typeface="Lucida Grande" charset="0"/>
              </a:rPr>
              <a:t>γ</a:t>
            </a:r>
            <a:r>
              <a:rPr lang="en-US" sz="1800" dirty="0">
                <a:solidFill>
                  <a:schemeClr val="bg2"/>
                </a:solidFill>
                <a:latin typeface="Arial Narrow" charset="0"/>
              </a:rPr>
              <a:t>,</a:t>
            </a:r>
            <a:r>
              <a:rPr lang="el-GR" sz="1800" dirty="0">
                <a:solidFill>
                  <a:schemeClr val="bg2"/>
                </a:solidFill>
                <a:latin typeface="Lucida Grande" charset="0"/>
              </a:rPr>
              <a:t>δ</a:t>
            </a:r>
            <a:r>
              <a:rPr lang="en-US" sz="1800" dirty="0">
                <a:solidFill>
                  <a:schemeClr val="bg2"/>
                </a:solidFill>
                <a:latin typeface="Arial Narrow" charset="0"/>
              </a:rPr>
              <a:t>,</a:t>
            </a:r>
            <a:r>
              <a:rPr lang="el-GR" sz="1800" dirty="0">
                <a:solidFill>
                  <a:schemeClr val="bg2"/>
                </a:solidFill>
                <a:latin typeface="Lucida Grande" charset="0"/>
              </a:rPr>
              <a:t>ε</a:t>
            </a:r>
            <a:r>
              <a:rPr lang="en-US" sz="1800" dirty="0">
                <a:solidFill>
                  <a:schemeClr val="bg2"/>
                </a:solidFill>
                <a:latin typeface="Arial Narrow" charset="0"/>
              </a:rPr>
              <a:t>}</a:t>
            </a:r>
            <a:r>
              <a:rPr lang="en-US" sz="1800" dirty="0">
                <a:latin typeface="Arial Narrow" charset="0"/>
              </a:rPr>
              <a:t>.</a:t>
            </a:r>
          </a:p>
          <a:p>
            <a:pPr lvl="1">
              <a:lnSpc>
                <a:spcPct val="100000"/>
              </a:lnSpc>
            </a:pPr>
            <a:r>
              <a:rPr lang="en-US" sz="1800" dirty="0">
                <a:latin typeface="Arial Narrow" charset="0"/>
              </a:rPr>
              <a:t>Prime, redundant, minimal </a:t>
            </a:r>
            <a:r>
              <a:rPr lang="en-US" sz="1800" dirty="0" err="1">
                <a:latin typeface="Arial Narrow" charset="0"/>
              </a:rPr>
              <a:t>w.r.</a:t>
            </a:r>
            <a:r>
              <a:rPr lang="en-US" sz="1800" dirty="0">
                <a:latin typeface="Arial Narrow" charset="0"/>
              </a:rPr>
              <a:t> to </a:t>
            </a:r>
            <a:r>
              <a:rPr lang="en-US" sz="1800" dirty="0" err="1">
                <a:latin typeface="Arial Narrow" charset="0"/>
              </a:rPr>
              <a:t>scc</a:t>
            </a:r>
            <a:r>
              <a:rPr lang="en-US" sz="1800" dirty="0">
                <a:latin typeface="Arial Narrow" charset="0"/>
              </a:rPr>
              <a:t>.</a:t>
            </a:r>
          </a:p>
          <a:p>
            <a:pPr>
              <a:lnSpc>
                <a:spcPct val="115000"/>
              </a:lnSpc>
            </a:pPr>
            <a:r>
              <a:rPr lang="en-US" sz="2000" dirty="0">
                <a:latin typeface="Arial Narrow" charset="0"/>
              </a:rPr>
              <a:t>Reduction:</a:t>
            </a:r>
          </a:p>
          <a:p>
            <a:pPr lvl="1">
              <a:lnSpc>
                <a:spcPct val="100000"/>
              </a:lnSpc>
            </a:pPr>
            <a:r>
              <a:rPr lang="el-GR" sz="1800" dirty="0">
                <a:solidFill>
                  <a:schemeClr val="bg2"/>
                </a:solidFill>
                <a:latin typeface="Lucida Grande" charset="0"/>
              </a:rPr>
              <a:t>α</a:t>
            </a:r>
            <a:r>
              <a:rPr lang="en-US" sz="1800" dirty="0">
                <a:latin typeface="Arial Narrow" charset="0"/>
              </a:rPr>
              <a:t> eliminated.</a:t>
            </a:r>
          </a:p>
          <a:p>
            <a:pPr lvl="1">
              <a:lnSpc>
                <a:spcPct val="100000"/>
              </a:lnSpc>
            </a:pPr>
            <a:r>
              <a:rPr lang="el-GR" sz="1800" dirty="0">
                <a:solidFill>
                  <a:schemeClr val="bg2"/>
                </a:solidFill>
                <a:latin typeface="Lucida Grande" charset="0"/>
              </a:rPr>
              <a:t>β</a:t>
            </a:r>
            <a:r>
              <a:rPr lang="en-US" sz="1800" dirty="0">
                <a:solidFill>
                  <a:schemeClr val="bg2"/>
                </a:solidFill>
                <a:latin typeface="Arial Narrow" charset="0"/>
              </a:rPr>
              <a:t> = *0*0</a:t>
            </a:r>
            <a:r>
              <a:rPr lang="en-US" sz="1800" dirty="0">
                <a:latin typeface="Arial Narrow" charset="0"/>
              </a:rPr>
              <a:t> reduced to </a:t>
            </a:r>
            <a:r>
              <a:rPr lang="el-GR" sz="1800" dirty="0">
                <a:solidFill>
                  <a:schemeClr val="bg2"/>
                </a:solidFill>
                <a:latin typeface="Lucida Grande" charset="0"/>
              </a:rPr>
              <a:t>β</a:t>
            </a:r>
            <a:r>
              <a:rPr lang="ja-JP" altLang="en-US" sz="1800" dirty="0">
                <a:solidFill>
                  <a:schemeClr val="bg2"/>
                </a:solidFill>
                <a:latin typeface="Arial Narrow" charset="0"/>
              </a:rPr>
              <a:t>’</a:t>
            </a:r>
            <a:r>
              <a:rPr lang="en-US" sz="1800" dirty="0">
                <a:solidFill>
                  <a:schemeClr val="bg2"/>
                </a:solidFill>
                <a:latin typeface="Arial Narrow" charset="0"/>
              </a:rPr>
              <a:t> = 00*0</a:t>
            </a:r>
            <a:r>
              <a:rPr lang="en-US" sz="1800" dirty="0">
                <a:latin typeface="Arial Narrow" charset="0"/>
              </a:rPr>
              <a:t>.</a:t>
            </a:r>
          </a:p>
          <a:p>
            <a:pPr lvl="1">
              <a:lnSpc>
                <a:spcPct val="100000"/>
              </a:lnSpc>
            </a:pPr>
            <a:r>
              <a:rPr lang="el-GR" sz="1800" dirty="0">
                <a:solidFill>
                  <a:schemeClr val="bg2"/>
                </a:solidFill>
                <a:latin typeface="Lucida Grande" charset="0"/>
              </a:rPr>
              <a:t>ε</a:t>
            </a:r>
            <a:r>
              <a:rPr lang="en-US" sz="1800" dirty="0">
                <a:solidFill>
                  <a:schemeClr val="bg2"/>
                </a:solidFill>
                <a:latin typeface="Arial Narrow" charset="0"/>
              </a:rPr>
              <a:t> = 1*01</a:t>
            </a:r>
            <a:r>
              <a:rPr lang="en-US" sz="1800" dirty="0">
                <a:latin typeface="Arial Narrow" charset="0"/>
              </a:rPr>
              <a:t> reduced to </a:t>
            </a:r>
            <a:r>
              <a:rPr lang="el-GR" sz="1800" dirty="0">
                <a:solidFill>
                  <a:schemeClr val="bg2"/>
                </a:solidFill>
                <a:latin typeface="Lucida Grande" charset="0"/>
              </a:rPr>
              <a:t>ε</a:t>
            </a:r>
            <a:r>
              <a:rPr lang="ja-JP" altLang="en-US" sz="1800" dirty="0">
                <a:solidFill>
                  <a:schemeClr val="bg2"/>
                </a:solidFill>
                <a:latin typeface="Arial Narrow" charset="0"/>
              </a:rPr>
              <a:t>’</a:t>
            </a:r>
            <a:r>
              <a:rPr lang="en-US" sz="1800" dirty="0">
                <a:solidFill>
                  <a:schemeClr val="bg2"/>
                </a:solidFill>
                <a:latin typeface="Arial Narrow" charset="0"/>
              </a:rPr>
              <a:t> = 1101</a:t>
            </a:r>
            <a:r>
              <a:rPr lang="en-US" sz="1800" dirty="0">
                <a:latin typeface="Arial Narrow" charset="0"/>
              </a:rPr>
              <a:t>.</a:t>
            </a:r>
          </a:p>
          <a:p>
            <a:pPr lvl="1">
              <a:lnSpc>
                <a:spcPct val="100000"/>
              </a:lnSpc>
            </a:pPr>
            <a:r>
              <a:rPr lang="en-US" sz="1800" dirty="0">
                <a:latin typeface="Arial Narrow" charset="0"/>
              </a:rPr>
              <a:t>Cover: </a:t>
            </a:r>
            <a:r>
              <a:rPr lang="en-US" sz="1800" dirty="0">
                <a:solidFill>
                  <a:schemeClr val="bg2"/>
                </a:solidFill>
                <a:latin typeface="Arial Narrow" charset="0"/>
              </a:rPr>
              <a:t>{</a:t>
            </a:r>
            <a:r>
              <a:rPr lang="el-GR" sz="1800" dirty="0">
                <a:solidFill>
                  <a:schemeClr val="bg2"/>
                </a:solidFill>
                <a:latin typeface="Lucida Grande" charset="0"/>
              </a:rPr>
              <a:t>β</a:t>
            </a:r>
            <a:r>
              <a:rPr lang="ja-JP" altLang="en-US" sz="1800" dirty="0">
                <a:solidFill>
                  <a:schemeClr val="bg2"/>
                </a:solidFill>
                <a:latin typeface="Arial Narrow" charset="0"/>
              </a:rPr>
              <a:t>’</a:t>
            </a:r>
            <a:r>
              <a:rPr lang="en-US" sz="1800" dirty="0">
                <a:solidFill>
                  <a:schemeClr val="bg2"/>
                </a:solidFill>
                <a:latin typeface="Arial Narrow" charset="0"/>
              </a:rPr>
              <a:t>,</a:t>
            </a:r>
            <a:r>
              <a:rPr lang="el-GR" sz="1800" dirty="0">
                <a:solidFill>
                  <a:schemeClr val="bg2"/>
                </a:solidFill>
                <a:latin typeface="Lucida Grande" charset="0"/>
              </a:rPr>
              <a:t>γ</a:t>
            </a:r>
            <a:r>
              <a:rPr lang="en-US" sz="1800" dirty="0">
                <a:solidFill>
                  <a:schemeClr val="bg2"/>
                </a:solidFill>
                <a:latin typeface="Arial Narrow" charset="0"/>
              </a:rPr>
              <a:t>,</a:t>
            </a:r>
            <a:r>
              <a:rPr lang="el-GR" sz="1800" dirty="0">
                <a:solidFill>
                  <a:schemeClr val="bg2"/>
                </a:solidFill>
                <a:latin typeface="Lucida Grande" charset="0"/>
              </a:rPr>
              <a:t>δ</a:t>
            </a:r>
            <a:r>
              <a:rPr lang="en-US" sz="1800" dirty="0">
                <a:solidFill>
                  <a:schemeClr val="bg2"/>
                </a:solidFill>
                <a:latin typeface="Arial Narrow" charset="0"/>
              </a:rPr>
              <a:t>,</a:t>
            </a:r>
            <a:r>
              <a:rPr lang="el-GR" sz="1800" dirty="0">
                <a:solidFill>
                  <a:schemeClr val="bg2"/>
                </a:solidFill>
                <a:latin typeface="Lucida Grande" charset="0"/>
              </a:rPr>
              <a:t>ε</a:t>
            </a:r>
            <a:r>
              <a:rPr lang="ja-JP" altLang="en-US" sz="1800" dirty="0">
                <a:solidFill>
                  <a:schemeClr val="bg2"/>
                </a:solidFill>
                <a:latin typeface="Arial Narrow" charset="0"/>
              </a:rPr>
              <a:t>’</a:t>
            </a:r>
            <a:r>
              <a:rPr lang="en-US" sz="1800" dirty="0">
                <a:solidFill>
                  <a:schemeClr val="bg2"/>
                </a:solidFill>
                <a:latin typeface="Arial Narrow" charset="0"/>
              </a:rPr>
              <a:t>}</a:t>
            </a:r>
            <a:r>
              <a:rPr lang="en-US" sz="1800" dirty="0">
                <a:latin typeface="Arial Narrow" charset="0"/>
              </a:rPr>
              <a:t>.</a:t>
            </a:r>
          </a:p>
          <a:p>
            <a:pPr>
              <a:lnSpc>
                <a:spcPct val="115000"/>
              </a:lnSpc>
            </a:pPr>
            <a:r>
              <a:rPr lang="en-US" sz="2000" dirty="0">
                <a:latin typeface="Arial Narrow" charset="0"/>
              </a:rPr>
              <a:t>Reshape:</a:t>
            </a:r>
          </a:p>
          <a:p>
            <a:pPr lvl="1">
              <a:lnSpc>
                <a:spcPct val="100000"/>
              </a:lnSpc>
            </a:pPr>
            <a:r>
              <a:rPr lang="en-US" sz="1800" dirty="0">
                <a:solidFill>
                  <a:schemeClr val="bg2"/>
                </a:solidFill>
                <a:latin typeface="Arial Narrow" charset="0"/>
              </a:rPr>
              <a:t>{</a:t>
            </a:r>
            <a:r>
              <a:rPr lang="el-GR" sz="1800" dirty="0">
                <a:solidFill>
                  <a:schemeClr val="bg2"/>
                </a:solidFill>
                <a:latin typeface="Lucida Grande" charset="0"/>
              </a:rPr>
              <a:t>β</a:t>
            </a:r>
            <a:r>
              <a:rPr lang="ja-JP" altLang="en-US" sz="1800" dirty="0">
                <a:solidFill>
                  <a:schemeClr val="bg2"/>
                </a:solidFill>
                <a:latin typeface="Arial Narrow" charset="0"/>
              </a:rPr>
              <a:t>’</a:t>
            </a:r>
            <a:r>
              <a:rPr lang="en-US" sz="1800" dirty="0">
                <a:solidFill>
                  <a:schemeClr val="bg2"/>
                </a:solidFill>
                <a:latin typeface="Arial Narrow" charset="0"/>
              </a:rPr>
              <a:t>, </a:t>
            </a:r>
            <a:r>
              <a:rPr lang="el-GR" sz="1800" dirty="0">
                <a:solidFill>
                  <a:schemeClr val="bg2"/>
                </a:solidFill>
                <a:latin typeface="Lucida Grande" charset="0"/>
              </a:rPr>
              <a:t>δ</a:t>
            </a:r>
            <a:r>
              <a:rPr lang="en-US" sz="1800" dirty="0">
                <a:solidFill>
                  <a:schemeClr val="bg2"/>
                </a:solidFill>
                <a:latin typeface="Arial Narrow" charset="0"/>
              </a:rPr>
              <a:t>}</a:t>
            </a:r>
            <a:r>
              <a:rPr lang="en-US" sz="1800" dirty="0">
                <a:latin typeface="Arial Narrow" charset="0"/>
              </a:rPr>
              <a:t> reshaped to: </a:t>
            </a:r>
            <a:r>
              <a:rPr lang="en-US" sz="1800" dirty="0">
                <a:solidFill>
                  <a:schemeClr val="bg2"/>
                </a:solidFill>
                <a:latin typeface="Arial Narrow" charset="0"/>
              </a:rPr>
              <a:t>{</a:t>
            </a:r>
            <a:r>
              <a:rPr lang="el-GR" sz="1800" dirty="0">
                <a:solidFill>
                  <a:schemeClr val="bg2"/>
                </a:solidFill>
                <a:latin typeface="Lucida Grande" charset="0"/>
              </a:rPr>
              <a:t>β</a:t>
            </a:r>
            <a:r>
              <a:rPr lang="en-US" sz="1800" dirty="0">
                <a:solidFill>
                  <a:schemeClr val="bg2"/>
                </a:solidFill>
                <a:latin typeface="Arial Narrow" charset="0"/>
              </a:rPr>
              <a:t>, </a:t>
            </a:r>
            <a:r>
              <a:rPr lang="el-GR" sz="1800" dirty="0">
                <a:solidFill>
                  <a:schemeClr val="bg2"/>
                </a:solidFill>
                <a:latin typeface="Lucida Grande" charset="0"/>
              </a:rPr>
              <a:t>δ</a:t>
            </a:r>
            <a:r>
              <a:rPr lang="ja-JP" altLang="en-US" sz="1800" dirty="0">
                <a:solidFill>
                  <a:schemeClr val="bg2"/>
                </a:solidFill>
                <a:latin typeface="Arial Narrow" charset="0"/>
              </a:rPr>
              <a:t>’</a:t>
            </a:r>
            <a:r>
              <a:rPr lang="en-US" sz="1800" dirty="0">
                <a:solidFill>
                  <a:schemeClr val="bg2"/>
                </a:solidFill>
                <a:latin typeface="Arial Narrow" charset="0"/>
              </a:rPr>
              <a:t>}</a:t>
            </a:r>
            <a:r>
              <a:rPr lang="en-US" sz="1800" dirty="0">
                <a:latin typeface="Arial Narrow" charset="0"/>
              </a:rPr>
              <a:t> where </a:t>
            </a:r>
            <a:r>
              <a:rPr lang="el-GR" sz="1800" dirty="0">
                <a:solidFill>
                  <a:schemeClr val="bg2"/>
                </a:solidFill>
                <a:latin typeface="Lucida Grande" charset="0"/>
              </a:rPr>
              <a:t>δ</a:t>
            </a:r>
            <a:r>
              <a:rPr lang="ja-JP" altLang="en-US" sz="1800" dirty="0">
                <a:solidFill>
                  <a:schemeClr val="bg2"/>
                </a:solidFill>
                <a:latin typeface="Arial Narrow" charset="0"/>
              </a:rPr>
              <a:t>’</a:t>
            </a:r>
            <a:r>
              <a:rPr lang="en-US" sz="1800" dirty="0">
                <a:solidFill>
                  <a:schemeClr val="bg2"/>
                </a:solidFill>
                <a:latin typeface="Arial Narrow" charset="0"/>
              </a:rPr>
              <a:t> = 10*1</a:t>
            </a:r>
            <a:r>
              <a:rPr lang="en-US" sz="1800" dirty="0">
                <a:latin typeface="Arial Narrow" charset="0"/>
              </a:rPr>
              <a:t>.</a:t>
            </a:r>
          </a:p>
          <a:p>
            <a:pPr>
              <a:lnSpc>
                <a:spcPct val="115000"/>
              </a:lnSpc>
            </a:pPr>
            <a:r>
              <a:rPr lang="en-US" sz="2000" dirty="0">
                <a:latin typeface="Arial Narrow" charset="0"/>
              </a:rPr>
              <a:t>Second expansion:</a:t>
            </a:r>
          </a:p>
          <a:p>
            <a:pPr lvl="1">
              <a:lnSpc>
                <a:spcPct val="100000"/>
              </a:lnSpc>
            </a:pPr>
            <a:r>
              <a:rPr lang="en-US" sz="1800" dirty="0">
                <a:latin typeface="Arial Narrow" charset="0"/>
              </a:rPr>
              <a:t>Cover: </a:t>
            </a:r>
            <a:r>
              <a:rPr lang="en-US" sz="1800" dirty="0">
                <a:solidFill>
                  <a:schemeClr val="bg2"/>
                </a:solidFill>
                <a:latin typeface="Arial Narrow" charset="0"/>
              </a:rPr>
              <a:t>{</a:t>
            </a:r>
            <a:r>
              <a:rPr lang="el-GR" sz="1800" dirty="0">
                <a:solidFill>
                  <a:schemeClr val="bg2"/>
                </a:solidFill>
                <a:latin typeface="Lucida Grande" charset="0"/>
              </a:rPr>
              <a:t>β</a:t>
            </a:r>
            <a:r>
              <a:rPr lang="en-US" sz="1800" dirty="0">
                <a:solidFill>
                  <a:schemeClr val="bg2"/>
                </a:solidFill>
                <a:latin typeface="Arial Narrow" charset="0"/>
              </a:rPr>
              <a:t>,</a:t>
            </a:r>
            <a:r>
              <a:rPr lang="el-GR" sz="1800" dirty="0">
                <a:solidFill>
                  <a:schemeClr val="bg2"/>
                </a:solidFill>
                <a:latin typeface="Lucida Grande" charset="0"/>
              </a:rPr>
              <a:t>γ</a:t>
            </a:r>
            <a:r>
              <a:rPr lang="en-US" sz="1800" dirty="0">
                <a:solidFill>
                  <a:schemeClr val="bg2"/>
                </a:solidFill>
                <a:latin typeface="Arial Narrow" charset="0"/>
              </a:rPr>
              <a:t>,</a:t>
            </a:r>
            <a:r>
              <a:rPr lang="el-GR" sz="1800" dirty="0">
                <a:solidFill>
                  <a:schemeClr val="bg2"/>
                </a:solidFill>
                <a:latin typeface="Lucida Grande" charset="0"/>
              </a:rPr>
              <a:t>δ</a:t>
            </a:r>
            <a:r>
              <a:rPr lang="en-US" sz="1800" dirty="0">
                <a:solidFill>
                  <a:schemeClr val="bg2"/>
                </a:solidFill>
                <a:latin typeface="Arial Narrow" charset="0"/>
              </a:rPr>
              <a:t>,</a:t>
            </a:r>
            <a:r>
              <a:rPr lang="el-GR" sz="1800" dirty="0">
                <a:solidFill>
                  <a:schemeClr val="bg2"/>
                </a:solidFill>
                <a:latin typeface="Lucida Grande" charset="0"/>
              </a:rPr>
              <a:t>ε</a:t>
            </a:r>
            <a:r>
              <a:rPr lang="en-US" sz="1800" dirty="0">
                <a:solidFill>
                  <a:schemeClr val="bg2"/>
                </a:solidFill>
                <a:latin typeface="Arial Narrow" charset="0"/>
              </a:rPr>
              <a:t>}</a:t>
            </a:r>
            <a:r>
              <a:rPr lang="en-US" sz="1800" dirty="0">
                <a:latin typeface="Arial Narrow" charset="0"/>
              </a:rPr>
              <a:t>.</a:t>
            </a:r>
          </a:p>
          <a:p>
            <a:pPr lvl="1">
              <a:lnSpc>
                <a:spcPct val="100000"/>
              </a:lnSpc>
            </a:pPr>
            <a:r>
              <a:rPr lang="en-US" sz="1800" dirty="0">
                <a:latin typeface="Arial Narrow" charset="0"/>
              </a:rPr>
              <a:t>Prime, irredundant.</a:t>
            </a:r>
          </a:p>
        </p:txBody>
      </p:sp>
      <p:grpSp>
        <p:nvGrpSpPr>
          <p:cNvPr id="6" name="Group 112"/>
          <p:cNvGrpSpPr>
            <a:grpSpLocks/>
          </p:cNvGrpSpPr>
          <p:nvPr/>
        </p:nvGrpSpPr>
        <p:grpSpPr bwMode="auto">
          <a:xfrm>
            <a:off x="8374537" y="1911891"/>
            <a:ext cx="409575" cy="2290763"/>
            <a:chOff x="3910" y="1151"/>
            <a:chExt cx="258" cy="1443"/>
          </a:xfrm>
        </p:grpSpPr>
        <p:sp>
          <p:nvSpPr>
            <p:cNvPr id="7" name="Text Box 104"/>
            <p:cNvSpPr txBox="1">
              <a:spLocks noChangeArrowheads="1"/>
            </p:cNvSpPr>
            <p:nvPr/>
          </p:nvSpPr>
          <p:spPr bwMode="auto">
            <a:xfrm>
              <a:off x="3910" y="1151"/>
              <a:ext cx="258" cy="2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dirty="0">
                  <a:solidFill>
                    <a:srgbClr val="990099"/>
                  </a:solidFill>
                  <a:latin typeface="Lucida Grande" charset="0"/>
                </a:rPr>
                <a:t>α</a:t>
              </a:r>
              <a:endParaRPr lang="en-US" dirty="0">
                <a:solidFill>
                  <a:srgbClr val="990099"/>
                </a:solidFill>
              </a:endParaRPr>
            </a:p>
          </p:txBody>
        </p:sp>
        <p:sp>
          <p:nvSpPr>
            <p:cNvPr id="9" name="Text Box 108"/>
            <p:cNvSpPr txBox="1">
              <a:spLocks noChangeArrowheads="1"/>
            </p:cNvSpPr>
            <p:nvPr/>
          </p:nvSpPr>
          <p:spPr bwMode="auto">
            <a:xfrm>
              <a:off x="3936" y="2303"/>
              <a:ext cx="214" cy="2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dirty="0">
                  <a:solidFill>
                    <a:srgbClr val="CC0000"/>
                  </a:solidFill>
                  <a:latin typeface="Lucida Grande" charset="0"/>
                </a:rPr>
                <a:t>ε</a:t>
              </a:r>
              <a:endParaRPr lang="en-US" dirty="0">
                <a:solidFill>
                  <a:srgbClr val="CC0000"/>
                </a:solidFill>
              </a:endParaRPr>
            </a:p>
          </p:txBody>
        </p:sp>
        <p:sp>
          <p:nvSpPr>
            <p:cNvPr id="10" name="Text Box 109"/>
            <p:cNvSpPr txBox="1">
              <a:spLocks noChangeArrowheads="1"/>
            </p:cNvSpPr>
            <p:nvPr/>
          </p:nvSpPr>
          <p:spPr bwMode="auto">
            <a:xfrm>
              <a:off x="3921" y="2015"/>
              <a:ext cx="237" cy="2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dirty="0">
                  <a:solidFill>
                    <a:srgbClr val="6600FF"/>
                  </a:solidFill>
                  <a:latin typeface="Lucida Grande" charset="0"/>
                </a:rPr>
                <a:t>δ</a:t>
              </a:r>
              <a:endParaRPr lang="en-US" dirty="0">
                <a:solidFill>
                  <a:srgbClr val="6600FF"/>
                </a:solidFill>
              </a:endParaRPr>
            </a:p>
          </p:txBody>
        </p:sp>
        <p:sp>
          <p:nvSpPr>
            <p:cNvPr id="11" name="Text Box 110"/>
            <p:cNvSpPr txBox="1">
              <a:spLocks noChangeArrowheads="1"/>
            </p:cNvSpPr>
            <p:nvPr/>
          </p:nvSpPr>
          <p:spPr bwMode="auto">
            <a:xfrm>
              <a:off x="3917" y="1727"/>
              <a:ext cx="235" cy="2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dirty="0">
                  <a:solidFill>
                    <a:srgbClr val="00CCFF"/>
                  </a:solidFill>
                  <a:latin typeface="Lucida Grande" charset="0"/>
                </a:rPr>
                <a:t>γ</a:t>
              </a:r>
              <a:endParaRPr lang="en-US" dirty="0">
                <a:solidFill>
                  <a:srgbClr val="00CCFF"/>
                </a:solidFill>
              </a:endParaRPr>
            </a:p>
          </p:txBody>
        </p:sp>
        <p:sp>
          <p:nvSpPr>
            <p:cNvPr id="12" name="Text Box 111"/>
            <p:cNvSpPr txBox="1">
              <a:spLocks noChangeArrowheads="1"/>
            </p:cNvSpPr>
            <p:nvPr/>
          </p:nvSpPr>
          <p:spPr bwMode="auto">
            <a:xfrm>
              <a:off x="3919" y="1439"/>
              <a:ext cx="241" cy="2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dirty="0">
                  <a:solidFill>
                    <a:schemeClr val="folHlink"/>
                  </a:solidFill>
                  <a:latin typeface="Lucida Grande" charset="0"/>
                </a:rPr>
                <a:t>β</a:t>
              </a:r>
              <a:endParaRPr lang="en-US" dirty="0">
                <a:solidFill>
                  <a:schemeClr val="folHlink"/>
                </a:solidFill>
              </a:endParaRPr>
            </a:p>
          </p:txBody>
        </p:sp>
      </p:grpSp>
      <p:grpSp>
        <p:nvGrpSpPr>
          <p:cNvPr id="13" name="Group 129"/>
          <p:cNvGrpSpPr>
            <a:grpSpLocks/>
          </p:cNvGrpSpPr>
          <p:nvPr/>
        </p:nvGrpSpPr>
        <p:grpSpPr bwMode="auto">
          <a:xfrm>
            <a:off x="5565183" y="1488025"/>
            <a:ext cx="2784475" cy="3303588"/>
            <a:chOff x="1479" y="1204"/>
            <a:chExt cx="1754" cy="2081"/>
          </a:xfrm>
        </p:grpSpPr>
        <p:grpSp>
          <p:nvGrpSpPr>
            <p:cNvPr id="14" name="Group 128"/>
            <p:cNvGrpSpPr>
              <a:grpSpLocks/>
            </p:cNvGrpSpPr>
            <p:nvPr/>
          </p:nvGrpSpPr>
          <p:grpSpPr bwMode="auto">
            <a:xfrm>
              <a:off x="1508" y="1364"/>
              <a:ext cx="1488" cy="1762"/>
              <a:chOff x="1508" y="1364"/>
              <a:chExt cx="1488" cy="1762"/>
            </a:xfrm>
          </p:grpSpPr>
          <p:sp>
            <p:nvSpPr>
              <p:cNvPr id="25" name="AutoShape 83"/>
              <p:cNvSpPr>
                <a:spLocks noChangeArrowheads="1"/>
              </p:cNvSpPr>
              <p:nvPr/>
            </p:nvSpPr>
            <p:spPr bwMode="auto">
              <a:xfrm rot="-5400000">
                <a:off x="1318" y="2001"/>
                <a:ext cx="1382" cy="202"/>
              </a:xfrm>
              <a:custGeom>
                <a:avLst/>
                <a:gdLst>
                  <a:gd name="T0" fmla="*/ 1178 w 21600"/>
                  <a:gd name="T1" fmla="*/ 101 h 21600"/>
                  <a:gd name="T2" fmla="*/ 691 w 21600"/>
                  <a:gd name="T3" fmla="*/ 202 h 21600"/>
                  <a:gd name="T4" fmla="*/ 204 w 21600"/>
                  <a:gd name="T5" fmla="*/ 101 h 21600"/>
                  <a:gd name="T6" fmla="*/ 691 w 21600"/>
                  <a:gd name="T7" fmla="*/ 0 h 21600"/>
                  <a:gd name="T8" fmla="*/ 0 60000 65536"/>
                  <a:gd name="T9" fmla="*/ 0 60000 65536"/>
                  <a:gd name="T10" fmla="*/ 0 60000 65536"/>
                  <a:gd name="T11" fmla="*/ 0 60000 65536"/>
                  <a:gd name="T12" fmla="*/ 4986 w 21600"/>
                  <a:gd name="T13" fmla="*/ 5026 h 21600"/>
                  <a:gd name="T14" fmla="*/ 16614 w 21600"/>
                  <a:gd name="T15" fmla="*/ 16574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26" name="AutoShape 56"/>
              <p:cNvSpPr>
                <a:spLocks noChangeArrowheads="1"/>
              </p:cNvSpPr>
              <p:nvPr/>
            </p:nvSpPr>
            <p:spPr bwMode="auto">
              <a:xfrm rot="5400000" flipH="1">
                <a:off x="1479" y="2044"/>
                <a:ext cx="864" cy="403"/>
              </a:xfrm>
              <a:prstGeom prst="parallelogram">
                <a:avLst>
                  <a:gd name="adj" fmla="val 70720"/>
                </a:avLst>
              </a:prstGeom>
              <a:solidFill>
                <a:srgbClr val="FF00FF">
                  <a:alpha val="50195"/>
                </a:srgbClr>
              </a:solidFill>
              <a:ln w="25400">
                <a:solidFill>
                  <a:schemeClr val="tx1"/>
                </a:solidFill>
                <a:miter lim="800000"/>
                <a:headEnd/>
                <a:tailEnd/>
              </a:ln>
            </p:spPr>
            <p:txBody>
              <a:bodyPr wrap="none" anchor="ctr"/>
              <a:lstStyle/>
              <a:p>
                <a:endParaRPr lang="en-US"/>
              </a:p>
            </p:txBody>
          </p:sp>
          <p:sp>
            <p:nvSpPr>
              <p:cNvPr id="27" name="Rectangle 100"/>
              <p:cNvSpPr>
                <a:spLocks noChangeArrowheads="1"/>
              </p:cNvSpPr>
              <p:nvPr/>
            </p:nvSpPr>
            <p:spPr bwMode="auto">
              <a:xfrm>
                <a:off x="1709" y="2101"/>
                <a:ext cx="576" cy="576"/>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28" name="Rectangle 50"/>
              <p:cNvSpPr>
                <a:spLocks noChangeArrowheads="1"/>
              </p:cNvSpPr>
              <p:nvPr/>
            </p:nvSpPr>
            <p:spPr bwMode="auto">
              <a:xfrm>
                <a:off x="1709" y="2104"/>
                <a:ext cx="576" cy="576"/>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9" name="Rectangle 51"/>
              <p:cNvSpPr>
                <a:spLocks noChangeArrowheads="1"/>
              </p:cNvSpPr>
              <p:nvPr/>
            </p:nvSpPr>
            <p:spPr bwMode="auto">
              <a:xfrm>
                <a:off x="2112" y="1813"/>
                <a:ext cx="576" cy="576"/>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 name="Line 52"/>
              <p:cNvSpPr>
                <a:spLocks noChangeShapeType="1"/>
              </p:cNvSpPr>
              <p:nvPr/>
            </p:nvSpPr>
            <p:spPr bwMode="auto">
              <a:xfrm flipV="1">
                <a:off x="1709" y="1813"/>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1" name="Line 53"/>
              <p:cNvSpPr>
                <a:spLocks noChangeShapeType="1"/>
              </p:cNvSpPr>
              <p:nvPr/>
            </p:nvSpPr>
            <p:spPr bwMode="auto">
              <a:xfrm flipV="1">
                <a:off x="2285" y="1813"/>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2" name="Line 54"/>
              <p:cNvSpPr>
                <a:spLocks noChangeShapeType="1"/>
              </p:cNvSpPr>
              <p:nvPr/>
            </p:nvSpPr>
            <p:spPr bwMode="auto">
              <a:xfrm flipV="1">
                <a:off x="2285" y="2389"/>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 name="Line 55"/>
              <p:cNvSpPr>
                <a:spLocks noChangeShapeType="1"/>
              </p:cNvSpPr>
              <p:nvPr/>
            </p:nvSpPr>
            <p:spPr bwMode="auto">
              <a:xfrm flipV="1">
                <a:off x="1712" y="2389"/>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5" name="Oval 58"/>
              <p:cNvSpPr>
                <a:spLocks noChangeArrowheads="1"/>
              </p:cNvSpPr>
              <p:nvPr/>
            </p:nvSpPr>
            <p:spPr bwMode="auto">
              <a:xfrm rot="-2086222">
                <a:off x="2325" y="2842"/>
                <a:ext cx="671" cy="196"/>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36" name="Rectangle 68"/>
              <p:cNvSpPr>
                <a:spLocks noChangeArrowheads="1"/>
              </p:cNvSpPr>
              <p:nvPr/>
            </p:nvSpPr>
            <p:spPr bwMode="auto">
              <a:xfrm>
                <a:off x="1508" y="1698"/>
                <a:ext cx="979" cy="1382"/>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7" name="Rectangle 69"/>
              <p:cNvSpPr>
                <a:spLocks noChangeArrowheads="1"/>
              </p:cNvSpPr>
              <p:nvPr/>
            </p:nvSpPr>
            <p:spPr bwMode="auto">
              <a:xfrm>
                <a:off x="1911" y="1410"/>
                <a:ext cx="979" cy="1382"/>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8" name="Line 70"/>
              <p:cNvSpPr>
                <a:spLocks noChangeShapeType="1"/>
              </p:cNvSpPr>
              <p:nvPr/>
            </p:nvSpPr>
            <p:spPr bwMode="auto">
              <a:xfrm>
                <a:off x="1508" y="1698"/>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9" name="Line 71"/>
              <p:cNvSpPr>
                <a:spLocks noChangeShapeType="1"/>
              </p:cNvSpPr>
              <p:nvPr/>
            </p:nvSpPr>
            <p:spPr bwMode="auto">
              <a:xfrm flipV="1">
                <a:off x="1508" y="2677"/>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0" name="Line 72"/>
              <p:cNvSpPr>
                <a:spLocks noChangeShapeType="1"/>
              </p:cNvSpPr>
              <p:nvPr/>
            </p:nvSpPr>
            <p:spPr bwMode="auto">
              <a:xfrm>
                <a:off x="2285" y="2677"/>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1" name="Line 73"/>
              <p:cNvSpPr>
                <a:spLocks noChangeShapeType="1"/>
              </p:cNvSpPr>
              <p:nvPr/>
            </p:nvSpPr>
            <p:spPr bwMode="auto">
              <a:xfrm>
                <a:off x="2691" y="2389"/>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2" name="Line 74"/>
              <p:cNvSpPr>
                <a:spLocks noChangeShapeType="1"/>
              </p:cNvSpPr>
              <p:nvPr/>
            </p:nvSpPr>
            <p:spPr bwMode="auto">
              <a:xfrm flipH="1">
                <a:off x="1508" y="1410"/>
                <a:ext cx="405"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3" name="Line 75"/>
              <p:cNvSpPr>
                <a:spLocks noChangeShapeType="1"/>
              </p:cNvSpPr>
              <p:nvPr/>
            </p:nvSpPr>
            <p:spPr bwMode="auto">
              <a:xfrm flipH="1">
                <a:off x="2487" y="1410"/>
                <a:ext cx="405"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4" name="Line 76"/>
              <p:cNvSpPr>
                <a:spLocks noChangeShapeType="1"/>
              </p:cNvSpPr>
              <p:nvPr/>
            </p:nvSpPr>
            <p:spPr bwMode="auto">
              <a:xfrm flipH="1">
                <a:off x="1911" y="2389"/>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5" name="Line 77"/>
              <p:cNvSpPr>
                <a:spLocks noChangeShapeType="1"/>
              </p:cNvSpPr>
              <p:nvPr/>
            </p:nvSpPr>
            <p:spPr bwMode="auto">
              <a:xfrm>
                <a:off x="1911" y="1410"/>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6" name="Line 78"/>
              <p:cNvSpPr>
                <a:spLocks noChangeShapeType="1"/>
              </p:cNvSpPr>
              <p:nvPr/>
            </p:nvSpPr>
            <p:spPr bwMode="auto">
              <a:xfrm flipH="1">
                <a:off x="2285" y="1701"/>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 name="Line 79"/>
              <p:cNvSpPr>
                <a:spLocks noChangeShapeType="1"/>
              </p:cNvSpPr>
              <p:nvPr/>
            </p:nvSpPr>
            <p:spPr bwMode="auto">
              <a:xfrm flipH="1">
                <a:off x="2688" y="1410"/>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8" name="Line 80"/>
              <p:cNvSpPr>
                <a:spLocks noChangeShapeType="1"/>
              </p:cNvSpPr>
              <p:nvPr/>
            </p:nvSpPr>
            <p:spPr bwMode="auto">
              <a:xfrm flipH="1">
                <a:off x="2487" y="2792"/>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9" name="Line 81"/>
              <p:cNvSpPr>
                <a:spLocks noChangeShapeType="1"/>
              </p:cNvSpPr>
              <p:nvPr/>
            </p:nvSpPr>
            <p:spPr bwMode="auto">
              <a:xfrm flipH="1">
                <a:off x="1508" y="2792"/>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0" name="AutoShape 84"/>
              <p:cNvSpPr>
                <a:spLocks noChangeArrowheads="1"/>
              </p:cNvSpPr>
              <p:nvPr/>
            </p:nvSpPr>
            <p:spPr bwMode="auto">
              <a:xfrm rot="5400000">
                <a:off x="1692" y="2289"/>
                <a:ext cx="1382" cy="202"/>
              </a:xfrm>
              <a:custGeom>
                <a:avLst/>
                <a:gdLst>
                  <a:gd name="T0" fmla="*/ 1187 w 21600"/>
                  <a:gd name="T1" fmla="*/ 101 h 21600"/>
                  <a:gd name="T2" fmla="*/ 691 w 21600"/>
                  <a:gd name="T3" fmla="*/ 202 h 21600"/>
                  <a:gd name="T4" fmla="*/ 195 w 21600"/>
                  <a:gd name="T5" fmla="*/ 101 h 21600"/>
                  <a:gd name="T6" fmla="*/ 691 w 21600"/>
                  <a:gd name="T7" fmla="*/ 0 h 21600"/>
                  <a:gd name="T8" fmla="*/ 0 60000 65536"/>
                  <a:gd name="T9" fmla="*/ 0 60000 65536"/>
                  <a:gd name="T10" fmla="*/ 0 60000 65536"/>
                  <a:gd name="T11" fmla="*/ 0 60000 65536"/>
                  <a:gd name="T12" fmla="*/ 4861 w 21600"/>
                  <a:gd name="T13" fmla="*/ 4812 h 21600"/>
                  <a:gd name="T14" fmla="*/ 16739 w 21600"/>
                  <a:gd name="T15" fmla="*/ 16788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51" name="Oval 88"/>
              <p:cNvSpPr>
                <a:spLocks noChangeArrowheads="1"/>
              </p:cNvSpPr>
              <p:nvPr/>
            </p:nvSpPr>
            <p:spPr bwMode="auto">
              <a:xfrm>
                <a:off x="1865" y="1364"/>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2" name="Oval 89"/>
              <p:cNvSpPr>
                <a:spLocks noChangeArrowheads="1"/>
              </p:cNvSpPr>
              <p:nvPr/>
            </p:nvSpPr>
            <p:spPr bwMode="auto">
              <a:xfrm>
                <a:off x="2441" y="1652"/>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3" name="Oval 90"/>
              <p:cNvSpPr>
                <a:spLocks noChangeArrowheads="1"/>
              </p:cNvSpPr>
              <p:nvPr/>
            </p:nvSpPr>
            <p:spPr bwMode="auto">
              <a:xfrm>
                <a:off x="2066" y="1767"/>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4" name="Oval 91"/>
              <p:cNvSpPr>
                <a:spLocks noChangeArrowheads="1"/>
              </p:cNvSpPr>
              <p:nvPr/>
            </p:nvSpPr>
            <p:spPr bwMode="auto">
              <a:xfrm>
                <a:off x="1663" y="2055"/>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5" name="Oval 92"/>
              <p:cNvSpPr>
                <a:spLocks noChangeArrowheads="1"/>
              </p:cNvSpPr>
              <p:nvPr/>
            </p:nvSpPr>
            <p:spPr bwMode="auto">
              <a:xfrm>
                <a:off x="2239" y="2055"/>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6" name="Oval 93"/>
              <p:cNvSpPr>
                <a:spLocks noChangeArrowheads="1"/>
              </p:cNvSpPr>
              <p:nvPr/>
            </p:nvSpPr>
            <p:spPr bwMode="auto">
              <a:xfrm>
                <a:off x="2064" y="2343"/>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7" name="Oval 94"/>
              <p:cNvSpPr>
                <a:spLocks noChangeArrowheads="1"/>
              </p:cNvSpPr>
              <p:nvPr/>
            </p:nvSpPr>
            <p:spPr bwMode="auto">
              <a:xfrm>
                <a:off x="2241" y="2631"/>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8" name="Oval 95"/>
              <p:cNvSpPr>
                <a:spLocks noChangeArrowheads="1"/>
              </p:cNvSpPr>
              <p:nvPr/>
            </p:nvSpPr>
            <p:spPr bwMode="auto">
              <a:xfrm>
                <a:off x="1865" y="2746"/>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59" name="Oval 96"/>
              <p:cNvSpPr>
                <a:spLocks noChangeArrowheads="1"/>
              </p:cNvSpPr>
              <p:nvPr/>
            </p:nvSpPr>
            <p:spPr bwMode="auto">
              <a:xfrm>
                <a:off x="2844" y="2748"/>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60" name="Oval 97"/>
              <p:cNvSpPr>
                <a:spLocks noChangeArrowheads="1"/>
              </p:cNvSpPr>
              <p:nvPr/>
            </p:nvSpPr>
            <p:spPr bwMode="auto">
              <a:xfrm>
                <a:off x="2441" y="3034"/>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61" name="Oval 98"/>
              <p:cNvSpPr>
                <a:spLocks noChangeArrowheads="1"/>
              </p:cNvSpPr>
              <p:nvPr/>
            </p:nvSpPr>
            <p:spPr bwMode="auto">
              <a:xfrm>
                <a:off x="1663" y="2631"/>
                <a:ext cx="92" cy="92"/>
              </a:xfrm>
              <a:prstGeom prst="ellipse">
                <a:avLst/>
              </a:prstGeom>
              <a:solidFill>
                <a:schemeClr val="tx1"/>
              </a:solidFill>
              <a:ln w="25400">
                <a:solidFill>
                  <a:schemeClr val="tx1"/>
                </a:solidFill>
                <a:round/>
                <a:headEnd/>
                <a:tailEnd/>
              </a:ln>
            </p:spPr>
            <p:txBody>
              <a:bodyPr wrap="none" anchor="ctr"/>
              <a:lstStyle/>
              <a:p>
                <a:endParaRPr lang="en-US"/>
              </a:p>
            </p:txBody>
          </p:sp>
        </p:grpSp>
        <p:sp>
          <p:nvSpPr>
            <p:cNvPr id="15" name="Text Box 114"/>
            <p:cNvSpPr txBox="1">
              <a:spLocks noChangeArrowheads="1"/>
            </p:cNvSpPr>
            <p:nvPr/>
          </p:nvSpPr>
          <p:spPr bwMode="auto">
            <a:xfrm>
              <a:off x="1761" y="120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16" name="Text Box 115"/>
            <p:cNvSpPr txBox="1">
              <a:spLocks noChangeArrowheads="1"/>
            </p:cNvSpPr>
            <p:nvPr/>
          </p:nvSpPr>
          <p:spPr bwMode="auto">
            <a:xfrm>
              <a:off x="2280" y="1489"/>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17" name="Text Box 116"/>
            <p:cNvSpPr txBox="1">
              <a:spLocks noChangeArrowheads="1"/>
            </p:cNvSpPr>
            <p:nvPr/>
          </p:nvSpPr>
          <p:spPr bwMode="auto">
            <a:xfrm>
              <a:off x="2082" y="1660"/>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18" name="Text Box 117"/>
            <p:cNvSpPr txBox="1">
              <a:spLocks noChangeArrowheads="1"/>
            </p:cNvSpPr>
            <p:nvPr/>
          </p:nvSpPr>
          <p:spPr bwMode="auto">
            <a:xfrm>
              <a:off x="1479" y="2110"/>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19" name="Text Box 118"/>
            <p:cNvSpPr txBox="1">
              <a:spLocks noChangeArrowheads="1"/>
            </p:cNvSpPr>
            <p:nvPr/>
          </p:nvSpPr>
          <p:spPr bwMode="auto">
            <a:xfrm>
              <a:off x="1488" y="2461"/>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20" name="Text Box 119"/>
            <p:cNvSpPr txBox="1">
              <a:spLocks noChangeArrowheads="1"/>
            </p:cNvSpPr>
            <p:nvPr/>
          </p:nvSpPr>
          <p:spPr bwMode="auto">
            <a:xfrm>
              <a:off x="1785" y="279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21" name="Text Box 120"/>
            <p:cNvSpPr txBox="1">
              <a:spLocks noChangeArrowheads="1"/>
            </p:cNvSpPr>
            <p:nvPr/>
          </p:nvSpPr>
          <p:spPr bwMode="auto">
            <a:xfrm>
              <a:off x="2190" y="3073"/>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22" name="Text Box 121"/>
            <p:cNvSpPr txBox="1">
              <a:spLocks noChangeArrowheads="1"/>
            </p:cNvSpPr>
            <p:nvPr/>
          </p:nvSpPr>
          <p:spPr bwMode="auto">
            <a:xfrm>
              <a:off x="2883" y="2641"/>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23" name="Text Box 122"/>
            <p:cNvSpPr txBox="1">
              <a:spLocks noChangeArrowheads="1"/>
            </p:cNvSpPr>
            <p:nvPr/>
          </p:nvSpPr>
          <p:spPr bwMode="auto">
            <a:xfrm>
              <a:off x="1884" y="2155"/>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dirty="0"/>
                <a:t>0100</a:t>
              </a:r>
            </a:p>
          </p:txBody>
        </p:sp>
        <p:sp>
          <p:nvSpPr>
            <p:cNvPr id="24" name="Text Box 123"/>
            <p:cNvSpPr txBox="1">
              <a:spLocks noChangeArrowheads="1"/>
            </p:cNvSpPr>
            <p:nvPr/>
          </p:nvSpPr>
          <p:spPr bwMode="auto">
            <a:xfrm>
              <a:off x="2046" y="189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grpSp>
      <p:grpSp>
        <p:nvGrpSpPr>
          <p:cNvPr id="5" name="Group 4"/>
          <p:cNvGrpSpPr/>
          <p:nvPr/>
        </p:nvGrpSpPr>
        <p:grpSpPr>
          <a:xfrm>
            <a:off x="5537199" y="1507090"/>
            <a:ext cx="2863248" cy="3454400"/>
            <a:chOff x="9110133" y="2201334"/>
            <a:chExt cx="2863248" cy="3454400"/>
          </a:xfrm>
        </p:grpSpPr>
        <p:sp>
          <p:nvSpPr>
            <p:cNvPr id="4" name="Rectangle 3"/>
            <p:cNvSpPr/>
            <p:nvPr/>
          </p:nvSpPr>
          <p:spPr bwMode="auto">
            <a:xfrm>
              <a:off x="9110133" y="2201334"/>
              <a:ext cx="2844800" cy="3454400"/>
            </a:xfrm>
            <a:prstGeom prst="rect">
              <a:avLst/>
            </a:prstGeom>
            <a:solidFill>
              <a:srgbClr val="FFFFFF"/>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grpSp>
          <p:nvGrpSpPr>
            <p:cNvPr id="62" name="Group 129"/>
            <p:cNvGrpSpPr>
              <a:grpSpLocks/>
            </p:cNvGrpSpPr>
            <p:nvPr/>
          </p:nvGrpSpPr>
          <p:grpSpPr bwMode="auto">
            <a:xfrm>
              <a:off x="9188906" y="2233092"/>
              <a:ext cx="2784475" cy="3303588"/>
              <a:chOff x="1479" y="1204"/>
              <a:chExt cx="1754" cy="2081"/>
            </a:xfrm>
          </p:grpSpPr>
          <p:grpSp>
            <p:nvGrpSpPr>
              <p:cNvPr id="63" name="Group 128"/>
              <p:cNvGrpSpPr>
                <a:grpSpLocks/>
              </p:cNvGrpSpPr>
              <p:nvPr/>
            </p:nvGrpSpPr>
            <p:grpSpPr bwMode="auto">
              <a:xfrm>
                <a:off x="1508" y="1364"/>
                <a:ext cx="1488" cy="1762"/>
                <a:chOff x="1508" y="1364"/>
                <a:chExt cx="1488" cy="1762"/>
              </a:xfrm>
            </p:grpSpPr>
            <p:sp>
              <p:nvSpPr>
                <p:cNvPr id="74" name="AutoShape 83"/>
                <p:cNvSpPr>
                  <a:spLocks noChangeArrowheads="1"/>
                </p:cNvSpPr>
                <p:nvPr/>
              </p:nvSpPr>
              <p:spPr bwMode="auto">
                <a:xfrm rot="-5400000">
                  <a:off x="1318" y="2001"/>
                  <a:ext cx="1382" cy="202"/>
                </a:xfrm>
                <a:custGeom>
                  <a:avLst/>
                  <a:gdLst>
                    <a:gd name="T0" fmla="*/ 1178 w 21600"/>
                    <a:gd name="T1" fmla="*/ 101 h 21600"/>
                    <a:gd name="T2" fmla="*/ 691 w 21600"/>
                    <a:gd name="T3" fmla="*/ 202 h 21600"/>
                    <a:gd name="T4" fmla="*/ 204 w 21600"/>
                    <a:gd name="T5" fmla="*/ 101 h 21600"/>
                    <a:gd name="T6" fmla="*/ 691 w 21600"/>
                    <a:gd name="T7" fmla="*/ 0 h 21600"/>
                    <a:gd name="T8" fmla="*/ 0 60000 65536"/>
                    <a:gd name="T9" fmla="*/ 0 60000 65536"/>
                    <a:gd name="T10" fmla="*/ 0 60000 65536"/>
                    <a:gd name="T11" fmla="*/ 0 60000 65536"/>
                    <a:gd name="T12" fmla="*/ 4986 w 21600"/>
                    <a:gd name="T13" fmla="*/ 5026 h 21600"/>
                    <a:gd name="T14" fmla="*/ 16614 w 21600"/>
                    <a:gd name="T15" fmla="*/ 16574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76" name="Rectangle 100"/>
                <p:cNvSpPr>
                  <a:spLocks noChangeArrowheads="1"/>
                </p:cNvSpPr>
                <p:nvPr/>
              </p:nvSpPr>
              <p:spPr bwMode="auto">
                <a:xfrm>
                  <a:off x="1709" y="2101"/>
                  <a:ext cx="576" cy="576"/>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77" name="Rectangle 50"/>
                <p:cNvSpPr>
                  <a:spLocks noChangeArrowheads="1"/>
                </p:cNvSpPr>
                <p:nvPr/>
              </p:nvSpPr>
              <p:spPr bwMode="auto">
                <a:xfrm>
                  <a:off x="1709" y="2104"/>
                  <a:ext cx="576" cy="576"/>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78" name="Rectangle 51"/>
                <p:cNvSpPr>
                  <a:spLocks noChangeArrowheads="1"/>
                </p:cNvSpPr>
                <p:nvPr/>
              </p:nvSpPr>
              <p:spPr bwMode="auto">
                <a:xfrm>
                  <a:off x="2112" y="1813"/>
                  <a:ext cx="576" cy="576"/>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79" name="Line 52"/>
                <p:cNvSpPr>
                  <a:spLocks noChangeShapeType="1"/>
                </p:cNvSpPr>
                <p:nvPr/>
              </p:nvSpPr>
              <p:spPr bwMode="auto">
                <a:xfrm flipV="1">
                  <a:off x="1709" y="1813"/>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0" name="Line 53"/>
                <p:cNvSpPr>
                  <a:spLocks noChangeShapeType="1"/>
                </p:cNvSpPr>
                <p:nvPr/>
              </p:nvSpPr>
              <p:spPr bwMode="auto">
                <a:xfrm flipV="1">
                  <a:off x="2285" y="1813"/>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1" name="Line 54"/>
                <p:cNvSpPr>
                  <a:spLocks noChangeShapeType="1"/>
                </p:cNvSpPr>
                <p:nvPr/>
              </p:nvSpPr>
              <p:spPr bwMode="auto">
                <a:xfrm flipV="1">
                  <a:off x="2285" y="2389"/>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2" name="Line 55"/>
                <p:cNvSpPr>
                  <a:spLocks noChangeShapeType="1"/>
                </p:cNvSpPr>
                <p:nvPr/>
              </p:nvSpPr>
              <p:spPr bwMode="auto">
                <a:xfrm flipV="1">
                  <a:off x="1712" y="2389"/>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4" name="Oval 58"/>
                <p:cNvSpPr>
                  <a:spLocks noChangeArrowheads="1"/>
                </p:cNvSpPr>
                <p:nvPr/>
              </p:nvSpPr>
              <p:spPr bwMode="auto">
                <a:xfrm rot="-2086222">
                  <a:off x="2325" y="2842"/>
                  <a:ext cx="671" cy="196"/>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85" name="Rectangle 68"/>
                <p:cNvSpPr>
                  <a:spLocks noChangeArrowheads="1"/>
                </p:cNvSpPr>
                <p:nvPr/>
              </p:nvSpPr>
              <p:spPr bwMode="auto">
                <a:xfrm>
                  <a:off x="1508" y="1698"/>
                  <a:ext cx="979" cy="1382"/>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86" name="Rectangle 69"/>
                <p:cNvSpPr>
                  <a:spLocks noChangeArrowheads="1"/>
                </p:cNvSpPr>
                <p:nvPr/>
              </p:nvSpPr>
              <p:spPr bwMode="auto">
                <a:xfrm>
                  <a:off x="1911" y="1410"/>
                  <a:ext cx="979" cy="1382"/>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87" name="Line 70"/>
                <p:cNvSpPr>
                  <a:spLocks noChangeShapeType="1"/>
                </p:cNvSpPr>
                <p:nvPr/>
              </p:nvSpPr>
              <p:spPr bwMode="auto">
                <a:xfrm>
                  <a:off x="1508" y="1698"/>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8" name="Line 71"/>
                <p:cNvSpPr>
                  <a:spLocks noChangeShapeType="1"/>
                </p:cNvSpPr>
                <p:nvPr/>
              </p:nvSpPr>
              <p:spPr bwMode="auto">
                <a:xfrm flipV="1">
                  <a:off x="1508" y="2677"/>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89" name="Line 72"/>
                <p:cNvSpPr>
                  <a:spLocks noChangeShapeType="1"/>
                </p:cNvSpPr>
                <p:nvPr/>
              </p:nvSpPr>
              <p:spPr bwMode="auto">
                <a:xfrm>
                  <a:off x="2285" y="2677"/>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0" name="Line 73"/>
                <p:cNvSpPr>
                  <a:spLocks noChangeShapeType="1"/>
                </p:cNvSpPr>
                <p:nvPr/>
              </p:nvSpPr>
              <p:spPr bwMode="auto">
                <a:xfrm>
                  <a:off x="2691" y="2389"/>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1" name="Line 74"/>
                <p:cNvSpPr>
                  <a:spLocks noChangeShapeType="1"/>
                </p:cNvSpPr>
                <p:nvPr/>
              </p:nvSpPr>
              <p:spPr bwMode="auto">
                <a:xfrm flipH="1">
                  <a:off x="1508" y="1410"/>
                  <a:ext cx="405"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2" name="Line 75"/>
                <p:cNvSpPr>
                  <a:spLocks noChangeShapeType="1"/>
                </p:cNvSpPr>
                <p:nvPr/>
              </p:nvSpPr>
              <p:spPr bwMode="auto">
                <a:xfrm flipH="1">
                  <a:off x="2487" y="1410"/>
                  <a:ext cx="405"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3" name="Line 76"/>
                <p:cNvSpPr>
                  <a:spLocks noChangeShapeType="1"/>
                </p:cNvSpPr>
                <p:nvPr/>
              </p:nvSpPr>
              <p:spPr bwMode="auto">
                <a:xfrm flipH="1">
                  <a:off x="1911" y="2389"/>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4" name="Line 77"/>
                <p:cNvSpPr>
                  <a:spLocks noChangeShapeType="1"/>
                </p:cNvSpPr>
                <p:nvPr/>
              </p:nvSpPr>
              <p:spPr bwMode="auto">
                <a:xfrm>
                  <a:off x="1911" y="1410"/>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5" name="Line 78"/>
                <p:cNvSpPr>
                  <a:spLocks noChangeShapeType="1"/>
                </p:cNvSpPr>
                <p:nvPr/>
              </p:nvSpPr>
              <p:spPr bwMode="auto">
                <a:xfrm flipH="1">
                  <a:off x="2285" y="1701"/>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6" name="Line 79"/>
                <p:cNvSpPr>
                  <a:spLocks noChangeShapeType="1"/>
                </p:cNvSpPr>
                <p:nvPr/>
              </p:nvSpPr>
              <p:spPr bwMode="auto">
                <a:xfrm flipH="1">
                  <a:off x="2688" y="1410"/>
                  <a:ext cx="202" cy="40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7" name="Line 80"/>
                <p:cNvSpPr>
                  <a:spLocks noChangeShapeType="1"/>
                </p:cNvSpPr>
                <p:nvPr/>
              </p:nvSpPr>
              <p:spPr bwMode="auto">
                <a:xfrm flipH="1">
                  <a:off x="2487" y="2792"/>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8" name="Line 81"/>
                <p:cNvSpPr>
                  <a:spLocks noChangeShapeType="1"/>
                </p:cNvSpPr>
                <p:nvPr/>
              </p:nvSpPr>
              <p:spPr bwMode="auto">
                <a:xfrm flipH="1">
                  <a:off x="1508" y="2792"/>
                  <a:ext cx="403" cy="288"/>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9" name="AutoShape 84"/>
                <p:cNvSpPr>
                  <a:spLocks noChangeArrowheads="1"/>
                </p:cNvSpPr>
                <p:nvPr/>
              </p:nvSpPr>
              <p:spPr bwMode="auto">
                <a:xfrm rot="5400000">
                  <a:off x="1692" y="2289"/>
                  <a:ext cx="1382" cy="202"/>
                </a:xfrm>
                <a:custGeom>
                  <a:avLst/>
                  <a:gdLst>
                    <a:gd name="T0" fmla="*/ 1187 w 21600"/>
                    <a:gd name="T1" fmla="*/ 101 h 21600"/>
                    <a:gd name="T2" fmla="*/ 691 w 21600"/>
                    <a:gd name="T3" fmla="*/ 202 h 21600"/>
                    <a:gd name="T4" fmla="*/ 195 w 21600"/>
                    <a:gd name="T5" fmla="*/ 101 h 21600"/>
                    <a:gd name="T6" fmla="*/ 691 w 21600"/>
                    <a:gd name="T7" fmla="*/ 0 h 21600"/>
                    <a:gd name="T8" fmla="*/ 0 60000 65536"/>
                    <a:gd name="T9" fmla="*/ 0 60000 65536"/>
                    <a:gd name="T10" fmla="*/ 0 60000 65536"/>
                    <a:gd name="T11" fmla="*/ 0 60000 65536"/>
                    <a:gd name="T12" fmla="*/ 4861 w 21600"/>
                    <a:gd name="T13" fmla="*/ 4812 h 21600"/>
                    <a:gd name="T14" fmla="*/ 16739 w 21600"/>
                    <a:gd name="T15" fmla="*/ 16788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100" name="Oval 88"/>
                <p:cNvSpPr>
                  <a:spLocks noChangeArrowheads="1"/>
                </p:cNvSpPr>
                <p:nvPr/>
              </p:nvSpPr>
              <p:spPr bwMode="auto">
                <a:xfrm>
                  <a:off x="1865" y="1364"/>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1" name="Oval 89"/>
                <p:cNvSpPr>
                  <a:spLocks noChangeArrowheads="1"/>
                </p:cNvSpPr>
                <p:nvPr/>
              </p:nvSpPr>
              <p:spPr bwMode="auto">
                <a:xfrm>
                  <a:off x="2441" y="1652"/>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2" name="Oval 90"/>
                <p:cNvSpPr>
                  <a:spLocks noChangeArrowheads="1"/>
                </p:cNvSpPr>
                <p:nvPr/>
              </p:nvSpPr>
              <p:spPr bwMode="auto">
                <a:xfrm>
                  <a:off x="2066" y="1767"/>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3" name="Oval 91"/>
                <p:cNvSpPr>
                  <a:spLocks noChangeArrowheads="1"/>
                </p:cNvSpPr>
                <p:nvPr/>
              </p:nvSpPr>
              <p:spPr bwMode="auto">
                <a:xfrm>
                  <a:off x="1663" y="2055"/>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4" name="Oval 92"/>
                <p:cNvSpPr>
                  <a:spLocks noChangeArrowheads="1"/>
                </p:cNvSpPr>
                <p:nvPr/>
              </p:nvSpPr>
              <p:spPr bwMode="auto">
                <a:xfrm>
                  <a:off x="2239" y="2055"/>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5" name="Oval 93"/>
                <p:cNvSpPr>
                  <a:spLocks noChangeArrowheads="1"/>
                </p:cNvSpPr>
                <p:nvPr/>
              </p:nvSpPr>
              <p:spPr bwMode="auto">
                <a:xfrm>
                  <a:off x="2064" y="2343"/>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6" name="Oval 94"/>
                <p:cNvSpPr>
                  <a:spLocks noChangeArrowheads="1"/>
                </p:cNvSpPr>
                <p:nvPr/>
              </p:nvSpPr>
              <p:spPr bwMode="auto">
                <a:xfrm>
                  <a:off x="2241" y="2631"/>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7" name="Oval 95"/>
                <p:cNvSpPr>
                  <a:spLocks noChangeArrowheads="1"/>
                </p:cNvSpPr>
                <p:nvPr/>
              </p:nvSpPr>
              <p:spPr bwMode="auto">
                <a:xfrm>
                  <a:off x="1865" y="2746"/>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8" name="Oval 96"/>
                <p:cNvSpPr>
                  <a:spLocks noChangeArrowheads="1"/>
                </p:cNvSpPr>
                <p:nvPr/>
              </p:nvSpPr>
              <p:spPr bwMode="auto">
                <a:xfrm>
                  <a:off x="2844" y="2748"/>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09" name="Oval 97"/>
                <p:cNvSpPr>
                  <a:spLocks noChangeArrowheads="1"/>
                </p:cNvSpPr>
                <p:nvPr/>
              </p:nvSpPr>
              <p:spPr bwMode="auto">
                <a:xfrm>
                  <a:off x="2441" y="3034"/>
                  <a:ext cx="92" cy="92"/>
                </a:xfrm>
                <a:prstGeom prst="ellipse">
                  <a:avLst/>
                </a:prstGeom>
                <a:solidFill>
                  <a:schemeClr val="tx1"/>
                </a:solidFill>
                <a:ln w="25400">
                  <a:solidFill>
                    <a:schemeClr val="tx1"/>
                  </a:solidFill>
                  <a:round/>
                  <a:headEnd/>
                  <a:tailEnd/>
                </a:ln>
              </p:spPr>
              <p:txBody>
                <a:bodyPr wrap="none" anchor="ctr"/>
                <a:lstStyle/>
                <a:p>
                  <a:endParaRPr lang="en-US"/>
                </a:p>
              </p:txBody>
            </p:sp>
            <p:sp>
              <p:nvSpPr>
                <p:cNvPr id="110" name="Oval 98"/>
                <p:cNvSpPr>
                  <a:spLocks noChangeArrowheads="1"/>
                </p:cNvSpPr>
                <p:nvPr/>
              </p:nvSpPr>
              <p:spPr bwMode="auto">
                <a:xfrm>
                  <a:off x="1663" y="2631"/>
                  <a:ext cx="92" cy="92"/>
                </a:xfrm>
                <a:prstGeom prst="ellipse">
                  <a:avLst/>
                </a:prstGeom>
                <a:solidFill>
                  <a:schemeClr val="tx1"/>
                </a:solidFill>
                <a:ln w="25400">
                  <a:solidFill>
                    <a:schemeClr val="tx1"/>
                  </a:solidFill>
                  <a:round/>
                  <a:headEnd/>
                  <a:tailEnd/>
                </a:ln>
              </p:spPr>
              <p:txBody>
                <a:bodyPr wrap="none" anchor="ctr"/>
                <a:lstStyle/>
                <a:p>
                  <a:endParaRPr lang="en-US"/>
                </a:p>
              </p:txBody>
            </p:sp>
          </p:grpSp>
          <p:sp>
            <p:nvSpPr>
              <p:cNvPr id="64" name="Text Box 114"/>
              <p:cNvSpPr txBox="1">
                <a:spLocks noChangeArrowheads="1"/>
              </p:cNvSpPr>
              <p:nvPr/>
            </p:nvSpPr>
            <p:spPr bwMode="auto">
              <a:xfrm>
                <a:off x="1761" y="120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65" name="Text Box 115"/>
              <p:cNvSpPr txBox="1">
                <a:spLocks noChangeArrowheads="1"/>
              </p:cNvSpPr>
              <p:nvPr/>
            </p:nvSpPr>
            <p:spPr bwMode="auto">
              <a:xfrm>
                <a:off x="2280" y="1489"/>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66" name="Text Box 116"/>
              <p:cNvSpPr txBox="1">
                <a:spLocks noChangeArrowheads="1"/>
              </p:cNvSpPr>
              <p:nvPr/>
            </p:nvSpPr>
            <p:spPr bwMode="auto">
              <a:xfrm>
                <a:off x="2082" y="1660"/>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67" name="Text Box 117"/>
              <p:cNvSpPr txBox="1">
                <a:spLocks noChangeArrowheads="1"/>
              </p:cNvSpPr>
              <p:nvPr/>
            </p:nvSpPr>
            <p:spPr bwMode="auto">
              <a:xfrm>
                <a:off x="1479" y="2110"/>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68" name="Text Box 118"/>
              <p:cNvSpPr txBox="1">
                <a:spLocks noChangeArrowheads="1"/>
              </p:cNvSpPr>
              <p:nvPr/>
            </p:nvSpPr>
            <p:spPr bwMode="auto">
              <a:xfrm>
                <a:off x="1488" y="2461"/>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69" name="Text Box 119"/>
              <p:cNvSpPr txBox="1">
                <a:spLocks noChangeArrowheads="1"/>
              </p:cNvSpPr>
              <p:nvPr/>
            </p:nvSpPr>
            <p:spPr bwMode="auto">
              <a:xfrm>
                <a:off x="1785" y="279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70" name="Text Box 120"/>
              <p:cNvSpPr txBox="1">
                <a:spLocks noChangeArrowheads="1"/>
              </p:cNvSpPr>
              <p:nvPr/>
            </p:nvSpPr>
            <p:spPr bwMode="auto">
              <a:xfrm>
                <a:off x="2190" y="3073"/>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71" name="Text Box 121"/>
              <p:cNvSpPr txBox="1">
                <a:spLocks noChangeArrowheads="1"/>
              </p:cNvSpPr>
              <p:nvPr/>
            </p:nvSpPr>
            <p:spPr bwMode="auto">
              <a:xfrm>
                <a:off x="2883" y="2641"/>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72" name="Text Box 122"/>
              <p:cNvSpPr txBox="1">
                <a:spLocks noChangeArrowheads="1"/>
              </p:cNvSpPr>
              <p:nvPr/>
            </p:nvSpPr>
            <p:spPr bwMode="auto">
              <a:xfrm>
                <a:off x="1884" y="2155"/>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dirty="0"/>
                  <a:t>0100</a:t>
                </a:r>
              </a:p>
            </p:txBody>
          </p:sp>
          <p:sp>
            <p:nvSpPr>
              <p:cNvPr id="73" name="Text Box 123"/>
              <p:cNvSpPr txBox="1">
                <a:spLocks noChangeArrowheads="1"/>
              </p:cNvSpPr>
              <p:nvPr/>
            </p:nvSpPr>
            <p:spPr bwMode="auto">
              <a:xfrm>
                <a:off x="2046" y="1894"/>
                <a:ext cx="350" cy="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608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08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608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608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608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08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08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085">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085">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6085">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6085">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6085">
                                            <p:txEl>
                                              <p:pRg st="12" end="12"/>
                                            </p:txEl>
                                          </p:spTgt>
                                        </p:tgtEl>
                                        <p:attrNameLst>
                                          <p:attrName>style.visibility</p:attrName>
                                        </p:attrNameLst>
                                      </p:cBhvr>
                                      <p:to>
                                        <p:strVal val="visible"/>
                                      </p:to>
                                    </p:set>
                                  </p:childTnLst>
                                </p:cTn>
                              </p:par>
                              <p:par>
                                <p:cTn id="37" presetID="1" presetClass="exit" presetSubtype="0" fill="hold" nodeType="withEffect">
                                  <p:stCondLst>
                                    <p:cond delay="0"/>
                                  </p:stCondLst>
                                  <p:childTnLst>
                                    <p:set>
                                      <p:cBhvr>
                                        <p:cTn id="38" dur="1" fill="hold">
                                          <p:stCondLst>
                                            <p:cond delay="0"/>
                                          </p:stCondLst>
                                        </p:cTn>
                                        <p:tgtEl>
                                          <p:spTgt spid="13"/>
                                        </p:tgtEl>
                                        <p:attrNameLst>
                                          <p:attrName>style.visibility</p:attrName>
                                        </p:attrNameLst>
                                      </p:cBhvr>
                                      <p:to>
                                        <p:strVal val="hidden"/>
                                      </p:to>
                                    </p:set>
                                  </p:childTnLst>
                                </p:cTn>
                              </p:par>
                              <p:par>
                                <p:cTn id="39" presetID="1" presetClass="entr" presetSubtype="0" fill="hold" nodeType="withEffect">
                                  <p:stCondLst>
                                    <p:cond delay="0"/>
                                  </p:stCondLst>
                                  <p:childTnLst>
                                    <p:set>
                                      <p:cBhvr>
                                        <p:cTn id="4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710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CD55DEE-1C70-0549-977F-DE3CA9D045BC}" type="slidenum">
              <a:rPr lang="en-US" sz="1400" b="0"/>
              <a:pPr/>
              <a:t>44</a:t>
            </a:fld>
            <a:endParaRPr lang="en-US" sz="1400" b="0"/>
          </a:p>
        </p:txBody>
      </p:sp>
      <p:sp>
        <p:nvSpPr>
          <p:cNvPr id="47108" name="Rectangle 2"/>
          <p:cNvSpPr>
            <a:spLocks noGrp="1" noChangeArrowheads="1"/>
          </p:cNvSpPr>
          <p:nvPr>
            <p:ph type="title"/>
          </p:nvPr>
        </p:nvSpPr>
        <p:spPr/>
        <p:txBody>
          <a:bodyPr/>
          <a:lstStyle/>
          <a:p>
            <a:r>
              <a:rPr lang="en-US" sz="2800">
                <a:latin typeface="Arial Narrow" charset="0"/>
              </a:rPr>
              <a:t>Example</a:t>
            </a:r>
            <a:br>
              <a:rPr lang="en-US" sz="2800">
                <a:latin typeface="Arial Narrow" charset="0"/>
              </a:rPr>
            </a:br>
            <a:r>
              <a:rPr lang="en-US" sz="2800">
                <a:latin typeface="Arial Narrow" charset="0"/>
              </a:rPr>
              <a:t>Summary of the steps taken by ESPRESSO</a:t>
            </a:r>
          </a:p>
        </p:txBody>
      </p:sp>
      <p:sp>
        <p:nvSpPr>
          <p:cNvPr id="1520710" name="Rectangle 70"/>
          <p:cNvSpPr>
            <a:spLocks noGrp="1" noChangeArrowheads="1"/>
          </p:cNvSpPr>
          <p:nvPr>
            <p:ph type="body" idx="1"/>
          </p:nvPr>
        </p:nvSpPr>
        <p:spPr/>
        <p:txBody>
          <a:bodyPr/>
          <a:lstStyle/>
          <a:p>
            <a:r>
              <a:rPr lang="en-US">
                <a:latin typeface="Arial Narrow" charset="0"/>
              </a:rPr>
              <a:t>Expansion:</a:t>
            </a:r>
          </a:p>
          <a:p>
            <a:pPr lvl="1"/>
            <a:r>
              <a:rPr lang="en-US">
                <a:latin typeface="Arial Narrow" charset="0"/>
              </a:rPr>
              <a:t>Cover: </a:t>
            </a:r>
            <a:r>
              <a:rPr lang="en-US">
                <a:solidFill>
                  <a:schemeClr val="bg2"/>
                </a:solidFill>
                <a:latin typeface="Arial Narrow" charset="0"/>
              </a:rPr>
              <a:t>{</a:t>
            </a:r>
            <a:r>
              <a:rPr lang="el-GR">
                <a:solidFill>
                  <a:srgbClr val="CC00CC"/>
                </a:solidFill>
                <a:latin typeface="Lucida Grande" charset="0"/>
              </a:rPr>
              <a:t>α</a:t>
            </a:r>
            <a:r>
              <a:rPr lang="en-US">
                <a:solidFill>
                  <a:schemeClr val="bg2"/>
                </a:solidFill>
                <a:latin typeface="Arial Narrow" charset="0"/>
              </a:rPr>
              <a:t>,</a:t>
            </a:r>
            <a:r>
              <a:rPr lang="el-GR">
                <a:solidFill>
                  <a:srgbClr val="CC6600"/>
                </a:solidFill>
                <a:latin typeface="Lucida Grande" charset="0"/>
              </a:rPr>
              <a:t>β</a:t>
            </a:r>
            <a:r>
              <a:rPr lang="en-US">
                <a:solidFill>
                  <a:schemeClr val="bg2"/>
                </a:solidFill>
                <a:latin typeface="Arial Narrow" charset="0"/>
              </a:rPr>
              <a:t>,</a:t>
            </a:r>
            <a:r>
              <a:rPr lang="el-GR">
                <a:solidFill>
                  <a:srgbClr val="00CCFF"/>
                </a:solidFill>
                <a:latin typeface="Lucida Grande" charset="0"/>
              </a:rPr>
              <a:t>γ</a:t>
            </a:r>
            <a:r>
              <a:rPr lang="en-US">
                <a:solidFill>
                  <a:schemeClr val="bg2"/>
                </a:solidFill>
                <a:latin typeface="Arial Narrow" charset="0"/>
              </a:rPr>
              <a:t>,</a:t>
            </a:r>
            <a:r>
              <a:rPr lang="el-GR">
                <a:solidFill>
                  <a:schemeClr val="hlink"/>
                </a:solidFill>
                <a:latin typeface="Lucida Grande" charset="0"/>
              </a:rPr>
              <a:t>δ</a:t>
            </a:r>
            <a:r>
              <a:rPr lang="en-US">
                <a:solidFill>
                  <a:schemeClr val="bg2"/>
                </a:solidFill>
                <a:latin typeface="Arial Narrow" charset="0"/>
              </a:rPr>
              <a:t>,</a:t>
            </a:r>
            <a:r>
              <a:rPr lang="el-GR">
                <a:solidFill>
                  <a:srgbClr val="CC0000"/>
                </a:solidFill>
                <a:latin typeface="Lucida Grande" charset="0"/>
              </a:rPr>
              <a:t>ε</a:t>
            </a:r>
            <a:r>
              <a:rPr lang="en-US">
                <a:solidFill>
                  <a:schemeClr val="bg2"/>
                </a:solidFill>
                <a:latin typeface="Arial Narrow" charset="0"/>
              </a:rPr>
              <a:t>}</a:t>
            </a:r>
            <a:r>
              <a:rPr lang="en-US">
                <a:latin typeface="Arial Narrow" charset="0"/>
              </a:rPr>
              <a:t>.</a:t>
            </a:r>
          </a:p>
          <a:p>
            <a:pPr lvl="1"/>
            <a:r>
              <a:rPr lang="en-US">
                <a:latin typeface="Arial Narrow" charset="0"/>
              </a:rPr>
              <a:t>Prime, redundant, minimal w.r. to scc.</a:t>
            </a:r>
          </a:p>
          <a:p>
            <a:r>
              <a:rPr lang="en-US">
                <a:latin typeface="Arial Narrow" charset="0"/>
              </a:rPr>
              <a:t>Irredundant:</a:t>
            </a:r>
          </a:p>
          <a:p>
            <a:pPr lvl="1"/>
            <a:r>
              <a:rPr lang="en-US">
                <a:latin typeface="Arial Narrow" charset="0"/>
              </a:rPr>
              <a:t>Cover: </a:t>
            </a:r>
            <a:r>
              <a:rPr lang="en-US">
                <a:solidFill>
                  <a:schemeClr val="bg2"/>
                </a:solidFill>
                <a:latin typeface="Arial Narrow" charset="0"/>
              </a:rPr>
              <a:t>{</a:t>
            </a:r>
            <a:r>
              <a:rPr lang="el-GR">
                <a:solidFill>
                  <a:srgbClr val="CC6600"/>
                </a:solidFill>
                <a:latin typeface="Lucida Grande" charset="0"/>
              </a:rPr>
              <a:t>β</a:t>
            </a:r>
            <a:r>
              <a:rPr lang="en-US">
                <a:solidFill>
                  <a:schemeClr val="bg2"/>
                </a:solidFill>
                <a:latin typeface="Arial Narrow" charset="0"/>
              </a:rPr>
              <a:t>,</a:t>
            </a:r>
            <a:r>
              <a:rPr lang="el-GR">
                <a:solidFill>
                  <a:srgbClr val="00CCFF"/>
                </a:solidFill>
                <a:latin typeface="Lucida Grande" charset="0"/>
              </a:rPr>
              <a:t>γ</a:t>
            </a:r>
            <a:r>
              <a:rPr lang="en-US">
                <a:solidFill>
                  <a:schemeClr val="bg2"/>
                </a:solidFill>
                <a:latin typeface="Arial Narrow" charset="0"/>
              </a:rPr>
              <a:t>,</a:t>
            </a:r>
            <a:r>
              <a:rPr lang="el-GR">
                <a:solidFill>
                  <a:schemeClr val="hlink"/>
                </a:solidFill>
                <a:latin typeface="Lucida Grande" charset="0"/>
              </a:rPr>
              <a:t>δ</a:t>
            </a:r>
            <a:r>
              <a:rPr lang="en-US">
                <a:solidFill>
                  <a:schemeClr val="bg2"/>
                </a:solidFill>
                <a:latin typeface="Arial Narrow" charset="0"/>
              </a:rPr>
              <a:t>,</a:t>
            </a:r>
            <a:r>
              <a:rPr lang="el-GR">
                <a:solidFill>
                  <a:srgbClr val="CC0000"/>
                </a:solidFill>
                <a:latin typeface="Lucida Grande" charset="0"/>
              </a:rPr>
              <a:t>ε</a:t>
            </a:r>
            <a:r>
              <a:rPr lang="en-US">
                <a:solidFill>
                  <a:schemeClr val="bg2"/>
                </a:solidFill>
                <a:latin typeface="Arial Narrow" charset="0"/>
              </a:rPr>
              <a:t>}</a:t>
            </a:r>
            <a:r>
              <a:rPr lang="en-US">
                <a:latin typeface="Arial Narrow" charset="0"/>
              </a:rPr>
              <a:t>.</a:t>
            </a:r>
          </a:p>
          <a:p>
            <a:pPr lvl="1"/>
            <a:r>
              <a:rPr lang="en-US">
                <a:latin typeface="Arial Narrow" charset="0"/>
              </a:rPr>
              <a:t>Prime, irredundant.</a:t>
            </a:r>
          </a:p>
        </p:txBody>
      </p:sp>
      <p:grpSp>
        <p:nvGrpSpPr>
          <p:cNvPr id="47110" name="Group 3"/>
          <p:cNvGrpSpPr>
            <a:grpSpLocks/>
          </p:cNvGrpSpPr>
          <p:nvPr/>
        </p:nvGrpSpPr>
        <p:grpSpPr bwMode="auto">
          <a:xfrm>
            <a:off x="5761038" y="5013325"/>
            <a:ext cx="993775" cy="819150"/>
            <a:chOff x="164" y="2285"/>
            <a:chExt cx="626" cy="516"/>
          </a:xfrm>
        </p:grpSpPr>
        <p:grpSp>
          <p:nvGrpSpPr>
            <p:cNvPr id="47168" name="Group 4"/>
            <p:cNvGrpSpPr>
              <a:grpSpLocks/>
            </p:cNvGrpSpPr>
            <p:nvPr/>
          </p:nvGrpSpPr>
          <p:grpSpPr bwMode="auto">
            <a:xfrm>
              <a:off x="457" y="2416"/>
              <a:ext cx="230" cy="231"/>
              <a:chOff x="1612" y="3627"/>
              <a:chExt cx="230" cy="231"/>
            </a:xfrm>
          </p:grpSpPr>
          <p:sp>
            <p:nvSpPr>
              <p:cNvPr id="47174" name="Line 5"/>
              <p:cNvSpPr>
                <a:spLocks noChangeShapeType="1"/>
              </p:cNvSpPr>
              <p:nvPr/>
            </p:nvSpPr>
            <p:spPr bwMode="auto">
              <a:xfrm>
                <a:off x="1612" y="3857"/>
                <a:ext cx="230"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7175" name="Line 6"/>
              <p:cNvSpPr>
                <a:spLocks noChangeShapeType="1"/>
              </p:cNvSpPr>
              <p:nvPr/>
            </p:nvSpPr>
            <p:spPr bwMode="auto">
              <a:xfrm flipV="1">
                <a:off x="1612" y="3627"/>
                <a:ext cx="0" cy="23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7176" name="Line 7"/>
              <p:cNvSpPr>
                <a:spLocks noChangeShapeType="1"/>
              </p:cNvSpPr>
              <p:nvPr/>
            </p:nvSpPr>
            <p:spPr bwMode="auto">
              <a:xfrm flipV="1">
                <a:off x="1612" y="3685"/>
                <a:ext cx="202"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47169" name="Text Box 8"/>
            <p:cNvSpPr txBox="1">
              <a:spLocks noChangeArrowheads="1"/>
            </p:cNvSpPr>
            <p:nvPr/>
          </p:nvSpPr>
          <p:spPr bwMode="auto">
            <a:xfrm>
              <a:off x="608" y="2570"/>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a</a:t>
              </a:r>
            </a:p>
          </p:txBody>
        </p:sp>
        <p:sp>
          <p:nvSpPr>
            <p:cNvPr id="47170" name="Text Box 9"/>
            <p:cNvSpPr txBox="1">
              <a:spLocks noChangeArrowheads="1"/>
            </p:cNvSpPr>
            <p:nvPr/>
          </p:nvSpPr>
          <p:spPr bwMode="auto">
            <a:xfrm>
              <a:off x="485" y="2324"/>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b</a:t>
              </a:r>
            </a:p>
          </p:txBody>
        </p:sp>
        <p:sp>
          <p:nvSpPr>
            <p:cNvPr id="47171" name="Text Box 10"/>
            <p:cNvSpPr txBox="1">
              <a:spLocks noChangeArrowheads="1"/>
            </p:cNvSpPr>
            <p:nvPr/>
          </p:nvSpPr>
          <p:spPr bwMode="auto">
            <a:xfrm>
              <a:off x="323" y="2285"/>
              <a:ext cx="182"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c</a:t>
              </a:r>
            </a:p>
          </p:txBody>
        </p:sp>
        <p:sp>
          <p:nvSpPr>
            <p:cNvPr id="47172" name="Line 11"/>
            <p:cNvSpPr>
              <a:spLocks noChangeShapeType="1"/>
            </p:cNvSpPr>
            <p:nvPr/>
          </p:nvSpPr>
          <p:spPr bwMode="auto">
            <a:xfrm flipH="1" flipV="1">
              <a:off x="282" y="2476"/>
              <a:ext cx="173" cy="173"/>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47173" name="Text Box 12"/>
            <p:cNvSpPr txBox="1">
              <a:spLocks noChangeArrowheads="1"/>
            </p:cNvSpPr>
            <p:nvPr/>
          </p:nvSpPr>
          <p:spPr bwMode="auto">
            <a:xfrm>
              <a:off x="164" y="2471"/>
              <a:ext cx="1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a:t>d</a:t>
              </a:r>
            </a:p>
          </p:txBody>
        </p:sp>
      </p:grpSp>
      <p:sp>
        <p:nvSpPr>
          <p:cNvPr id="1520653" name="AutoShape 13"/>
          <p:cNvSpPr>
            <a:spLocks noChangeArrowheads="1"/>
          </p:cNvSpPr>
          <p:nvPr/>
        </p:nvSpPr>
        <p:spPr bwMode="auto">
          <a:xfrm rot="-5400000">
            <a:off x="5629275" y="2843213"/>
            <a:ext cx="2193925" cy="365125"/>
          </a:xfrm>
          <a:custGeom>
            <a:avLst/>
            <a:gdLst>
              <a:gd name="T0" fmla="*/ 1870118 w 21600"/>
              <a:gd name="T1" fmla="*/ 182563 h 21600"/>
              <a:gd name="T2" fmla="*/ 1096963 w 21600"/>
              <a:gd name="T3" fmla="*/ 365125 h 21600"/>
              <a:gd name="T4" fmla="*/ 323807 w 21600"/>
              <a:gd name="T5" fmla="*/ 182563 h 21600"/>
              <a:gd name="T6" fmla="*/ 1096963 w 21600"/>
              <a:gd name="T7" fmla="*/ 0 h 21600"/>
              <a:gd name="T8" fmla="*/ 0 60000 65536"/>
              <a:gd name="T9" fmla="*/ 0 60000 65536"/>
              <a:gd name="T10" fmla="*/ 0 60000 65536"/>
              <a:gd name="T11" fmla="*/ 0 60000 65536"/>
              <a:gd name="T12" fmla="*/ 4988 w 21600"/>
              <a:gd name="T13" fmla="*/ 4988 h 21600"/>
              <a:gd name="T14" fmla="*/ 16612 w 21600"/>
              <a:gd name="T15" fmla="*/ 16612 h 21600"/>
            </a:gdLst>
            <a:ahLst/>
            <a:cxnLst>
              <a:cxn ang="T8">
                <a:pos x="T0" y="T1"/>
              </a:cxn>
              <a:cxn ang="T9">
                <a:pos x="T2" y="T3"/>
              </a:cxn>
              <a:cxn ang="T10">
                <a:pos x="T4" y="T5"/>
              </a:cxn>
              <a:cxn ang="T11">
                <a:pos x="T6" y="T7"/>
              </a:cxn>
            </a:cxnLst>
            <a:rect l="T12" t="T13" r="T14" b="T15"/>
            <a:pathLst>
              <a:path w="21600" h="21600">
                <a:moveTo>
                  <a:pt x="0" y="0"/>
                </a:moveTo>
                <a:lnTo>
                  <a:pt x="6376" y="21600"/>
                </a:lnTo>
                <a:lnTo>
                  <a:pt x="15224" y="21600"/>
                </a:lnTo>
                <a:lnTo>
                  <a:pt x="21600" y="0"/>
                </a:lnTo>
                <a:close/>
              </a:path>
            </a:pathLst>
          </a:custGeom>
          <a:solidFill>
            <a:srgbClr val="00CCFF">
              <a:alpha val="50195"/>
            </a:srgbClr>
          </a:solidFill>
          <a:ln w="25400">
            <a:solidFill>
              <a:schemeClr val="tx1"/>
            </a:solidFill>
            <a:miter lim="800000"/>
            <a:headEnd/>
            <a:tailEnd/>
          </a:ln>
        </p:spPr>
        <p:txBody>
          <a:bodyPr wrap="none" anchor="ctr"/>
          <a:lstStyle/>
          <a:p>
            <a:endParaRPr lang="en-US"/>
          </a:p>
        </p:txBody>
      </p:sp>
      <p:sp>
        <p:nvSpPr>
          <p:cNvPr id="1520654" name="AutoShape 14"/>
          <p:cNvSpPr>
            <a:spLocks noChangeArrowheads="1"/>
          </p:cNvSpPr>
          <p:nvPr/>
        </p:nvSpPr>
        <p:spPr bwMode="auto">
          <a:xfrm rot="5400000" flipH="1">
            <a:off x="5853907" y="2890044"/>
            <a:ext cx="1371600" cy="731837"/>
          </a:xfrm>
          <a:prstGeom prst="parallelogram">
            <a:avLst>
              <a:gd name="adj" fmla="val 61822"/>
            </a:avLst>
          </a:prstGeom>
          <a:solidFill>
            <a:srgbClr val="FF00FF">
              <a:alpha val="50195"/>
            </a:srgbClr>
          </a:solidFill>
          <a:ln w="25400">
            <a:solidFill>
              <a:schemeClr val="tx1"/>
            </a:solidFill>
            <a:miter lim="800000"/>
            <a:headEnd/>
            <a:tailEnd/>
          </a:ln>
        </p:spPr>
        <p:txBody>
          <a:bodyPr wrap="none" anchor="ctr"/>
          <a:lstStyle/>
          <a:p>
            <a:endParaRPr lang="en-US"/>
          </a:p>
        </p:txBody>
      </p:sp>
      <p:sp>
        <p:nvSpPr>
          <p:cNvPr id="1520655" name="Rectangle 15"/>
          <p:cNvSpPr>
            <a:spLocks noChangeArrowheads="1"/>
          </p:cNvSpPr>
          <p:nvPr/>
        </p:nvSpPr>
        <p:spPr bwMode="auto">
          <a:xfrm>
            <a:off x="6170613" y="3025775"/>
            <a:ext cx="914400" cy="914400"/>
          </a:xfrm>
          <a:prstGeom prst="rect">
            <a:avLst/>
          </a:prstGeom>
          <a:solidFill>
            <a:srgbClr val="FFFF00">
              <a:alpha val="50195"/>
            </a:srgbClr>
          </a:solidFill>
          <a:ln w="25400">
            <a:solidFill>
              <a:schemeClr val="tx1"/>
            </a:solidFill>
            <a:miter lim="800000"/>
            <a:headEnd/>
            <a:tailEnd/>
          </a:ln>
        </p:spPr>
        <p:txBody>
          <a:bodyPr wrap="none" anchor="ctr"/>
          <a:lstStyle/>
          <a:p>
            <a:endParaRPr lang="en-US"/>
          </a:p>
        </p:txBody>
      </p:sp>
      <p:sp>
        <p:nvSpPr>
          <p:cNvPr id="1520656" name="Oval 16"/>
          <p:cNvSpPr>
            <a:spLocks noChangeArrowheads="1"/>
          </p:cNvSpPr>
          <p:nvPr/>
        </p:nvSpPr>
        <p:spPr bwMode="auto">
          <a:xfrm rot="-1943506">
            <a:off x="7215188" y="4178300"/>
            <a:ext cx="1158875" cy="347663"/>
          </a:xfrm>
          <a:prstGeom prst="ellipse">
            <a:avLst/>
          </a:prstGeom>
          <a:solidFill>
            <a:srgbClr val="FF0000">
              <a:alpha val="50195"/>
            </a:srgbClr>
          </a:solidFill>
          <a:ln w="25400">
            <a:solidFill>
              <a:srgbClr val="800000"/>
            </a:solidFill>
            <a:round/>
            <a:headEnd/>
            <a:tailEnd/>
          </a:ln>
        </p:spPr>
        <p:txBody>
          <a:bodyPr wrap="none" anchor="ctr"/>
          <a:lstStyle/>
          <a:p>
            <a:endParaRPr lang="en-US"/>
          </a:p>
        </p:txBody>
      </p:sp>
      <p:sp>
        <p:nvSpPr>
          <p:cNvPr id="1520657" name="AutoShape 17"/>
          <p:cNvSpPr>
            <a:spLocks noChangeArrowheads="1"/>
          </p:cNvSpPr>
          <p:nvPr/>
        </p:nvSpPr>
        <p:spPr bwMode="auto">
          <a:xfrm rot="5400000">
            <a:off x="6178550" y="3300413"/>
            <a:ext cx="2193925" cy="365125"/>
          </a:xfrm>
          <a:custGeom>
            <a:avLst/>
            <a:gdLst>
              <a:gd name="T0" fmla="*/ 1883627 w 21600"/>
              <a:gd name="T1" fmla="*/ 182563 h 21600"/>
              <a:gd name="T2" fmla="*/ 1096963 w 21600"/>
              <a:gd name="T3" fmla="*/ 365125 h 21600"/>
              <a:gd name="T4" fmla="*/ 310298 w 21600"/>
              <a:gd name="T5" fmla="*/ 182563 h 21600"/>
              <a:gd name="T6" fmla="*/ 1096963 w 21600"/>
              <a:gd name="T7" fmla="*/ 0 h 21600"/>
              <a:gd name="T8" fmla="*/ 0 60000 65536"/>
              <a:gd name="T9" fmla="*/ 0 60000 65536"/>
              <a:gd name="T10" fmla="*/ 0 60000 65536"/>
              <a:gd name="T11" fmla="*/ 0 60000 65536"/>
              <a:gd name="T12" fmla="*/ 4855 w 21600"/>
              <a:gd name="T13" fmla="*/ 4855 h 21600"/>
              <a:gd name="T14" fmla="*/ 16745 w 21600"/>
              <a:gd name="T15" fmla="*/ 16745 h 21600"/>
            </a:gdLst>
            <a:ahLst/>
            <a:cxnLst>
              <a:cxn ang="T8">
                <a:pos x="T0" y="T1"/>
              </a:cxn>
              <a:cxn ang="T9">
                <a:pos x="T2" y="T3"/>
              </a:cxn>
              <a:cxn ang="T10">
                <a:pos x="T4" y="T5"/>
              </a:cxn>
              <a:cxn ang="T11">
                <a:pos x="T6" y="T7"/>
              </a:cxn>
            </a:cxnLst>
            <a:rect l="T12" t="T13" r="T14" b="T15"/>
            <a:pathLst>
              <a:path w="21600" h="21600">
                <a:moveTo>
                  <a:pt x="0" y="0"/>
                </a:moveTo>
                <a:lnTo>
                  <a:pt x="6109" y="21600"/>
                </a:lnTo>
                <a:lnTo>
                  <a:pt x="15491" y="21600"/>
                </a:lnTo>
                <a:lnTo>
                  <a:pt x="21600" y="0"/>
                </a:lnTo>
                <a:close/>
              </a:path>
            </a:pathLst>
          </a:custGeom>
          <a:solidFill>
            <a:schemeClr val="hlink">
              <a:alpha val="50195"/>
            </a:schemeClr>
          </a:solidFill>
          <a:ln w="25400">
            <a:solidFill>
              <a:schemeClr val="tx1"/>
            </a:solidFill>
            <a:miter lim="800000"/>
            <a:headEnd/>
            <a:tailEnd/>
          </a:ln>
        </p:spPr>
        <p:txBody>
          <a:bodyPr wrap="none" anchor="ctr"/>
          <a:lstStyle/>
          <a:p>
            <a:endParaRPr lang="en-US"/>
          </a:p>
        </p:txBody>
      </p:sp>
      <p:sp>
        <p:nvSpPr>
          <p:cNvPr id="47116" name="Text Box 18"/>
          <p:cNvSpPr txBox="1">
            <a:spLocks noChangeArrowheads="1"/>
          </p:cNvSpPr>
          <p:nvPr/>
        </p:nvSpPr>
        <p:spPr bwMode="auto">
          <a:xfrm>
            <a:off x="6934200" y="459263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1001</a:t>
            </a:r>
          </a:p>
        </p:txBody>
      </p:sp>
      <p:sp>
        <p:nvSpPr>
          <p:cNvPr id="47117" name="Rectangle 19"/>
          <p:cNvSpPr>
            <a:spLocks noChangeArrowheads="1"/>
          </p:cNvSpPr>
          <p:nvPr/>
        </p:nvSpPr>
        <p:spPr bwMode="auto">
          <a:xfrm>
            <a:off x="6170613" y="3025775"/>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7118" name="Rectangle 20"/>
          <p:cNvSpPr>
            <a:spLocks noChangeArrowheads="1"/>
          </p:cNvSpPr>
          <p:nvPr/>
        </p:nvSpPr>
        <p:spPr bwMode="auto">
          <a:xfrm>
            <a:off x="6905625" y="2563813"/>
            <a:ext cx="914400" cy="91440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7119" name="Line 21"/>
          <p:cNvSpPr>
            <a:spLocks noChangeShapeType="1"/>
          </p:cNvSpPr>
          <p:nvPr/>
        </p:nvSpPr>
        <p:spPr bwMode="auto">
          <a:xfrm flipV="1">
            <a:off x="6170613" y="256381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0" name="Line 22"/>
          <p:cNvSpPr>
            <a:spLocks noChangeShapeType="1"/>
          </p:cNvSpPr>
          <p:nvPr/>
        </p:nvSpPr>
        <p:spPr bwMode="auto">
          <a:xfrm flipV="1">
            <a:off x="7085013" y="256381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1" name="Line 23"/>
          <p:cNvSpPr>
            <a:spLocks noChangeShapeType="1"/>
          </p:cNvSpPr>
          <p:nvPr/>
        </p:nvSpPr>
        <p:spPr bwMode="auto">
          <a:xfrm flipV="1">
            <a:off x="7085013" y="3478213"/>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2" name="Line 24"/>
          <p:cNvSpPr>
            <a:spLocks noChangeShapeType="1"/>
          </p:cNvSpPr>
          <p:nvPr/>
        </p:nvSpPr>
        <p:spPr bwMode="auto">
          <a:xfrm flipV="1">
            <a:off x="6175375" y="3478213"/>
            <a:ext cx="731838"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3" name="Rectangle 25"/>
          <p:cNvSpPr>
            <a:spLocks noChangeArrowheads="1"/>
          </p:cNvSpPr>
          <p:nvPr/>
        </p:nvSpPr>
        <p:spPr bwMode="auto">
          <a:xfrm>
            <a:off x="5808663" y="2381250"/>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7124" name="Rectangle 26"/>
          <p:cNvSpPr>
            <a:spLocks noChangeArrowheads="1"/>
          </p:cNvSpPr>
          <p:nvPr/>
        </p:nvSpPr>
        <p:spPr bwMode="auto">
          <a:xfrm>
            <a:off x="6540500" y="1924050"/>
            <a:ext cx="1644650" cy="219392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7125" name="Line 27"/>
          <p:cNvSpPr>
            <a:spLocks noChangeShapeType="1"/>
          </p:cNvSpPr>
          <p:nvPr/>
        </p:nvSpPr>
        <p:spPr bwMode="auto">
          <a:xfrm>
            <a:off x="5808663" y="23812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6" name="Line 28"/>
          <p:cNvSpPr>
            <a:spLocks noChangeShapeType="1"/>
          </p:cNvSpPr>
          <p:nvPr/>
        </p:nvSpPr>
        <p:spPr bwMode="auto">
          <a:xfrm flipV="1">
            <a:off x="5808663" y="39354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7" name="Line 29"/>
          <p:cNvSpPr>
            <a:spLocks noChangeShapeType="1"/>
          </p:cNvSpPr>
          <p:nvPr/>
        </p:nvSpPr>
        <p:spPr bwMode="auto">
          <a:xfrm>
            <a:off x="7085013" y="39354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8" name="Line 30"/>
          <p:cNvSpPr>
            <a:spLocks noChangeShapeType="1"/>
          </p:cNvSpPr>
          <p:nvPr/>
        </p:nvSpPr>
        <p:spPr bwMode="auto">
          <a:xfrm>
            <a:off x="7820025" y="34782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29" name="Line 31"/>
          <p:cNvSpPr>
            <a:spLocks noChangeShapeType="1"/>
          </p:cNvSpPr>
          <p:nvPr/>
        </p:nvSpPr>
        <p:spPr bwMode="auto">
          <a:xfrm flipH="1">
            <a:off x="5808663" y="1924050"/>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0" name="Line 32"/>
          <p:cNvSpPr>
            <a:spLocks noChangeShapeType="1"/>
          </p:cNvSpPr>
          <p:nvPr/>
        </p:nvSpPr>
        <p:spPr bwMode="auto">
          <a:xfrm flipH="1">
            <a:off x="7453313" y="1924050"/>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1" name="Line 33"/>
          <p:cNvSpPr>
            <a:spLocks noChangeShapeType="1"/>
          </p:cNvSpPr>
          <p:nvPr/>
        </p:nvSpPr>
        <p:spPr bwMode="auto">
          <a:xfrm flipH="1">
            <a:off x="6540500" y="34782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2" name="Line 34"/>
          <p:cNvSpPr>
            <a:spLocks noChangeShapeType="1"/>
          </p:cNvSpPr>
          <p:nvPr/>
        </p:nvSpPr>
        <p:spPr bwMode="auto">
          <a:xfrm>
            <a:off x="6540500" y="19240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3" name="Line 35"/>
          <p:cNvSpPr>
            <a:spLocks noChangeShapeType="1"/>
          </p:cNvSpPr>
          <p:nvPr/>
        </p:nvSpPr>
        <p:spPr bwMode="auto">
          <a:xfrm flipH="1">
            <a:off x="7085013" y="2386013"/>
            <a:ext cx="365125" cy="6397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4" name="Line 36"/>
          <p:cNvSpPr>
            <a:spLocks noChangeShapeType="1"/>
          </p:cNvSpPr>
          <p:nvPr/>
        </p:nvSpPr>
        <p:spPr bwMode="auto">
          <a:xfrm flipH="1">
            <a:off x="7820025" y="1924050"/>
            <a:ext cx="365125" cy="6397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5" name="Line 37"/>
          <p:cNvSpPr>
            <a:spLocks noChangeShapeType="1"/>
          </p:cNvSpPr>
          <p:nvPr/>
        </p:nvSpPr>
        <p:spPr bwMode="auto">
          <a:xfrm flipH="1">
            <a:off x="7453313" y="4117975"/>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6" name="Line 38"/>
          <p:cNvSpPr>
            <a:spLocks noChangeShapeType="1"/>
          </p:cNvSpPr>
          <p:nvPr/>
        </p:nvSpPr>
        <p:spPr bwMode="auto">
          <a:xfrm flipH="1">
            <a:off x="5808663" y="4117975"/>
            <a:ext cx="731837" cy="4572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47137" name="Oval 39"/>
          <p:cNvSpPr>
            <a:spLocks noChangeArrowheads="1"/>
          </p:cNvSpPr>
          <p:nvPr/>
        </p:nvSpPr>
        <p:spPr bwMode="auto">
          <a:xfrm>
            <a:off x="6462713" y="18510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38" name="Oval 40"/>
          <p:cNvSpPr>
            <a:spLocks noChangeArrowheads="1"/>
          </p:cNvSpPr>
          <p:nvPr/>
        </p:nvSpPr>
        <p:spPr bwMode="auto">
          <a:xfrm>
            <a:off x="7380288" y="23082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39" name="Oval 41"/>
          <p:cNvSpPr>
            <a:spLocks noChangeArrowheads="1"/>
          </p:cNvSpPr>
          <p:nvPr/>
        </p:nvSpPr>
        <p:spPr bwMode="auto">
          <a:xfrm>
            <a:off x="6832600" y="24907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0" name="Oval 42"/>
          <p:cNvSpPr>
            <a:spLocks noChangeArrowheads="1"/>
          </p:cNvSpPr>
          <p:nvPr/>
        </p:nvSpPr>
        <p:spPr bwMode="auto">
          <a:xfrm>
            <a:off x="6097588" y="29479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1" name="Oval 43"/>
          <p:cNvSpPr>
            <a:spLocks noChangeArrowheads="1"/>
          </p:cNvSpPr>
          <p:nvPr/>
        </p:nvSpPr>
        <p:spPr bwMode="auto">
          <a:xfrm>
            <a:off x="7011988" y="29479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2" name="Oval 44"/>
          <p:cNvSpPr>
            <a:spLocks noChangeArrowheads="1"/>
          </p:cNvSpPr>
          <p:nvPr/>
        </p:nvSpPr>
        <p:spPr bwMode="auto">
          <a:xfrm>
            <a:off x="6832600" y="34051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3" name="Oval 45"/>
          <p:cNvSpPr>
            <a:spLocks noChangeArrowheads="1"/>
          </p:cNvSpPr>
          <p:nvPr/>
        </p:nvSpPr>
        <p:spPr bwMode="auto">
          <a:xfrm>
            <a:off x="7015163" y="38623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4" name="Oval 46"/>
          <p:cNvSpPr>
            <a:spLocks noChangeArrowheads="1"/>
          </p:cNvSpPr>
          <p:nvPr/>
        </p:nvSpPr>
        <p:spPr bwMode="auto">
          <a:xfrm>
            <a:off x="6462713" y="40449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5" name="Oval 47"/>
          <p:cNvSpPr>
            <a:spLocks noChangeArrowheads="1"/>
          </p:cNvSpPr>
          <p:nvPr/>
        </p:nvSpPr>
        <p:spPr bwMode="auto">
          <a:xfrm>
            <a:off x="8112125" y="4048125"/>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6" name="Oval 48"/>
          <p:cNvSpPr>
            <a:spLocks noChangeArrowheads="1"/>
          </p:cNvSpPr>
          <p:nvPr/>
        </p:nvSpPr>
        <p:spPr bwMode="auto">
          <a:xfrm>
            <a:off x="7380288" y="4502150"/>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7" name="Oval 49"/>
          <p:cNvSpPr>
            <a:spLocks noChangeArrowheads="1"/>
          </p:cNvSpPr>
          <p:nvPr/>
        </p:nvSpPr>
        <p:spPr bwMode="auto">
          <a:xfrm>
            <a:off x="6097588" y="3862388"/>
            <a:ext cx="146050" cy="146050"/>
          </a:xfrm>
          <a:prstGeom prst="ellipse">
            <a:avLst/>
          </a:prstGeom>
          <a:solidFill>
            <a:schemeClr val="tx1"/>
          </a:solidFill>
          <a:ln w="25400">
            <a:solidFill>
              <a:schemeClr val="tx1"/>
            </a:solidFill>
            <a:round/>
            <a:headEnd/>
            <a:tailEnd/>
          </a:ln>
        </p:spPr>
        <p:txBody>
          <a:bodyPr wrap="none" anchor="ctr"/>
          <a:lstStyle/>
          <a:p>
            <a:endParaRPr lang="en-US"/>
          </a:p>
        </p:txBody>
      </p:sp>
      <p:sp>
        <p:nvSpPr>
          <p:cNvPr id="47148" name="Text Box 50"/>
          <p:cNvSpPr txBox="1">
            <a:spLocks noChangeArrowheads="1"/>
          </p:cNvSpPr>
          <p:nvPr/>
        </p:nvSpPr>
        <p:spPr bwMode="auto">
          <a:xfrm>
            <a:off x="6253163" y="1597025"/>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0111</a:t>
            </a:r>
          </a:p>
        </p:txBody>
      </p:sp>
      <p:sp>
        <p:nvSpPr>
          <p:cNvPr id="47149" name="Text Box 51"/>
          <p:cNvSpPr txBox="1">
            <a:spLocks noChangeArrowheads="1"/>
          </p:cNvSpPr>
          <p:nvPr/>
        </p:nvSpPr>
        <p:spPr bwMode="auto">
          <a:xfrm>
            <a:off x="7077075" y="204946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1011</a:t>
            </a:r>
          </a:p>
        </p:txBody>
      </p:sp>
      <p:sp>
        <p:nvSpPr>
          <p:cNvPr id="47150" name="Text Box 52"/>
          <p:cNvSpPr txBox="1">
            <a:spLocks noChangeArrowheads="1"/>
          </p:cNvSpPr>
          <p:nvPr/>
        </p:nvSpPr>
        <p:spPr bwMode="auto">
          <a:xfrm>
            <a:off x="6848475" y="22923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0110</a:t>
            </a:r>
          </a:p>
        </p:txBody>
      </p:sp>
      <p:sp>
        <p:nvSpPr>
          <p:cNvPr id="47151" name="Text Box 53"/>
          <p:cNvSpPr txBox="1">
            <a:spLocks noChangeArrowheads="1"/>
          </p:cNvSpPr>
          <p:nvPr/>
        </p:nvSpPr>
        <p:spPr bwMode="auto">
          <a:xfrm>
            <a:off x="5805488" y="303530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0010</a:t>
            </a:r>
          </a:p>
        </p:txBody>
      </p:sp>
      <p:sp>
        <p:nvSpPr>
          <p:cNvPr id="47152" name="Text Box 54"/>
          <p:cNvSpPr txBox="1">
            <a:spLocks noChangeArrowheads="1"/>
          </p:cNvSpPr>
          <p:nvPr/>
        </p:nvSpPr>
        <p:spPr bwMode="auto">
          <a:xfrm>
            <a:off x="5819775" y="35925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0000</a:t>
            </a:r>
          </a:p>
        </p:txBody>
      </p:sp>
      <p:sp>
        <p:nvSpPr>
          <p:cNvPr id="47153" name="Text Box 55"/>
          <p:cNvSpPr txBox="1">
            <a:spLocks noChangeArrowheads="1"/>
          </p:cNvSpPr>
          <p:nvPr/>
        </p:nvSpPr>
        <p:spPr bwMode="auto">
          <a:xfrm>
            <a:off x="6291263" y="41211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0101</a:t>
            </a:r>
          </a:p>
        </p:txBody>
      </p:sp>
      <p:sp>
        <p:nvSpPr>
          <p:cNvPr id="47154" name="Text Box 56"/>
          <p:cNvSpPr txBox="1">
            <a:spLocks noChangeArrowheads="1"/>
          </p:cNvSpPr>
          <p:nvPr/>
        </p:nvSpPr>
        <p:spPr bwMode="auto">
          <a:xfrm>
            <a:off x="8205788" y="4006850"/>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1101</a:t>
            </a:r>
          </a:p>
        </p:txBody>
      </p:sp>
      <p:sp>
        <p:nvSpPr>
          <p:cNvPr id="47155" name="Text Box 57"/>
          <p:cNvSpPr txBox="1">
            <a:spLocks noChangeArrowheads="1"/>
          </p:cNvSpPr>
          <p:nvPr/>
        </p:nvSpPr>
        <p:spPr bwMode="auto">
          <a:xfrm>
            <a:off x="6448425" y="3135313"/>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0100</a:t>
            </a:r>
          </a:p>
        </p:txBody>
      </p:sp>
      <p:sp>
        <p:nvSpPr>
          <p:cNvPr id="47156" name="Text Box 58"/>
          <p:cNvSpPr txBox="1">
            <a:spLocks noChangeArrowheads="1"/>
          </p:cNvSpPr>
          <p:nvPr/>
        </p:nvSpPr>
        <p:spPr bwMode="auto">
          <a:xfrm>
            <a:off x="6648450" y="2706688"/>
            <a:ext cx="555625"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600"/>
              <a:t>1010</a:t>
            </a:r>
          </a:p>
        </p:txBody>
      </p:sp>
      <p:sp>
        <p:nvSpPr>
          <p:cNvPr id="1520699" name="Oval 59"/>
          <p:cNvSpPr>
            <a:spLocks noChangeArrowheads="1"/>
          </p:cNvSpPr>
          <p:nvPr/>
        </p:nvSpPr>
        <p:spPr bwMode="auto">
          <a:xfrm>
            <a:off x="6832600" y="24860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0" name="Oval 60"/>
          <p:cNvSpPr>
            <a:spLocks noChangeArrowheads="1"/>
          </p:cNvSpPr>
          <p:nvPr/>
        </p:nvSpPr>
        <p:spPr bwMode="auto">
          <a:xfrm>
            <a:off x="6100763" y="29432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1" name="Oval 61"/>
          <p:cNvSpPr>
            <a:spLocks noChangeArrowheads="1"/>
          </p:cNvSpPr>
          <p:nvPr/>
        </p:nvSpPr>
        <p:spPr bwMode="auto">
          <a:xfrm>
            <a:off x="6100763" y="38576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2" name="Oval 62"/>
          <p:cNvSpPr>
            <a:spLocks noChangeArrowheads="1"/>
          </p:cNvSpPr>
          <p:nvPr/>
        </p:nvSpPr>
        <p:spPr bwMode="auto">
          <a:xfrm>
            <a:off x="6832600" y="34004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3" name="Oval 63"/>
          <p:cNvSpPr>
            <a:spLocks noChangeArrowheads="1"/>
          </p:cNvSpPr>
          <p:nvPr/>
        </p:nvSpPr>
        <p:spPr bwMode="auto">
          <a:xfrm>
            <a:off x="7015163" y="29432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4" name="Oval 64"/>
          <p:cNvSpPr>
            <a:spLocks noChangeArrowheads="1"/>
          </p:cNvSpPr>
          <p:nvPr/>
        </p:nvSpPr>
        <p:spPr bwMode="auto">
          <a:xfrm>
            <a:off x="7015163" y="3857625"/>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5" name="Oval 65"/>
          <p:cNvSpPr>
            <a:spLocks noChangeArrowheads="1"/>
          </p:cNvSpPr>
          <p:nvPr/>
        </p:nvSpPr>
        <p:spPr bwMode="auto">
          <a:xfrm>
            <a:off x="6457950" y="18462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6" name="Oval 66"/>
          <p:cNvSpPr>
            <a:spLocks noChangeArrowheads="1"/>
          </p:cNvSpPr>
          <p:nvPr/>
        </p:nvSpPr>
        <p:spPr bwMode="auto">
          <a:xfrm>
            <a:off x="6457950" y="40401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7" name="Oval 67"/>
          <p:cNvSpPr>
            <a:spLocks noChangeArrowheads="1"/>
          </p:cNvSpPr>
          <p:nvPr/>
        </p:nvSpPr>
        <p:spPr bwMode="auto">
          <a:xfrm>
            <a:off x="7380288" y="230346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8" name="Oval 68"/>
          <p:cNvSpPr>
            <a:spLocks noChangeArrowheads="1"/>
          </p:cNvSpPr>
          <p:nvPr/>
        </p:nvSpPr>
        <p:spPr bwMode="auto">
          <a:xfrm>
            <a:off x="7380288" y="4497388"/>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
        <p:nvSpPr>
          <p:cNvPr id="1520709" name="Oval 69"/>
          <p:cNvSpPr>
            <a:spLocks noChangeArrowheads="1"/>
          </p:cNvSpPr>
          <p:nvPr/>
        </p:nvSpPr>
        <p:spPr bwMode="auto">
          <a:xfrm>
            <a:off x="8112125" y="4049713"/>
            <a:ext cx="146050" cy="146050"/>
          </a:xfrm>
          <a:prstGeom prst="ellipse">
            <a:avLst/>
          </a:prstGeom>
          <a:solidFill>
            <a:srgbClr val="C0C0C0"/>
          </a:solidFill>
          <a:ln w="25400">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06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2069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2070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2070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2070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2065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2070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2070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206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2070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2070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2065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2070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2070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2065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2070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520710">
                                            <p:txEl>
                                              <p:pRg st="0" end="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520710">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20710">
                                            <p:txEl>
                                              <p:pRg st="2" end="2"/>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xit" presetSubtype="10" fill="hold" grpId="1" nodeType="clickEffect">
                                  <p:stCondLst>
                                    <p:cond delay="0"/>
                                  </p:stCondLst>
                                  <p:childTnLst>
                                    <p:animEffect transition="out" filter="blinds(horizontal)">
                                      <p:cBhvr>
                                        <p:cTn id="46" dur="500"/>
                                        <p:tgtEl>
                                          <p:spTgt spid="1520654"/>
                                        </p:tgtEl>
                                      </p:cBhvr>
                                    </p:animEffect>
                                    <p:set>
                                      <p:cBhvr>
                                        <p:cTn id="47" dur="1" fill="hold">
                                          <p:stCondLst>
                                            <p:cond delay="499"/>
                                          </p:stCondLst>
                                        </p:cTn>
                                        <p:tgtEl>
                                          <p:spTgt spid="1520654"/>
                                        </p:tgtEl>
                                        <p:attrNameLst>
                                          <p:attrName>style.visibility</p:attrName>
                                        </p:attrNameLst>
                                      </p:cBhvr>
                                      <p:to>
                                        <p:strVal val="hidden"/>
                                      </p:to>
                                    </p:set>
                                  </p:childTnLst>
                                </p:cTn>
                              </p:par>
                              <p:par>
                                <p:cTn id="48" presetID="1" presetClass="entr" presetSubtype="0" fill="hold" nodeType="withEffect">
                                  <p:stCondLst>
                                    <p:cond delay="0"/>
                                  </p:stCondLst>
                                  <p:childTnLst>
                                    <p:set>
                                      <p:cBhvr>
                                        <p:cTn id="49" dur="1" fill="hold">
                                          <p:stCondLst>
                                            <p:cond delay="0"/>
                                          </p:stCondLst>
                                        </p:cTn>
                                        <p:tgtEl>
                                          <p:spTgt spid="1520710">
                                            <p:txEl>
                                              <p:pRg st="3" end="3"/>
                                            </p:txEl>
                                          </p:spTgt>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1520710">
                                            <p:txEl>
                                              <p:pRg st="4" end="4"/>
                                            </p:txEl>
                                          </p:spTgt>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15207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0653" grpId="0" animBg="1"/>
      <p:bldP spid="1520654" grpId="0" animBg="1"/>
      <p:bldP spid="1520654" grpId="1" animBg="1"/>
      <p:bldP spid="1520655" grpId="0" animBg="1"/>
      <p:bldP spid="1520656" grpId="0" animBg="1"/>
      <p:bldP spid="1520657" grpId="0" animBg="1"/>
      <p:bldP spid="1520699" grpId="0" animBg="1"/>
      <p:bldP spid="1520700" grpId="0" animBg="1"/>
      <p:bldP spid="1520701" grpId="0" animBg="1"/>
      <p:bldP spid="1520702" grpId="0" animBg="1"/>
      <p:bldP spid="1520703" grpId="0" animBg="1"/>
      <p:bldP spid="1520704" grpId="0" animBg="1"/>
      <p:bldP spid="1520705" grpId="0" animBg="1"/>
      <p:bldP spid="1520706" grpId="0" animBg="1"/>
      <p:bldP spid="1520707" grpId="0" animBg="1"/>
      <p:bldP spid="1520708" grpId="0" animBg="1"/>
      <p:bldP spid="152070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813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43BD2B89-4952-0E4B-86C7-D11C3F0961CA}" type="slidenum">
              <a:rPr lang="en-US" sz="1400" b="0"/>
              <a:pPr/>
              <a:t>45</a:t>
            </a:fld>
            <a:endParaRPr lang="en-US" sz="1400" b="0"/>
          </a:p>
        </p:txBody>
      </p:sp>
      <p:sp>
        <p:nvSpPr>
          <p:cNvPr id="48132" name="Rectangle 2"/>
          <p:cNvSpPr>
            <a:spLocks noGrp="1" noChangeArrowheads="1"/>
          </p:cNvSpPr>
          <p:nvPr>
            <p:ph type="title"/>
          </p:nvPr>
        </p:nvSpPr>
        <p:spPr/>
        <p:txBody>
          <a:bodyPr/>
          <a:lstStyle/>
          <a:p>
            <a:r>
              <a:rPr lang="en-US">
                <a:latin typeface="Arial Narrow" charset="0"/>
              </a:rPr>
              <a:t>Rough comparison of minimizers</a:t>
            </a:r>
          </a:p>
        </p:txBody>
      </p:sp>
      <p:sp>
        <p:nvSpPr>
          <p:cNvPr id="1440771" name="Rectangle 3"/>
          <p:cNvSpPr>
            <a:spLocks noGrp="1" noChangeArrowheads="1"/>
          </p:cNvSpPr>
          <p:nvPr>
            <p:ph type="body" idx="1"/>
          </p:nvPr>
        </p:nvSpPr>
        <p:spPr/>
        <p:txBody>
          <a:bodyPr/>
          <a:lstStyle/>
          <a:p>
            <a:r>
              <a:rPr lang="en-US">
                <a:latin typeface="Arial Narrow" charset="0"/>
              </a:rPr>
              <a:t>MINI</a:t>
            </a:r>
          </a:p>
          <a:p>
            <a:pPr lvl="1"/>
            <a:r>
              <a:rPr lang="en-US">
                <a:latin typeface="Arial Narrow" charset="0"/>
              </a:rPr>
              <a:t>Iterate EXPAND, REDUCE, RESHAPE</a:t>
            </a:r>
          </a:p>
          <a:p>
            <a:r>
              <a:rPr lang="en-US">
                <a:latin typeface="Arial Narrow" charset="0"/>
              </a:rPr>
              <a:t>Espresso</a:t>
            </a:r>
          </a:p>
          <a:p>
            <a:pPr lvl="1"/>
            <a:r>
              <a:rPr lang="en-US">
                <a:latin typeface="Arial Narrow" charset="0"/>
              </a:rPr>
              <a:t>Iterate EXPAND, IRREDUNDANT, REDUCE</a:t>
            </a:r>
          </a:p>
          <a:p>
            <a:r>
              <a:rPr lang="en-US">
                <a:latin typeface="Arial Narrow" charset="0"/>
              </a:rPr>
              <a:t>Espresso guarantees an irredundant cover</a:t>
            </a:r>
          </a:p>
          <a:p>
            <a:pPr lvl="1"/>
            <a:r>
              <a:rPr lang="en-US">
                <a:latin typeface="Arial Narrow" charset="0"/>
              </a:rPr>
              <a:t>Because of the irredundant operator</a:t>
            </a:r>
          </a:p>
          <a:p>
            <a:r>
              <a:rPr lang="en-US">
                <a:latin typeface="Arial Narrow" charset="0"/>
              </a:rPr>
              <a:t>MINI may return irredundant covers, but can guarantee only minimality w.r.to single implicant containment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0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0771">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40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4077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407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915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D008EBD-8E7E-A14D-92D8-27A3B979C356}" type="slidenum">
              <a:rPr lang="en-US" sz="1400" b="0"/>
              <a:pPr/>
              <a:t>46</a:t>
            </a:fld>
            <a:endParaRPr lang="en-US" sz="1400" b="0"/>
          </a:p>
        </p:txBody>
      </p:sp>
      <p:sp>
        <p:nvSpPr>
          <p:cNvPr id="49156" name="Rectangle 2"/>
          <p:cNvSpPr>
            <a:spLocks noGrp="1" noChangeArrowheads="1"/>
          </p:cNvSpPr>
          <p:nvPr>
            <p:ph type="title"/>
          </p:nvPr>
        </p:nvSpPr>
        <p:spPr/>
        <p:txBody>
          <a:bodyPr/>
          <a:lstStyle/>
          <a:p>
            <a:r>
              <a:rPr lang="en-US" sz="2800">
                <a:latin typeface="Arial Narrow" charset="0"/>
              </a:rPr>
              <a:t>Expand</a:t>
            </a:r>
            <a:br>
              <a:rPr lang="en-US" sz="2800">
                <a:latin typeface="Arial Narrow" charset="0"/>
              </a:rPr>
            </a:br>
            <a:r>
              <a:rPr lang="en-US" sz="2800">
                <a:latin typeface="Arial Narrow" charset="0"/>
              </a:rPr>
              <a:t>Naïve implementation</a:t>
            </a:r>
          </a:p>
        </p:txBody>
      </p:sp>
      <p:sp>
        <p:nvSpPr>
          <p:cNvPr id="49157" name="Rectangle 3"/>
          <p:cNvSpPr>
            <a:spLocks noGrp="1" noChangeArrowheads="1"/>
          </p:cNvSpPr>
          <p:nvPr>
            <p:ph type="body" idx="1"/>
          </p:nvPr>
        </p:nvSpPr>
        <p:spPr/>
        <p:txBody>
          <a:bodyPr/>
          <a:lstStyle/>
          <a:p>
            <a:r>
              <a:rPr lang="en-US">
                <a:latin typeface="Arial Narrow" charset="0"/>
              </a:rPr>
              <a:t>For each implicant</a:t>
            </a:r>
          </a:p>
          <a:p>
            <a:pPr lvl="1"/>
            <a:r>
              <a:rPr lang="en-US">
                <a:latin typeface="Arial Narrow" charset="0"/>
              </a:rPr>
              <a:t>For each care literal</a:t>
            </a:r>
          </a:p>
          <a:p>
            <a:pPr lvl="2"/>
            <a:r>
              <a:rPr lang="en-US">
                <a:latin typeface="Arial Narrow" charset="0"/>
              </a:rPr>
              <a:t>Raise it to don</a:t>
            </a:r>
            <a:r>
              <a:rPr lang="ja-JP" altLang="en-US">
                <a:latin typeface="Arial Narrow" charset="0"/>
              </a:rPr>
              <a:t>’</a:t>
            </a:r>
            <a:r>
              <a:rPr lang="en-US">
                <a:latin typeface="Arial Narrow" charset="0"/>
              </a:rPr>
              <a:t>t care if possible</a:t>
            </a:r>
          </a:p>
          <a:p>
            <a:pPr lvl="1"/>
            <a:r>
              <a:rPr lang="en-US">
                <a:latin typeface="Arial Narrow" charset="0"/>
              </a:rPr>
              <a:t>Remove all implicants covered by expanded implicant</a:t>
            </a:r>
          </a:p>
          <a:p>
            <a:r>
              <a:rPr lang="en-US">
                <a:latin typeface="Arial Narrow" charset="0"/>
              </a:rPr>
              <a:t>Issues</a:t>
            </a:r>
          </a:p>
          <a:p>
            <a:pPr lvl="1"/>
            <a:r>
              <a:rPr lang="en-US">
                <a:latin typeface="Arial Narrow" charset="0"/>
              </a:rPr>
              <a:t>Validity check of expansion</a:t>
            </a:r>
          </a:p>
          <a:p>
            <a:pPr lvl="1"/>
            <a:r>
              <a:rPr lang="en-US">
                <a:latin typeface="Arial Narrow" charset="0"/>
              </a:rPr>
              <a:t>Order of expansion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017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0999D40-27E5-AD4D-9819-762CAAE68C55}" type="slidenum">
              <a:rPr lang="en-US" sz="1400" b="0"/>
              <a:pPr/>
              <a:t>47</a:t>
            </a:fld>
            <a:endParaRPr lang="en-US" sz="1400" b="0"/>
          </a:p>
        </p:txBody>
      </p:sp>
      <p:sp>
        <p:nvSpPr>
          <p:cNvPr id="50180" name="Rectangle 2"/>
          <p:cNvSpPr>
            <a:spLocks noGrp="1" noChangeArrowheads="1"/>
          </p:cNvSpPr>
          <p:nvPr>
            <p:ph type="title"/>
          </p:nvPr>
        </p:nvSpPr>
        <p:spPr/>
        <p:txBody>
          <a:bodyPr/>
          <a:lstStyle/>
          <a:p>
            <a:r>
              <a:rPr lang="en-US">
                <a:latin typeface="Arial Narrow" charset="0"/>
              </a:rPr>
              <a:t>Validity check</a:t>
            </a:r>
          </a:p>
        </p:txBody>
      </p:sp>
      <p:sp>
        <p:nvSpPr>
          <p:cNvPr id="1442819" name="Rectangle 3"/>
          <p:cNvSpPr>
            <a:spLocks noGrp="1" noChangeArrowheads="1"/>
          </p:cNvSpPr>
          <p:nvPr>
            <p:ph type="body" idx="1"/>
          </p:nvPr>
        </p:nvSpPr>
        <p:spPr/>
        <p:txBody>
          <a:bodyPr/>
          <a:lstStyle/>
          <a:p>
            <a:r>
              <a:rPr lang="en-US">
                <a:latin typeface="Arial Narrow" charset="0"/>
              </a:rPr>
              <a:t>Espresso, MINI</a:t>
            </a:r>
          </a:p>
          <a:p>
            <a:pPr lvl="1"/>
            <a:r>
              <a:rPr lang="en-US">
                <a:latin typeface="Arial Narrow" charset="0"/>
              </a:rPr>
              <a:t>Check intersection of expanded implicant with OFF-set</a:t>
            </a:r>
          </a:p>
          <a:p>
            <a:pPr lvl="1"/>
            <a:r>
              <a:rPr lang="en-US">
                <a:latin typeface="Arial Narrow" charset="0"/>
              </a:rPr>
              <a:t>Requires complementation</a:t>
            </a:r>
          </a:p>
          <a:p>
            <a:r>
              <a:rPr lang="en-US">
                <a:latin typeface="Arial Narrow" charset="0"/>
              </a:rPr>
              <a:t>Presto</a:t>
            </a:r>
          </a:p>
          <a:p>
            <a:pPr lvl="1"/>
            <a:r>
              <a:rPr lang="en-US">
                <a:latin typeface="Arial Narrow" charset="0"/>
              </a:rPr>
              <a:t>Check inclusion of expanded implicant in the union of the ON-set and DC-set</a:t>
            </a:r>
          </a:p>
          <a:p>
            <a:pPr lvl="1"/>
            <a:r>
              <a:rPr lang="en-US">
                <a:latin typeface="Arial Narrow" charset="0"/>
              </a:rPr>
              <a:t>Reducible to recursive tautology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28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281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28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120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1266821-69F4-E24E-9230-BD82D88CFD34}" type="slidenum">
              <a:rPr lang="en-US" sz="1400" b="0"/>
              <a:pPr/>
              <a:t>48</a:t>
            </a:fld>
            <a:endParaRPr lang="en-US" sz="1400" b="0"/>
          </a:p>
        </p:txBody>
      </p:sp>
      <p:sp>
        <p:nvSpPr>
          <p:cNvPr id="51204" name="Rectangle 2"/>
          <p:cNvSpPr>
            <a:spLocks noGrp="1" noChangeArrowheads="1"/>
          </p:cNvSpPr>
          <p:nvPr>
            <p:ph type="title"/>
          </p:nvPr>
        </p:nvSpPr>
        <p:spPr/>
        <p:txBody>
          <a:bodyPr/>
          <a:lstStyle/>
          <a:p>
            <a:r>
              <a:rPr lang="en-US">
                <a:latin typeface="Arial Narrow" charset="0"/>
              </a:rPr>
              <a:t>Ordering heuristics</a:t>
            </a:r>
          </a:p>
        </p:txBody>
      </p:sp>
      <p:sp>
        <p:nvSpPr>
          <p:cNvPr id="51205" name="Rectangle 3"/>
          <p:cNvSpPr>
            <a:spLocks noGrp="1" noChangeArrowheads="1"/>
          </p:cNvSpPr>
          <p:nvPr>
            <p:ph type="body" idx="1"/>
          </p:nvPr>
        </p:nvSpPr>
        <p:spPr/>
        <p:txBody>
          <a:bodyPr/>
          <a:lstStyle/>
          <a:p>
            <a:r>
              <a:rPr lang="en-US">
                <a:latin typeface="Arial Narrow" charset="0"/>
              </a:rPr>
              <a:t>Expand the cubes that are unlikely to be covered by other cubes</a:t>
            </a:r>
          </a:p>
          <a:p>
            <a:r>
              <a:rPr lang="en-US">
                <a:latin typeface="Arial Narrow" charset="0"/>
              </a:rPr>
              <a:t>Selection:</a:t>
            </a:r>
          </a:p>
          <a:p>
            <a:pPr lvl="1"/>
            <a:r>
              <a:rPr lang="en-US">
                <a:latin typeface="Arial Narrow" charset="0"/>
              </a:rPr>
              <a:t>Compute vector of column sums</a:t>
            </a:r>
          </a:p>
          <a:p>
            <a:pPr lvl="1"/>
            <a:r>
              <a:rPr lang="en-US" i="1">
                <a:latin typeface="Arial Narrow" charset="0"/>
              </a:rPr>
              <a:t>Weight</a:t>
            </a:r>
            <a:r>
              <a:rPr lang="en-US">
                <a:latin typeface="Arial Narrow" charset="0"/>
              </a:rPr>
              <a:t>: inner product of cube and vector</a:t>
            </a:r>
          </a:p>
          <a:p>
            <a:pPr lvl="1"/>
            <a:r>
              <a:rPr lang="en-US">
                <a:latin typeface="Arial Narrow" charset="0"/>
              </a:rPr>
              <a:t>Sort implicants in ascending order of weight</a:t>
            </a:r>
          </a:p>
          <a:p>
            <a:r>
              <a:rPr lang="en-US">
                <a:latin typeface="Arial Narrow" charset="0"/>
              </a:rPr>
              <a:t>Rationale:</a:t>
            </a:r>
          </a:p>
          <a:p>
            <a:pPr lvl="1"/>
            <a:r>
              <a:rPr lang="en-US">
                <a:latin typeface="Arial Narrow" charset="0"/>
              </a:rPr>
              <a:t>Low weight correlates to having few 1s in densely populated columns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222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65C25A5-16FE-594D-9367-C7A03F90DDFC}" type="slidenum">
              <a:rPr lang="en-US" sz="1400" b="0"/>
              <a:pPr/>
              <a:t>49</a:t>
            </a:fld>
            <a:endParaRPr lang="en-US" sz="1400" b="0"/>
          </a:p>
        </p:txBody>
      </p:sp>
      <p:sp>
        <p:nvSpPr>
          <p:cNvPr id="52228" name="Rectangle 2"/>
          <p:cNvSpPr>
            <a:spLocks noGrp="1" noChangeArrowheads="1"/>
          </p:cNvSpPr>
          <p:nvPr>
            <p:ph type="title"/>
          </p:nvPr>
        </p:nvSpPr>
        <p:spPr/>
        <p:txBody>
          <a:bodyPr/>
          <a:lstStyle/>
          <a:p>
            <a:r>
              <a:rPr lang="en-US">
                <a:latin typeface="Arial Narrow" charset="0"/>
              </a:rPr>
              <a:t>Example</a:t>
            </a:r>
          </a:p>
        </p:txBody>
      </p:sp>
      <p:sp>
        <p:nvSpPr>
          <p:cNvPr id="1444871" name="Rectangle 7"/>
          <p:cNvSpPr>
            <a:spLocks noGrp="1" noChangeArrowheads="1"/>
          </p:cNvSpPr>
          <p:nvPr>
            <p:ph type="body" idx="1"/>
          </p:nvPr>
        </p:nvSpPr>
        <p:spPr/>
        <p:txBody>
          <a:bodyPr/>
          <a:lstStyle/>
          <a:p>
            <a:r>
              <a:rPr lang="en-US">
                <a:solidFill>
                  <a:schemeClr val="bg2"/>
                </a:solidFill>
                <a:latin typeface="Arial Narrow" charset="0"/>
              </a:rPr>
              <a:t>f = a</a:t>
            </a:r>
            <a:r>
              <a:rPr lang="ja-JP" altLang="en-US">
                <a:solidFill>
                  <a:schemeClr val="bg2"/>
                </a:solidFill>
                <a:latin typeface="Arial Narrow" charset="0"/>
              </a:rPr>
              <a:t>’</a:t>
            </a:r>
            <a:r>
              <a:rPr lang="en-US">
                <a:solidFill>
                  <a:schemeClr val="bg2"/>
                </a:solidFill>
                <a:latin typeface="Arial Narrow" charset="0"/>
              </a:rPr>
              <a:t>b</a:t>
            </a:r>
            <a:r>
              <a:rPr lang="ja-JP" altLang="en-US">
                <a:solidFill>
                  <a:schemeClr val="bg2"/>
                </a:solidFill>
                <a:latin typeface="Arial Narrow" charset="0"/>
              </a:rPr>
              <a:t>’</a:t>
            </a:r>
            <a:r>
              <a:rPr lang="en-US">
                <a:solidFill>
                  <a:schemeClr val="bg2"/>
                </a:solidFill>
                <a:latin typeface="Arial Narrow" charset="0"/>
              </a:rPr>
              <a:t>c</a:t>
            </a:r>
            <a:r>
              <a:rPr lang="ja-JP" altLang="en-US">
                <a:solidFill>
                  <a:schemeClr val="bg2"/>
                </a:solidFill>
                <a:latin typeface="Arial Narrow" charset="0"/>
              </a:rPr>
              <a:t>’</a:t>
            </a:r>
            <a:r>
              <a:rPr lang="en-US">
                <a:solidFill>
                  <a:schemeClr val="bg2"/>
                </a:solidFill>
                <a:latin typeface="Arial Narrow" charset="0"/>
              </a:rPr>
              <a:t> + ab</a:t>
            </a:r>
            <a:r>
              <a:rPr lang="ja-JP" altLang="en-US">
                <a:solidFill>
                  <a:schemeClr val="bg2"/>
                </a:solidFill>
                <a:latin typeface="Arial Narrow" charset="0"/>
              </a:rPr>
              <a:t>’</a:t>
            </a:r>
            <a:r>
              <a:rPr lang="en-US">
                <a:solidFill>
                  <a:schemeClr val="bg2"/>
                </a:solidFill>
                <a:latin typeface="Arial Narrow" charset="0"/>
              </a:rPr>
              <a:t>c</a:t>
            </a:r>
            <a:r>
              <a:rPr lang="ja-JP" altLang="en-US">
                <a:solidFill>
                  <a:schemeClr val="bg2"/>
                </a:solidFill>
                <a:latin typeface="Arial Narrow" charset="0"/>
              </a:rPr>
              <a:t>’</a:t>
            </a:r>
            <a:r>
              <a:rPr lang="en-US">
                <a:solidFill>
                  <a:schemeClr val="bg2"/>
                </a:solidFill>
                <a:latin typeface="Arial Narrow" charset="0"/>
              </a:rPr>
              <a:t> + a</a:t>
            </a:r>
            <a:r>
              <a:rPr lang="ja-JP" altLang="en-US">
                <a:solidFill>
                  <a:schemeClr val="bg2"/>
                </a:solidFill>
                <a:latin typeface="Arial Narrow" charset="0"/>
              </a:rPr>
              <a:t>’</a:t>
            </a:r>
            <a:r>
              <a:rPr lang="en-US">
                <a:solidFill>
                  <a:schemeClr val="bg2"/>
                </a:solidFill>
                <a:latin typeface="Arial Narrow" charset="0"/>
              </a:rPr>
              <a:t>bc</a:t>
            </a:r>
            <a:r>
              <a:rPr lang="ja-JP" altLang="en-US">
                <a:solidFill>
                  <a:schemeClr val="bg2"/>
                </a:solidFill>
                <a:latin typeface="Arial Narrow" charset="0"/>
              </a:rPr>
              <a:t>’</a:t>
            </a:r>
            <a:r>
              <a:rPr lang="en-US">
                <a:solidFill>
                  <a:schemeClr val="bg2"/>
                </a:solidFill>
                <a:latin typeface="Arial Narrow" charset="0"/>
              </a:rPr>
              <a:t> + a</a:t>
            </a:r>
            <a:r>
              <a:rPr lang="ja-JP" altLang="en-US">
                <a:solidFill>
                  <a:schemeClr val="bg2"/>
                </a:solidFill>
                <a:latin typeface="Arial Narrow" charset="0"/>
              </a:rPr>
              <a:t>’</a:t>
            </a:r>
            <a:r>
              <a:rPr lang="en-US">
                <a:solidFill>
                  <a:schemeClr val="bg2"/>
                </a:solidFill>
                <a:latin typeface="Arial Narrow" charset="0"/>
              </a:rPr>
              <a:t>b</a:t>
            </a:r>
            <a:r>
              <a:rPr lang="ja-JP" altLang="en-US">
                <a:solidFill>
                  <a:schemeClr val="bg2"/>
                </a:solidFill>
                <a:latin typeface="Arial Narrow" charset="0"/>
              </a:rPr>
              <a:t>’</a:t>
            </a:r>
            <a:r>
              <a:rPr lang="en-US">
                <a:solidFill>
                  <a:schemeClr val="bg2"/>
                </a:solidFill>
                <a:latin typeface="Arial Narrow" charset="0"/>
              </a:rPr>
              <a:t>c</a:t>
            </a:r>
          </a:p>
          <a:p>
            <a:pPr>
              <a:buFont typeface="Monotype Sorts" charset="0"/>
              <a:buNone/>
            </a:pPr>
            <a:r>
              <a:rPr lang="en-US">
                <a:solidFill>
                  <a:schemeClr val="bg2"/>
                </a:solidFill>
                <a:latin typeface="Arial Narrow" charset="0"/>
              </a:rPr>
              <a:t>   DC-set = abc</a:t>
            </a:r>
            <a:r>
              <a:rPr lang="ja-JP" altLang="en-US">
                <a:solidFill>
                  <a:schemeClr val="bg2"/>
                </a:solidFill>
                <a:latin typeface="Arial Narrow" charset="0"/>
              </a:rPr>
              <a:t>’</a:t>
            </a:r>
            <a:endParaRPr lang="en-US">
              <a:solidFill>
                <a:schemeClr val="bg2"/>
              </a:solidFill>
              <a:latin typeface="Arial Narrow" charset="0"/>
            </a:endParaRPr>
          </a:p>
          <a:p>
            <a:pPr>
              <a:buFont typeface="Monotype Sorts" charset="0"/>
              <a:buNone/>
            </a:pPr>
            <a:endParaRPr lang="en-US">
              <a:solidFill>
                <a:schemeClr val="bg2"/>
              </a:solidFill>
              <a:latin typeface="Arial Narrow" charset="0"/>
            </a:endParaRPr>
          </a:p>
          <a:p>
            <a:pPr>
              <a:buFont typeface="Monotype Sorts" charset="0"/>
              <a:buNone/>
            </a:pPr>
            <a:endParaRPr lang="en-US">
              <a:solidFill>
                <a:schemeClr val="bg2"/>
              </a:solidFill>
              <a:latin typeface="Arial Narrow" charset="0"/>
            </a:endParaRPr>
          </a:p>
          <a:p>
            <a:r>
              <a:rPr lang="en-US">
                <a:latin typeface="Arial Narrow" charset="0"/>
              </a:rPr>
              <a:t>Ordering:</a:t>
            </a:r>
          </a:p>
          <a:p>
            <a:pPr lvl="1"/>
            <a:r>
              <a:rPr lang="en-US">
                <a:latin typeface="Arial Narrow" charset="0"/>
              </a:rPr>
              <a:t>Vector: [3 1 3 1 3 1]</a:t>
            </a:r>
            <a:r>
              <a:rPr lang="en-US" baseline="30000">
                <a:latin typeface="Arial Narrow" charset="0"/>
              </a:rPr>
              <a:t>T</a:t>
            </a:r>
          </a:p>
          <a:p>
            <a:pPr lvl="1"/>
            <a:r>
              <a:rPr lang="en-US">
                <a:latin typeface="Arial Narrow" charset="0"/>
              </a:rPr>
              <a:t>Weights: (9, 7, 7, 7)</a:t>
            </a:r>
          </a:p>
          <a:p>
            <a:r>
              <a:rPr lang="en-US">
                <a:latin typeface="Arial Narrow" charset="0"/>
              </a:rPr>
              <a:t>Select second implicant.</a:t>
            </a:r>
          </a:p>
        </p:txBody>
      </p:sp>
      <p:grpSp>
        <p:nvGrpSpPr>
          <p:cNvPr id="52230" name="Group 8"/>
          <p:cNvGrpSpPr>
            <a:grpSpLocks/>
          </p:cNvGrpSpPr>
          <p:nvPr/>
        </p:nvGrpSpPr>
        <p:grpSpPr bwMode="auto">
          <a:xfrm>
            <a:off x="2859088" y="2336800"/>
            <a:ext cx="1712912" cy="1279525"/>
            <a:chOff x="3457" y="806"/>
            <a:chExt cx="1079" cy="806"/>
          </a:xfrm>
        </p:grpSpPr>
        <p:sp>
          <p:nvSpPr>
            <p:cNvPr id="52231" name="Text Box 9"/>
            <p:cNvSpPr txBox="1">
              <a:spLocks noChangeArrowheads="1"/>
            </p:cNvSpPr>
            <p:nvPr/>
          </p:nvSpPr>
          <p:spPr bwMode="auto">
            <a:xfrm>
              <a:off x="3457" y="80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10     10     10</a:t>
              </a:r>
            </a:p>
          </p:txBody>
        </p:sp>
        <p:sp>
          <p:nvSpPr>
            <p:cNvPr id="52232" name="Text Box 10"/>
            <p:cNvSpPr txBox="1">
              <a:spLocks noChangeArrowheads="1"/>
            </p:cNvSpPr>
            <p:nvPr/>
          </p:nvSpPr>
          <p:spPr bwMode="auto">
            <a:xfrm>
              <a:off x="3457" y="978"/>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01     10     10</a:t>
              </a:r>
            </a:p>
          </p:txBody>
        </p:sp>
        <p:sp>
          <p:nvSpPr>
            <p:cNvPr id="52233" name="Text Box 11"/>
            <p:cNvSpPr txBox="1">
              <a:spLocks noChangeArrowheads="1"/>
            </p:cNvSpPr>
            <p:nvPr/>
          </p:nvSpPr>
          <p:spPr bwMode="auto">
            <a:xfrm>
              <a:off x="3457" y="1324"/>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10     10     01</a:t>
              </a:r>
            </a:p>
          </p:txBody>
        </p:sp>
        <p:sp>
          <p:nvSpPr>
            <p:cNvPr id="52234" name="Text Box 12"/>
            <p:cNvSpPr txBox="1">
              <a:spLocks noChangeArrowheads="1"/>
            </p:cNvSpPr>
            <p:nvPr/>
          </p:nvSpPr>
          <p:spPr bwMode="auto">
            <a:xfrm>
              <a:off x="3457" y="1151"/>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10     01     10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487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487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4871">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448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717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53F6309-D109-2941-97F2-DB7FA46D5668}" type="slidenum">
              <a:rPr lang="en-US" sz="1400" b="0"/>
              <a:pPr/>
              <a:t>5</a:t>
            </a:fld>
            <a:endParaRPr lang="en-US" sz="1400" b="0"/>
          </a:p>
        </p:txBody>
      </p:sp>
      <p:sp>
        <p:nvSpPr>
          <p:cNvPr id="7172" name="Rectangle 2"/>
          <p:cNvSpPr>
            <a:spLocks noGrp="1" noChangeArrowheads="1"/>
          </p:cNvSpPr>
          <p:nvPr>
            <p:ph type="title"/>
          </p:nvPr>
        </p:nvSpPr>
        <p:spPr/>
        <p:txBody>
          <a:bodyPr/>
          <a:lstStyle/>
          <a:p>
            <a:r>
              <a:rPr lang="en-US">
                <a:latin typeface="Arial Narrow" charset="0"/>
              </a:rPr>
              <a:t>Unateness</a:t>
            </a:r>
          </a:p>
        </p:txBody>
      </p:sp>
      <p:sp>
        <p:nvSpPr>
          <p:cNvPr id="1356810" name="Rectangle 10"/>
          <p:cNvSpPr>
            <a:spLocks noGrp="1" noChangeArrowheads="1"/>
          </p:cNvSpPr>
          <p:nvPr>
            <p:ph type="body" idx="1"/>
          </p:nvPr>
        </p:nvSpPr>
        <p:spPr/>
        <p:txBody>
          <a:bodyPr/>
          <a:lstStyle/>
          <a:p>
            <a:r>
              <a:rPr lang="en-US" sz="3200">
                <a:latin typeface="Arial Narrow" charset="0"/>
              </a:rPr>
              <a:t>Function </a:t>
            </a:r>
            <a:r>
              <a:rPr lang="en-US" sz="3200">
                <a:solidFill>
                  <a:schemeClr val="bg2"/>
                </a:solidFill>
                <a:latin typeface="Arial Narrow" charset="0"/>
              </a:rPr>
              <a:t>f ( x</a:t>
            </a:r>
            <a:r>
              <a:rPr lang="en-US" sz="3200" baseline="-25000">
                <a:solidFill>
                  <a:schemeClr val="bg2"/>
                </a:solidFill>
                <a:latin typeface="Arial Narrow" charset="0"/>
              </a:rPr>
              <a:t>1</a:t>
            </a:r>
            <a:r>
              <a:rPr lang="en-US" sz="3200">
                <a:solidFill>
                  <a:schemeClr val="bg2"/>
                </a:solidFill>
                <a:latin typeface="Arial Narrow" charset="0"/>
              </a:rPr>
              <a:t>, x</a:t>
            </a:r>
            <a:r>
              <a:rPr lang="en-US" sz="3200" baseline="-25000">
                <a:solidFill>
                  <a:schemeClr val="bg2"/>
                </a:solidFill>
                <a:latin typeface="Arial Narrow" charset="0"/>
              </a:rPr>
              <a:t>2</a:t>
            </a:r>
            <a:r>
              <a:rPr lang="en-US" sz="3200">
                <a:solidFill>
                  <a:schemeClr val="bg2"/>
                </a:solidFill>
                <a:latin typeface="Arial Narrow" charset="0"/>
              </a:rPr>
              <a:t>, …., x</a:t>
            </a:r>
            <a:r>
              <a:rPr lang="en-US" sz="3200" baseline="-25000">
                <a:solidFill>
                  <a:schemeClr val="bg2"/>
                </a:solidFill>
                <a:latin typeface="Arial Narrow" charset="0"/>
              </a:rPr>
              <a:t>i</a:t>
            </a:r>
            <a:r>
              <a:rPr lang="en-US" sz="3200">
                <a:solidFill>
                  <a:schemeClr val="bg2"/>
                </a:solidFill>
                <a:latin typeface="Arial Narrow" charset="0"/>
              </a:rPr>
              <a:t>, …., x</a:t>
            </a:r>
            <a:r>
              <a:rPr lang="en-US" sz="3200" baseline="-25000">
                <a:solidFill>
                  <a:schemeClr val="bg2"/>
                </a:solidFill>
                <a:latin typeface="Arial Narrow" charset="0"/>
              </a:rPr>
              <a:t>n</a:t>
            </a:r>
            <a:r>
              <a:rPr lang="en-US" sz="3200">
                <a:solidFill>
                  <a:schemeClr val="bg2"/>
                </a:solidFill>
                <a:latin typeface="Arial Narrow" charset="0"/>
              </a:rPr>
              <a:t>) </a:t>
            </a:r>
          </a:p>
          <a:p>
            <a:r>
              <a:rPr lang="en-US" sz="3200" i="1">
                <a:latin typeface="Arial Narrow" charset="0"/>
              </a:rPr>
              <a:t>Positive unate</a:t>
            </a:r>
            <a:r>
              <a:rPr lang="en-US" sz="3200">
                <a:latin typeface="Arial Narrow" charset="0"/>
              </a:rPr>
              <a:t> in </a:t>
            </a:r>
            <a:r>
              <a:rPr lang="en-US" sz="3200">
                <a:solidFill>
                  <a:schemeClr val="bg2"/>
                </a:solidFill>
                <a:latin typeface="Arial Narrow" charset="0"/>
              </a:rPr>
              <a:t>x</a:t>
            </a:r>
            <a:r>
              <a:rPr lang="en-US" sz="3200" baseline="-25000">
                <a:solidFill>
                  <a:schemeClr val="bg2"/>
                </a:solidFill>
                <a:latin typeface="Arial Narrow" charset="0"/>
              </a:rPr>
              <a:t>i</a:t>
            </a:r>
            <a:r>
              <a:rPr lang="en-US" sz="3200">
                <a:latin typeface="Arial Narrow" charset="0"/>
              </a:rPr>
              <a:t> when:</a:t>
            </a:r>
          </a:p>
          <a:p>
            <a:pPr lvl="1"/>
            <a:r>
              <a:rPr lang="en-US" sz="2800">
                <a:solidFill>
                  <a:schemeClr val="bg2"/>
                </a:solidFill>
                <a:latin typeface="Arial Narrow" charset="0"/>
              </a:rPr>
              <a:t>f</a:t>
            </a:r>
            <a:r>
              <a:rPr lang="en-US" sz="2800" baseline="-25000">
                <a:solidFill>
                  <a:schemeClr val="bg2"/>
                </a:solidFill>
                <a:latin typeface="Arial Narrow" charset="0"/>
              </a:rPr>
              <a:t>xi</a:t>
            </a:r>
            <a:r>
              <a:rPr lang="en-US" sz="2800">
                <a:solidFill>
                  <a:schemeClr val="bg2"/>
                </a:solidFill>
                <a:latin typeface="Arial Narrow" charset="0"/>
              </a:rPr>
              <a:t> ≥ f</a:t>
            </a:r>
            <a:r>
              <a:rPr lang="en-US" sz="2800" baseline="-25000">
                <a:solidFill>
                  <a:schemeClr val="bg2"/>
                </a:solidFill>
                <a:latin typeface="Arial Narrow" charset="0"/>
              </a:rPr>
              <a:t>xi</a:t>
            </a:r>
            <a:r>
              <a:rPr lang="ja-JP" altLang="en-US" sz="2800" baseline="-25000">
                <a:solidFill>
                  <a:schemeClr val="bg2"/>
                </a:solidFill>
                <a:latin typeface="Arial Narrow" charset="0"/>
              </a:rPr>
              <a:t>’</a:t>
            </a:r>
            <a:endParaRPr lang="en-US" sz="2800">
              <a:latin typeface="Arial Narrow" charset="0"/>
            </a:endParaRPr>
          </a:p>
          <a:p>
            <a:r>
              <a:rPr lang="en-US" sz="3200" i="1">
                <a:latin typeface="Arial Narrow" charset="0"/>
              </a:rPr>
              <a:t>Negative unate</a:t>
            </a:r>
            <a:r>
              <a:rPr lang="en-US" sz="3200">
                <a:latin typeface="Arial Narrow" charset="0"/>
              </a:rPr>
              <a:t> in </a:t>
            </a:r>
            <a:r>
              <a:rPr lang="en-US" sz="3200">
                <a:solidFill>
                  <a:schemeClr val="bg2"/>
                </a:solidFill>
                <a:latin typeface="Arial Narrow" charset="0"/>
              </a:rPr>
              <a:t>x</a:t>
            </a:r>
            <a:r>
              <a:rPr lang="en-US" sz="3200" baseline="-25000">
                <a:solidFill>
                  <a:schemeClr val="bg2"/>
                </a:solidFill>
                <a:latin typeface="Arial Narrow" charset="0"/>
              </a:rPr>
              <a:t>i</a:t>
            </a:r>
            <a:r>
              <a:rPr lang="en-US" sz="3200">
                <a:latin typeface="Arial Narrow" charset="0"/>
              </a:rPr>
              <a:t> when:</a:t>
            </a:r>
          </a:p>
          <a:p>
            <a:pPr lvl="1"/>
            <a:r>
              <a:rPr lang="en-US" sz="2800">
                <a:solidFill>
                  <a:schemeClr val="bg2"/>
                </a:solidFill>
                <a:latin typeface="Arial Narrow" charset="0"/>
              </a:rPr>
              <a:t>f</a:t>
            </a:r>
            <a:r>
              <a:rPr lang="en-US" sz="2800" baseline="-25000">
                <a:solidFill>
                  <a:schemeClr val="bg2"/>
                </a:solidFill>
                <a:latin typeface="Arial Narrow" charset="0"/>
              </a:rPr>
              <a:t>xi</a:t>
            </a:r>
            <a:r>
              <a:rPr lang="en-US" sz="2800">
                <a:solidFill>
                  <a:schemeClr val="bg2"/>
                </a:solidFill>
                <a:latin typeface="Arial Narrow" charset="0"/>
              </a:rPr>
              <a:t> ≤ f</a:t>
            </a:r>
            <a:r>
              <a:rPr lang="en-US" sz="2800" baseline="-25000">
                <a:solidFill>
                  <a:schemeClr val="bg2"/>
                </a:solidFill>
                <a:latin typeface="Arial Narrow" charset="0"/>
              </a:rPr>
              <a:t>xi</a:t>
            </a:r>
            <a:r>
              <a:rPr lang="ja-JP" altLang="en-US" sz="2800" baseline="-25000">
                <a:solidFill>
                  <a:schemeClr val="bg2"/>
                </a:solidFill>
                <a:latin typeface="Arial Narrow" charset="0"/>
              </a:rPr>
              <a:t>’</a:t>
            </a:r>
            <a:endParaRPr lang="en-US" sz="2800">
              <a:latin typeface="Arial Narrow" charset="0"/>
            </a:endParaRPr>
          </a:p>
          <a:p>
            <a:r>
              <a:rPr lang="en-US" sz="3200">
                <a:latin typeface="Arial Narrow" charset="0"/>
              </a:rPr>
              <a:t>A function is positive/negative unate when positive/negative unate in all its variables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681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6810">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5681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6810">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568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325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CB07EA5-FB78-4448-9037-EAF0346FA193}" type="slidenum">
              <a:rPr lang="en-US" sz="1400" b="0"/>
              <a:pPr/>
              <a:t>50</a:t>
            </a:fld>
            <a:endParaRPr lang="en-US" sz="1400" b="0"/>
          </a:p>
        </p:txBody>
      </p:sp>
      <p:sp>
        <p:nvSpPr>
          <p:cNvPr id="53252" name="Rectangle 2"/>
          <p:cNvSpPr>
            <a:spLocks noGrp="1" noChangeArrowheads="1"/>
          </p:cNvSpPr>
          <p:nvPr>
            <p:ph type="title"/>
          </p:nvPr>
        </p:nvSpPr>
        <p:spPr/>
        <p:txBody>
          <a:bodyPr/>
          <a:lstStyle/>
          <a:p>
            <a:r>
              <a:rPr lang="en-US">
                <a:latin typeface="Arial Narrow" charset="0"/>
              </a:rPr>
              <a:t>Example (2)</a:t>
            </a:r>
          </a:p>
        </p:txBody>
      </p:sp>
      <p:grpSp>
        <p:nvGrpSpPr>
          <p:cNvPr id="53253" name="Group 26"/>
          <p:cNvGrpSpPr>
            <a:grpSpLocks/>
          </p:cNvGrpSpPr>
          <p:nvPr/>
        </p:nvGrpSpPr>
        <p:grpSpPr bwMode="auto">
          <a:xfrm>
            <a:off x="4213225" y="2362200"/>
            <a:ext cx="2376488" cy="2198688"/>
            <a:chOff x="2015" y="2301"/>
            <a:chExt cx="1497" cy="1385"/>
          </a:xfrm>
        </p:grpSpPr>
        <p:sp>
          <p:nvSpPr>
            <p:cNvPr id="53271" name="Rectangle 6"/>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3272" name="Rectangle 7"/>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3273" name="Line 8"/>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3274" name="Line 9"/>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3275" name="Line 10"/>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3276" name="Line 11"/>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grpSp>
        <p:nvGrpSpPr>
          <p:cNvPr id="53254" name="Group 27"/>
          <p:cNvGrpSpPr>
            <a:grpSpLocks/>
          </p:cNvGrpSpPr>
          <p:nvPr/>
        </p:nvGrpSpPr>
        <p:grpSpPr bwMode="auto">
          <a:xfrm>
            <a:off x="655638" y="4797425"/>
            <a:ext cx="1162050" cy="1030288"/>
            <a:chOff x="413" y="3022"/>
            <a:chExt cx="732" cy="649"/>
          </a:xfrm>
        </p:grpSpPr>
        <p:sp>
          <p:nvSpPr>
            <p:cNvPr id="53265" name="Line 20"/>
            <p:cNvSpPr>
              <a:spLocks noChangeShapeType="1"/>
            </p:cNvSpPr>
            <p:nvPr/>
          </p:nvSpPr>
          <p:spPr bwMode="auto">
            <a:xfrm>
              <a:off x="575" y="3627"/>
              <a:ext cx="461"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3266" name="Line 21"/>
            <p:cNvSpPr>
              <a:spLocks noChangeShapeType="1"/>
            </p:cNvSpPr>
            <p:nvPr/>
          </p:nvSpPr>
          <p:spPr bwMode="auto">
            <a:xfrm flipV="1">
              <a:off x="575" y="3167"/>
              <a:ext cx="0" cy="461"/>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3267" name="Line 22"/>
            <p:cNvSpPr>
              <a:spLocks noChangeShapeType="1"/>
            </p:cNvSpPr>
            <p:nvPr/>
          </p:nvSpPr>
          <p:spPr bwMode="auto">
            <a:xfrm flipV="1">
              <a:off x="575" y="3339"/>
              <a:ext cx="345" cy="28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53268" name="Text Box 23"/>
            <p:cNvSpPr txBox="1">
              <a:spLocks noChangeArrowheads="1"/>
            </p:cNvSpPr>
            <p:nvPr/>
          </p:nvSpPr>
          <p:spPr bwMode="auto">
            <a:xfrm>
              <a:off x="722" y="3163"/>
              <a:ext cx="19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b</a:t>
              </a:r>
            </a:p>
          </p:txBody>
        </p:sp>
        <p:sp>
          <p:nvSpPr>
            <p:cNvPr id="53269" name="Text Box 24"/>
            <p:cNvSpPr txBox="1">
              <a:spLocks noChangeArrowheads="1"/>
            </p:cNvSpPr>
            <p:nvPr/>
          </p:nvSpPr>
          <p:spPr bwMode="auto">
            <a:xfrm>
              <a:off x="956" y="3421"/>
              <a:ext cx="189"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a</a:t>
              </a:r>
            </a:p>
          </p:txBody>
        </p:sp>
        <p:sp>
          <p:nvSpPr>
            <p:cNvPr id="53270" name="Text Box 25"/>
            <p:cNvSpPr txBox="1">
              <a:spLocks noChangeArrowheads="1"/>
            </p:cNvSpPr>
            <p:nvPr/>
          </p:nvSpPr>
          <p:spPr bwMode="auto">
            <a:xfrm>
              <a:off x="413" y="3022"/>
              <a:ext cx="189"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c</a:t>
              </a:r>
            </a:p>
          </p:txBody>
        </p:sp>
      </p:grpSp>
      <p:sp>
        <p:nvSpPr>
          <p:cNvPr id="53255" name="Oval 28"/>
          <p:cNvSpPr>
            <a:spLocks noChangeArrowheads="1"/>
          </p:cNvSpPr>
          <p:nvPr/>
        </p:nvSpPr>
        <p:spPr bwMode="auto">
          <a:xfrm>
            <a:off x="4121150" y="300196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grpSp>
        <p:nvGrpSpPr>
          <p:cNvPr id="53256" name="Group 40"/>
          <p:cNvGrpSpPr>
            <a:grpSpLocks/>
          </p:cNvGrpSpPr>
          <p:nvPr/>
        </p:nvGrpSpPr>
        <p:grpSpPr bwMode="auto">
          <a:xfrm>
            <a:off x="365125" y="1227138"/>
            <a:ext cx="1866900" cy="2571750"/>
            <a:chOff x="4055" y="962"/>
            <a:chExt cx="1176" cy="1620"/>
          </a:xfrm>
        </p:grpSpPr>
        <p:sp>
          <p:nvSpPr>
            <p:cNvPr id="53261" name="Text Box 34"/>
            <p:cNvSpPr txBox="1">
              <a:spLocks noChangeArrowheads="1"/>
            </p:cNvSpPr>
            <p:nvPr/>
          </p:nvSpPr>
          <p:spPr bwMode="auto">
            <a:xfrm>
              <a:off x="4055" y="962"/>
              <a:ext cx="1176"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α</a:t>
              </a:r>
              <a:r>
                <a:rPr lang="en-US"/>
                <a:t>     10  10  10</a:t>
              </a:r>
            </a:p>
          </p:txBody>
        </p:sp>
        <p:sp>
          <p:nvSpPr>
            <p:cNvPr id="53262" name="Text Box 37"/>
            <p:cNvSpPr txBox="1">
              <a:spLocks noChangeArrowheads="1"/>
            </p:cNvSpPr>
            <p:nvPr/>
          </p:nvSpPr>
          <p:spPr bwMode="auto">
            <a:xfrm>
              <a:off x="4059" y="1826"/>
              <a:ext cx="1165" cy="7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dirty="0">
                  <a:latin typeface="Lucida Grande" charset="0"/>
                </a:rPr>
                <a:t>δ</a:t>
              </a:r>
              <a:r>
                <a:rPr lang="en-US" dirty="0"/>
                <a:t>     10  10  01</a:t>
              </a:r>
            </a:p>
            <a:p>
              <a:endParaRPr lang="en-US" dirty="0">
                <a:solidFill>
                  <a:schemeClr val="hlink"/>
                </a:solidFill>
              </a:endParaRPr>
            </a:p>
            <a:p>
              <a:r>
                <a:rPr lang="en-US" dirty="0">
                  <a:solidFill>
                    <a:schemeClr val="hlink"/>
                  </a:solidFill>
                </a:rPr>
                <a:t>DC   01 01 10</a:t>
              </a:r>
            </a:p>
          </p:txBody>
        </p:sp>
        <p:sp>
          <p:nvSpPr>
            <p:cNvPr id="53263" name="Text Box 38"/>
            <p:cNvSpPr txBox="1">
              <a:spLocks noChangeArrowheads="1"/>
            </p:cNvSpPr>
            <p:nvPr/>
          </p:nvSpPr>
          <p:spPr bwMode="auto">
            <a:xfrm>
              <a:off x="4062" y="1538"/>
              <a:ext cx="1153"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γ</a:t>
              </a:r>
              <a:r>
                <a:rPr lang="en-US"/>
                <a:t>     10  01  10</a:t>
              </a:r>
            </a:p>
          </p:txBody>
        </p:sp>
        <p:sp>
          <p:nvSpPr>
            <p:cNvPr id="53264" name="Text Box 39"/>
            <p:cNvSpPr txBox="1">
              <a:spLocks noChangeArrowheads="1"/>
            </p:cNvSpPr>
            <p:nvPr/>
          </p:nvSpPr>
          <p:spPr bwMode="auto">
            <a:xfrm>
              <a:off x="4063" y="1250"/>
              <a:ext cx="115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β</a:t>
              </a:r>
              <a:r>
                <a:rPr lang="en-US"/>
                <a:t>     01  10  10</a:t>
              </a:r>
            </a:p>
          </p:txBody>
        </p:sp>
      </p:grpSp>
      <p:sp>
        <p:nvSpPr>
          <p:cNvPr id="53257" name="Oval 29"/>
          <p:cNvSpPr>
            <a:spLocks noChangeArrowheads="1"/>
          </p:cNvSpPr>
          <p:nvPr/>
        </p:nvSpPr>
        <p:spPr bwMode="auto">
          <a:xfrm>
            <a:off x="4121150" y="44640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3258" name="Oval 30"/>
          <p:cNvSpPr>
            <a:spLocks noChangeArrowheads="1"/>
          </p:cNvSpPr>
          <p:nvPr/>
        </p:nvSpPr>
        <p:spPr bwMode="auto">
          <a:xfrm>
            <a:off x="5035550" y="373221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53259" name="Oval 31"/>
          <p:cNvSpPr>
            <a:spLocks noChangeArrowheads="1"/>
          </p:cNvSpPr>
          <p:nvPr/>
        </p:nvSpPr>
        <p:spPr bwMode="auto">
          <a:xfrm>
            <a:off x="5584825" y="44640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3260" name="Oval 32"/>
          <p:cNvSpPr>
            <a:spLocks noChangeArrowheads="1"/>
          </p:cNvSpPr>
          <p:nvPr/>
        </p:nvSpPr>
        <p:spPr bwMode="auto">
          <a:xfrm>
            <a:off x="6497638" y="3732213"/>
            <a:ext cx="182562" cy="182562"/>
          </a:xfrm>
          <a:prstGeom prst="ellipse">
            <a:avLst/>
          </a:prstGeom>
          <a:solidFill>
            <a:srgbClr val="808080"/>
          </a:solidFill>
          <a:ln w="25400">
            <a:solidFill>
              <a:schemeClr val="tx1"/>
            </a:solidFill>
            <a:round/>
            <a:headEnd/>
            <a:tailEnd/>
          </a:ln>
        </p:spPr>
        <p:txBody>
          <a:bodyPr wrap="none" anchor="ct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427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198354F-C39A-E64D-94C5-3869917CBEE1}" type="slidenum">
              <a:rPr lang="en-US" sz="1400" b="0"/>
              <a:pPr/>
              <a:t>51</a:t>
            </a:fld>
            <a:endParaRPr lang="en-US" sz="1400" b="0"/>
          </a:p>
        </p:txBody>
      </p:sp>
      <p:sp>
        <p:nvSpPr>
          <p:cNvPr id="54276" name="Rectangle 2"/>
          <p:cNvSpPr>
            <a:spLocks noGrp="1" noChangeArrowheads="1"/>
          </p:cNvSpPr>
          <p:nvPr>
            <p:ph type="title"/>
          </p:nvPr>
        </p:nvSpPr>
        <p:spPr/>
        <p:txBody>
          <a:bodyPr/>
          <a:lstStyle/>
          <a:p>
            <a:r>
              <a:rPr lang="en-US">
                <a:latin typeface="Arial Narrow" charset="0"/>
              </a:rPr>
              <a:t>Example (3)</a:t>
            </a:r>
          </a:p>
        </p:txBody>
      </p:sp>
      <p:sp>
        <p:nvSpPr>
          <p:cNvPr id="1448968" name="Rectangle 8"/>
          <p:cNvSpPr>
            <a:spLocks noGrp="1" noChangeArrowheads="1"/>
          </p:cNvSpPr>
          <p:nvPr>
            <p:ph type="body" idx="1"/>
          </p:nvPr>
        </p:nvSpPr>
        <p:spPr/>
        <p:txBody>
          <a:bodyPr/>
          <a:lstStyle/>
          <a:p>
            <a:r>
              <a:rPr lang="en-US">
                <a:latin typeface="Arial Narrow" charset="0"/>
              </a:rPr>
              <a:t>OFF-set:</a:t>
            </a:r>
          </a:p>
          <a:p>
            <a:endParaRPr lang="en-US">
              <a:latin typeface="Arial Narrow" charset="0"/>
            </a:endParaRPr>
          </a:p>
          <a:p>
            <a:r>
              <a:rPr lang="en-US">
                <a:latin typeface="Arial Narrow" charset="0"/>
              </a:rPr>
              <a:t>Expand 01  10  10:</a:t>
            </a:r>
          </a:p>
          <a:p>
            <a:pPr lvl="1"/>
            <a:r>
              <a:rPr lang="en-US">
                <a:latin typeface="Arial Narrow" charset="0"/>
              </a:rPr>
              <a:t>11  10  10 valid.</a:t>
            </a:r>
          </a:p>
          <a:p>
            <a:pPr lvl="1"/>
            <a:r>
              <a:rPr lang="en-US">
                <a:latin typeface="Arial Narrow" charset="0"/>
              </a:rPr>
              <a:t>11  11  10 valid.</a:t>
            </a:r>
          </a:p>
          <a:p>
            <a:pPr lvl="1"/>
            <a:r>
              <a:rPr lang="en-US">
                <a:latin typeface="Arial Narrow" charset="0"/>
              </a:rPr>
              <a:t>11  11  11 invalid.</a:t>
            </a:r>
          </a:p>
          <a:p>
            <a:r>
              <a:rPr lang="en-US">
                <a:latin typeface="Arial Narrow" charset="0"/>
              </a:rPr>
              <a:t>Update cover to:</a:t>
            </a:r>
          </a:p>
        </p:txBody>
      </p:sp>
      <p:grpSp>
        <p:nvGrpSpPr>
          <p:cNvPr id="54278" name="Group 14"/>
          <p:cNvGrpSpPr>
            <a:grpSpLocks/>
          </p:cNvGrpSpPr>
          <p:nvPr/>
        </p:nvGrpSpPr>
        <p:grpSpPr bwMode="auto">
          <a:xfrm>
            <a:off x="2701925" y="1652588"/>
            <a:ext cx="1712913" cy="731837"/>
            <a:chOff x="2755" y="1203"/>
            <a:chExt cx="1079" cy="461"/>
          </a:xfrm>
        </p:grpSpPr>
        <p:sp>
          <p:nvSpPr>
            <p:cNvPr id="54296" name="Text Box 11"/>
            <p:cNvSpPr txBox="1">
              <a:spLocks noChangeArrowheads="1"/>
            </p:cNvSpPr>
            <p:nvPr/>
          </p:nvSpPr>
          <p:spPr bwMode="auto">
            <a:xfrm>
              <a:off x="2755" y="1203"/>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01     11     01</a:t>
              </a:r>
            </a:p>
          </p:txBody>
        </p:sp>
        <p:sp>
          <p:nvSpPr>
            <p:cNvPr id="54297" name="Text Box 13"/>
            <p:cNvSpPr txBox="1">
              <a:spLocks noChangeArrowheads="1"/>
            </p:cNvSpPr>
            <p:nvPr/>
          </p:nvSpPr>
          <p:spPr bwMode="auto">
            <a:xfrm>
              <a:off x="2755" y="137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11     01     01</a:t>
              </a:r>
            </a:p>
          </p:txBody>
        </p:sp>
      </p:grpSp>
      <p:grpSp>
        <p:nvGrpSpPr>
          <p:cNvPr id="3" name="Group 15"/>
          <p:cNvGrpSpPr>
            <a:grpSpLocks/>
          </p:cNvGrpSpPr>
          <p:nvPr/>
        </p:nvGrpSpPr>
        <p:grpSpPr bwMode="auto">
          <a:xfrm>
            <a:off x="2882900" y="5233988"/>
            <a:ext cx="1712913" cy="731837"/>
            <a:chOff x="2755" y="1203"/>
            <a:chExt cx="1079" cy="461"/>
          </a:xfrm>
        </p:grpSpPr>
        <p:sp>
          <p:nvSpPr>
            <p:cNvPr id="54294" name="Text Box 16"/>
            <p:cNvSpPr txBox="1">
              <a:spLocks noChangeArrowheads="1"/>
            </p:cNvSpPr>
            <p:nvPr/>
          </p:nvSpPr>
          <p:spPr bwMode="auto">
            <a:xfrm>
              <a:off x="2755" y="1203"/>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11     11     10</a:t>
              </a:r>
            </a:p>
          </p:txBody>
        </p:sp>
        <p:sp>
          <p:nvSpPr>
            <p:cNvPr id="54295" name="Text Box 17"/>
            <p:cNvSpPr txBox="1">
              <a:spLocks noChangeArrowheads="1"/>
            </p:cNvSpPr>
            <p:nvPr/>
          </p:nvSpPr>
          <p:spPr bwMode="auto">
            <a:xfrm>
              <a:off x="2755" y="137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10     10     01</a:t>
              </a:r>
            </a:p>
          </p:txBody>
        </p:sp>
      </p:grpSp>
      <p:grpSp>
        <p:nvGrpSpPr>
          <p:cNvPr id="54280" name="Group 18"/>
          <p:cNvGrpSpPr>
            <a:grpSpLocks/>
          </p:cNvGrpSpPr>
          <p:nvPr/>
        </p:nvGrpSpPr>
        <p:grpSpPr bwMode="auto">
          <a:xfrm>
            <a:off x="5826125" y="2260600"/>
            <a:ext cx="2376488" cy="2198688"/>
            <a:chOff x="2015" y="2301"/>
            <a:chExt cx="1497" cy="1385"/>
          </a:xfrm>
        </p:grpSpPr>
        <p:sp>
          <p:nvSpPr>
            <p:cNvPr id="54288" name="Rectangle 19"/>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4289" name="Rectangle 20"/>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4290" name="Line 21"/>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4291" name="Line 22"/>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4292" name="Line 23"/>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4293" name="Line 24"/>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54281" name="Oval 26"/>
          <p:cNvSpPr>
            <a:spLocks noChangeArrowheads="1"/>
          </p:cNvSpPr>
          <p:nvPr/>
        </p:nvSpPr>
        <p:spPr bwMode="auto">
          <a:xfrm>
            <a:off x="5734050" y="290036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1448987" name="Oval 27"/>
          <p:cNvSpPr>
            <a:spLocks noChangeArrowheads="1"/>
          </p:cNvSpPr>
          <p:nvPr/>
        </p:nvSpPr>
        <p:spPr bwMode="auto">
          <a:xfrm rot="-962154">
            <a:off x="5567363" y="3516313"/>
            <a:ext cx="2871787" cy="1101725"/>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1448988" name="Oval 28"/>
          <p:cNvSpPr>
            <a:spLocks noChangeArrowheads="1"/>
          </p:cNvSpPr>
          <p:nvPr/>
        </p:nvSpPr>
        <p:spPr bwMode="auto">
          <a:xfrm>
            <a:off x="5632450" y="4227513"/>
            <a:ext cx="1857375" cy="457200"/>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54284" name="Oval 29"/>
          <p:cNvSpPr>
            <a:spLocks noChangeArrowheads="1"/>
          </p:cNvSpPr>
          <p:nvPr/>
        </p:nvSpPr>
        <p:spPr bwMode="auto">
          <a:xfrm>
            <a:off x="5734050" y="43624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4285" name="Oval 30"/>
          <p:cNvSpPr>
            <a:spLocks noChangeArrowheads="1"/>
          </p:cNvSpPr>
          <p:nvPr/>
        </p:nvSpPr>
        <p:spPr bwMode="auto">
          <a:xfrm>
            <a:off x="6648450" y="363061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54286" name="Oval 31"/>
          <p:cNvSpPr>
            <a:spLocks noChangeArrowheads="1"/>
          </p:cNvSpPr>
          <p:nvPr/>
        </p:nvSpPr>
        <p:spPr bwMode="auto">
          <a:xfrm>
            <a:off x="7197725" y="43624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4287" name="Oval 32"/>
          <p:cNvSpPr>
            <a:spLocks noChangeArrowheads="1"/>
          </p:cNvSpPr>
          <p:nvPr/>
        </p:nvSpPr>
        <p:spPr bwMode="auto">
          <a:xfrm>
            <a:off x="8110538" y="3630613"/>
            <a:ext cx="182562" cy="182562"/>
          </a:xfrm>
          <a:prstGeom prst="ellipse">
            <a:avLst/>
          </a:prstGeom>
          <a:solidFill>
            <a:srgbClr val="808080"/>
          </a:solidFill>
          <a:ln w="25400">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8968">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4898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48968">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4898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48968">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48968">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8987" grpId="0" animBg="1"/>
      <p:bldP spid="1448988"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529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38BA2BF-9A17-FC48-A8A0-9783EE53CE1D}" type="slidenum">
              <a:rPr lang="en-US" sz="1400" b="0"/>
              <a:pPr/>
              <a:t>52</a:t>
            </a:fld>
            <a:endParaRPr lang="en-US" sz="1400" b="0"/>
          </a:p>
        </p:txBody>
      </p:sp>
      <p:sp>
        <p:nvSpPr>
          <p:cNvPr id="55300" name="Rectangle 2"/>
          <p:cNvSpPr>
            <a:spLocks noGrp="1" noChangeArrowheads="1"/>
          </p:cNvSpPr>
          <p:nvPr>
            <p:ph type="title"/>
          </p:nvPr>
        </p:nvSpPr>
        <p:spPr/>
        <p:txBody>
          <a:bodyPr/>
          <a:lstStyle/>
          <a:p>
            <a:r>
              <a:rPr lang="en-US">
                <a:latin typeface="Arial Narrow" charset="0"/>
              </a:rPr>
              <a:t>Example (4)</a:t>
            </a:r>
          </a:p>
        </p:txBody>
      </p:sp>
      <p:sp>
        <p:nvSpPr>
          <p:cNvPr id="55301" name="Rectangle 3"/>
          <p:cNvSpPr>
            <a:spLocks noGrp="1" noChangeArrowheads="1"/>
          </p:cNvSpPr>
          <p:nvPr>
            <p:ph type="body" idx="1"/>
          </p:nvPr>
        </p:nvSpPr>
        <p:spPr/>
        <p:txBody>
          <a:bodyPr/>
          <a:lstStyle/>
          <a:p>
            <a:pPr lvl="1"/>
            <a:endParaRPr lang="en-US">
              <a:latin typeface="Arial Narrow" charset="0"/>
            </a:endParaRPr>
          </a:p>
          <a:p>
            <a:pPr lvl="1"/>
            <a:endParaRPr lang="en-US">
              <a:latin typeface="Arial Narrow" charset="0"/>
            </a:endParaRPr>
          </a:p>
          <a:p>
            <a:r>
              <a:rPr lang="en-US">
                <a:latin typeface="Arial Narrow" charset="0"/>
              </a:rPr>
              <a:t>Expand 10  10  01:</a:t>
            </a:r>
          </a:p>
          <a:p>
            <a:pPr lvl="1"/>
            <a:r>
              <a:rPr lang="en-US">
                <a:latin typeface="Arial Narrow" charset="0"/>
              </a:rPr>
              <a:t>11  10  01 invalid.</a:t>
            </a:r>
          </a:p>
          <a:p>
            <a:pPr lvl="1"/>
            <a:r>
              <a:rPr lang="en-US">
                <a:latin typeface="Arial Narrow" charset="0"/>
              </a:rPr>
              <a:t>10  11  01 invalid.</a:t>
            </a:r>
          </a:p>
          <a:p>
            <a:pPr lvl="1"/>
            <a:r>
              <a:rPr lang="en-US">
                <a:latin typeface="Arial Narrow" charset="0"/>
              </a:rPr>
              <a:t>10  10  11 valid.</a:t>
            </a:r>
          </a:p>
          <a:p>
            <a:r>
              <a:rPr lang="en-US">
                <a:latin typeface="Arial Narrow" charset="0"/>
              </a:rPr>
              <a:t>Expanded cover:</a:t>
            </a:r>
          </a:p>
        </p:txBody>
      </p:sp>
      <p:grpSp>
        <p:nvGrpSpPr>
          <p:cNvPr id="55302" name="Group 7"/>
          <p:cNvGrpSpPr>
            <a:grpSpLocks/>
          </p:cNvGrpSpPr>
          <p:nvPr/>
        </p:nvGrpSpPr>
        <p:grpSpPr bwMode="auto">
          <a:xfrm>
            <a:off x="2654300" y="1204913"/>
            <a:ext cx="1712913" cy="731837"/>
            <a:chOff x="2755" y="1203"/>
            <a:chExt cx="1079" cy="461"/>
          </a:xfrm>
        </p:grpSpPr>
        <p:sp>
          <p:nvSpPr>
            <p:cNvPr id="55321" name="Text Box 8"/>
            <p:cNvSpPr txBox="1">
              <a:spLocks noChangeArrowheads="1"/>
            </p:cNvSpPr>
            <p:nvPr/>
          </p:nvSpPr>
          <p:spPr bwMode="auto">
            <a:xfrm>
              <a:off x="2755" y="1203"/>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11     11     10</a:t>
              </a:r>
            </a:p>
          </p:txBody>
        </p:sp>
        <p:sp>
          <p:nvSpPr>
            <p:cNvPr id="55322" name="Text Box 9"/>
            <p:cNvSpPr txBox="1">
              <a:spLocks noChangeArrowheads="1"/>
            </p:cNvSpPr>
            <p:nvPr/>
          </p:nvSpPr>
          <p:spPr bwMode="auto">
            <a:xfrm>
              <a:off x="2755" y="137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10     10     01</a:t>
              </a:r>
            </a:p>
          </p:txBody>
        </p:sp>
      </p:grpSp>
      <p:grpSp>
        <p:nvGrpSpPr>
          <p:cNvPr id="55303" name="Group 10"/>
          <p:cNvGrpSpPr>
            <a:grpSpLocks/>
          </p:cNvGrpSpPr>
          <p:nvPr/>
        </p:nvGrpSpPr>
        <p:grpSpPr bwMode="auto">
          <a:xfrm>
            <a:off x="2763838" y="5014913"/>
            <a:ext cx="1712912" cy="731837"/>
            <a:chOff x="2755" y="1203"/>
            <a:chExt cx="1079" cy="461"/>
          </a:xfrm>
        </p:grpSpPr>
        <p:sp>
          <p:nvSpPr>
            <p:cNvPr id="55319" name="Text Box 11"/>
            <p:cNvSpPr txBox="1">
              <a:spLocks noChangeArrowheads="1"/>
            </p:cNvSpPr>
            <p:nvPr/>
          </p:nvSpPr>
          <p:spPr bwMode="auto">
            <a:xfrm>
              <a:off x="2755" y="1203"/>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11     11     10</a:t>
              </a:r>
            </a:p>
          </p:txBody>
        </p:sp>
        <p:sp>
          <p:nvSpPr>
            <p:cNvPr id="55320" name="Text Box 12"/>
            <p:cNvSpPr txBox="1">
              <a:spLocks noChangeArrowheads="1"/>
            </p:cNvSpPr>
            <p:nvPr/>
          </p:nvSpPr>
          <p:spPr bwMode="auto">
            <a:xfrm>
              <a:off x="2755" y="137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10     10     11</a:t>
              </a:r>
            </a:p>
          </p:txBody>
        </p:sp>
      </p:grpSp>
      <p:grpSp>
        <p:nvGrpSpPr>
          <p:cNvPr id="55304" name="Group 13"/>
          <p:cNvGrpSpPr>
            <a:grpSpLocks/>
          </p:cNvGrpSpPr>
          <p:nvPr/>
        </p:nvGrpSpPr>
        <p:grpSpPr bwMode="auto">
          <a:xfrm>
            <a:off x="5953125" y="1701800"/>
            <a:ext cx="2376488" cy="2198688"/>
            <a:chOff x="2015" y="2301"/>
            <a:chExt cx="1497" cy="1385"/>
          </a:xfrm>
        </p:grpSpPr>
        <p:sp>
          <p:nvSpPr>
            <p:cNvPr id="55313" name="Rectangle 14"/>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5314" name="Rectangle 15"/>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5315" name="Line 16"/>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5316" name="Line 17"/>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5317" name="Line 18"/>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5318" name="Line 19"/>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1510420" name="Oval 20"/>
          <p:cNvSpPr>
            <a:spLocks noChangeArrowheads="1"/>
          </p:cNvSpPr>
          <p:nvPr/>
        </p:nvSpPr>
        <p:spPr bwMode="auto">
          <a:xfrm rot="-5400000">
            <a:off x="5043488" y="2911475"/>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
        <p:nvSpPr>
          <p:cNvPr id="55306" name="Oval 21"/>
          <p:cNvSpPr>
            <a:spLocks noChangeArrowheads="1"/>
          </p:cNvSpPr>
          <p:nvPr/>
        </p:nvSpPr>
        <p:spPr bwMode="auto">
          <a:xfrm>
            <a:off x="5861050" y="234156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55307" name="Oval 22"/>
          <p:cNvSpPr>
            <a:spLocks noChangeArrowheads="1"/>
          </p:cNvSpPr>
          <p:nvPr/>
        </p:nvSpPr>
        <p:spPr bwMode="auto">
          <a:xfrm rot="-962154">
            <a:off x="5732463" y="2957513"/>
            <a:ext cx="2871787" cy="1101725"/>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55308" name="Oval 24"/>
          <p:cNvSpPr>
            <a:spLocks noChangeArrowheads="1"/>
          </p:cNvSpPr>
          <p:nvPr/>
        </p:nvSpPr>
        <p:spPr bwMode="auto">
          <a:xfrm>
            <a:off x="5861050" y="38036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5309" name="Oval 25"/>
          <p:cNvSpPr>
            <a:spLocks noChangeArrowheads="1"/>
          </p:cNvSpPr>
          <p:nvPr/>
        </p:nvSpPr>
        <p:spPr bwMode="auto">
          <a:xfrm>
            <a:off x="6775450" y="307181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55310" name="Oval 26"/>
          <p:cNvSpPr>
            <a:spLocks noChangeArrowheads="1"/>
          </p:cNvSpPr>
          <p:nvPr/>
        </p:nvSpPr>
        <p:spPr bwMode="auto">
          <a:xfrm>
            <a:off x="7324725" y="38036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5311" name="Oval 27"/>
          <p:cNvSpPr>
            <a:spLocks noChangeArrowheads="1"/>
          </p:cNvSpPr>
          <p:nvPr/>
        </p:nvSpPr>
        <p:spPr bwMode="auto">
          <a:xfrm>
            <a:off x="8237538" y="3071813"/>
            <a:ext cx="182562" cy="182562"/>
          </a:xfrm>
          <a:prstGeom prst="ellipse">
            <a:avLst/>
          </a:prstGeom>
          <a:solidFill>
            <a:srgbClr val="808080"/>
          </a:solidFill>
          <a:ln w="25400">
            <a:solidFill>
              <a:schemeClr val="tx1"/>
            </a:solidFill>
            <a:round/>
            <a:headEnd/>
            <a:tailEnd/>
          </a:ln>
        </p:spPr>
        <p:txBody>
          <a:bodyPr wrap="none" anchor="ctr"/>
          <a:lstStyle/>
          <a:p>
            <a:endParaRPr lang="en-US"/>
          </a:p>
        </p:txBody>
      </p:sp>
      <p:sp>
        <p:nvSpPr>
          <p:cNvPr id="1510428" name="Oval 28"/>
          <p:cNvSpPr>
            <a:spLocks noChangeArrowheads="1"/>
          </p:cNvSpPr>
          <p:nvPr/>
        </p:nvSpPr>
        <p:spPr bwMode="auto">
          <a:xfrm rot="-5400000">
            <a:off x="5721350" y="2163763"/>
            <a:ext cx="434975"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10420"/>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15104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0420" grpId="0" animBg="1"/>
      <p:bldP spid="1510428"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632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C6130AC-65D8-8743-945E-C2FB0257E82C}" type="slidenum">
              <a:rPr lang="en-US" sz="1400" b="0"/>
              <a:pPr/>
              <a:t>53</a:t>
            </a:fld>
            <a:endParaRPr lang="en-US" sz="1400" b="0"/>
          </a:p>
        </p:txBody>
      </p:sp>
      <p:sp>
        <p:nvSpPr>
          <p:cNvPr id="56324" name="Rectangle 2"/>
          <p:cNvSpPr>
            <a:spLocks noGrp="1" noChangeArrowheads="1"/>
          </p:cNvSpPr>
          <p:nvPr>
            <p:ph type="title"/>
          </p:nvPr>
        </p:nvSpPr>
        <p:spPr/>
        <p:txBody>
          <a:bodyPr/>
          <a:lstStyle/>
          <a:p>
            <a:r>
              <a:rPr lang="en-US">
                <a:latin typeface="Arial Narrow" charset="0"/>
              </a:rPr>
              <a:t>Expand heuristics in ESPRESSO</a:t>
            </a:r>
          </a:p>
        </p:txBody>
      </p:sp>
      <p:sp>
        <p:nvSpPr>
          <p:cNvPr id="56325" name="Rectangle 3"/>
          <p:cNvSpPr>
            <a:spLocks noGrp="1" noChangeArrowheads="1"/>
          </p:cNvSpPr>
          <p:nvPr>
            <p:ph type="body" idx="1"/>
          </p:nvPr>
        </p:nvSpPr>
        <p:spPr/>
        <p:txBody>
          <a:bodyPr/>
          <a:lstStyle/>
          <a:p>
            <a:r>
              <a:rPr lang="en-US">
                <a:latin typeface="Arial Narrow" charset="0"/>
              </a:rPr>
              <a:t>Special heuristic to choose the order of literals</a:t>
            </a:r>
          </a:p>
          <a:p>
            <a:r>
              <a:rPr lang="en-US">
                <a:latin typeface="Arial Narrow" charset="0"/>
              </a:rPr>
              <a:t>Rationale:</a:t>
            </a:r>
          </a:p>
          <a:p>
            <a:pPr lvl="1"/>
            <a:r>
              <a:rPr lang="en-US">
                <a:latin typeface="Arial Narrow" charset="0"/>
              </a:rPr>
              <a:t>Raise literals so that the expanded implicant</a:t>
            </a:r>
          </a:p>
          <a:p>
            <a:pPr lvl="2"/>
            <a:r>
              <a:rPr lang="en-US">
                <a:latin typeface="Arial Narrow" charset="0"/>
              </a:rPr>
              <a:t>Covers a maximal set of cubes</a:t>
            </a:r>
          </a:p>
          <a:p>
            <a:pPr lvl="2"/>
            <a:r>
              <a:rPr lang="en-US">
                <a:latin typeface="Arial Narrow" charset="0"/>
              </a:rPr>
              <a:t>Overlaps with a maximal set of cubes</a:t>
            </a:r>
          </a:p>
          <a:p>
            <a:pPr lvl="2"/>
            <a:r>
              <a:rPr lang="en-US">
                <a:latin typeface="Arial Narrow" charset="0"/>
              </a:rPr>
              <a:t>The implicant is as large as possible</a:t>
            </a:r>
          </a:p>
          <a:p>
            <a:r>
              <a:rPr lang="en-US">
                <a:latin typeface="Arial Narrow" charset="0"/>
              </a:rPr>
              <a:t>Intuitive argument</a:t>
            </a:r>
          </a:p>
          <a:p>
            <a:pPr lvl="1"/>
            <a:r>
              <a:rPr lang="en-US">
                <a:latin typeface="Arial Narrow" charset="0"/>
              </a:rPr>
              <a:t>Pair implicant to be expanded with other implicants, to check the fruitful directions for expansion</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34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734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8EA29EE-EBFC-9444-BAA7-378758C95B34}" type="slidenum">
              <a:rPr lang="en-US" sz="1400" b="0"/>
              <a:pPr/>
              <a:t>54</a:t>
            </a:fld>
            <a:endParaRPr lang="en-US" sz="1400" b="0"/>
          </a:p>
        </p:txBody>
      </p:sp>
      <p:sp>
        <p:nvSpPr>
          <p:cNvPr id="57348" name="Rectangle 2"/>
          <p:cNvSpPr>
            <a:spLocks noGrp="1" noChangeArrowheads="1"/>
          </p:cNvSpPr>
          <p:nvPr>
            <p:ph type="title"/>
          </p:nvPr>
        </p:nvSpPr>
        <p:spPr/>
        <p:txBody>
          <a:bodyPr/>
          <a:lstStyle/>
          <a:p>
            <a:r>
              <a:rPr lang="en-US">
                <a:latin typeface="Arial Narrow" charset="0"/>
              </a:rPr>
              <a:t>Expand in Espresso</a:t>
            </a:r>
          </a:p>
        </p:txBody>
      </p:sp>
      <p:sp>
        <p:nvSpPr>
          <p:cNvPr id="1454083" name="Rectangle 3"/>
          <p:cNvSpPr>
            <a:spLocks noGrp="1" noChangeArrowheads="1"/>
          </p:cNvSpPr>
          <p:nvPr>
            <p:ph type="body" idx="1"/>
          </p:nvPr>
        </p:nvSpPr>
        <p:spPr/>
        <p:txBody>
          <a:bodyPr/>
          <a:lstStyle/>
          <a:p>
            <a:pPr>
              <a:lnSpc>
                <a:spcPct val="95000"/>
              </a:lnSpc>
            </a:pPr>
            <a:r>
              <a:rPr lang="en-US" dirty="0">
                <a:latin typeface="Arial Narrow" charset="0"/>
              </a:rPr>
              <a:t>Compare </a:t>
            </a:r>
            <a:r>
              <a:rPr lang="en-US" dirty="0" err="1">
                <a:latin typeface="Arial Narrow" charset="0"/>
              </a:rPr>
              <a:t>implicant</a:t>
            </a:r>
            <a:r>
              <a:rPr lang="en-US" dirty="0">
                <a:latin typeface="Arial Narrow" charset="0"/>
              </a:rPr>
              <a:t> with </a:t>
            </a:r>
            <a:r>
              <a:rPr lang="en-US" dirty="0">
                <a:solidFill>
                  <a:schemeClr val="bg2"/>
                </a:solidFill>
                <a:latin typeface="Arial Narrow" charset="0"/>
              </a:rPr>
              <a:t>OFF</a:t>
            </a:r>
            <a:r>
              <a:rPr lang="en-US" dirty="0">
                <a:latin typeface="Arial Narrow" charset="0"/>
              </a:rPr>
              <a:t>-set.</a:t>
            </a:r>
          </a:p>
          <a:p>
            <a:pPr lvl="1">
              <a:lnSpc>
                <a:spcPct val="95000"/>
              </a:lnSpc>
            </a:pPr>
            <a:r>
              <a:rPr lang="en-US" dirty="0">
                <a:latin typeface="Arial Narrow" charset="0"/>
              </a:rPr>
              <a:t>Determine possible and impossible directions of expansion</a:t>
            </a:r>
          </a:p>
          <a:p>
            <a:pPr>
              <a:lnSpc>
                <a:spcPct val="95000"/>
              </a:lnSpc>
            </a:pPr>
            <a:r>
              <a:rPr lang="en-US" dirty="0">
                <a:latin typeface="Arial Narrow" charset="0"/>
              </a:rPr>
              <a:t>Detection of feasibly covered </a:t>
            </a:r>
            <a:r>
              <a:rPr lang="en-US" dirty="0" err="1">
                <a:latin typeface="Arial Narrow" charset="0"/>
              </a:rPr>
              <a:t>implicants</a:t>
            </a:r>
            <a:endParaRPr lang="en-US" dirty="0">
              <a:latin typeface="Arial Narrow" charset="0"/>
            </a:endParaRPr>
          </a:p>
          <a:p>
            <a:pPr lvl="1">
              <a:lnSpc>
                <a:spcPct val="95000"/>
              </a:lnSpc>
            </a:pPr>
            <a:r>
              <a:rPr lang="en-US" dirty="0">
                <a:latin typeface="Arial Narrow" charset="0"/>
              </a:rPr>
              <a:t>If there is an </a:t>
            </a:r>
            <a:r>
              <a:rPr lang="en-US" dirty="0" err="1">
                <a:latin typeface="Arial Narrow" charset="0"/>
              </a:rPr>
              <a:t>implicant</a:t>
            </a:r>
            <a:r>
              <a:rPr lang="en-US" dirty="0">
                <a:solidFill>
                  <a:schemeClr val="bg2"/>
                </a:solidFill>
                <a:latin typeface="Arial Narrow" charset="0"/>
              </a:rPr>
              <a:t> </a:t>
            </a:r>
            <a:r>
              <a:rPr lang="el-GR" dirty="0">
                <a:solidFill>
                  <a:schemeClr val="bg2"/>
                </a:solidFill>
                <a:latin typeface="Lucida Grande" charset="0"/>
              </a:rPr>
              <a:t>β</a:t>
            </a:r>
            <a:r>
              <a:rPr lang="en-US" dirty="0">
                <a:latin typeface="Arial Narrow" charset="0"/>
              </a:rPr>
              <a:t> whose </a:t>
            </a:r>
            <a:r>
              <a:rPr lang="en-US" dirty="0" err="1">
                <a:latin typeface="Arial Narrow" charset="0"/>
              </a:rPr>
              <a:t>supercube</a:t>
            </a:r>
            <a:r>
              <a:rPr lang="en-US" dirty="0">
                <a:latin typeface="Arial Narrow" charset="0"/>
              </a:rPr>
              <a:t> with </a:t>
            </a:r>
            <a:r>
              <a:rPr lang="el-GR" dirty="0">
                <a:solidFill>
                  <a:schemeClr val="bg2"/>
                </a:solidFill>
                <a:latin typeface="Lucida Grande" charset="0"/>
              </a:rPr>
              <a:t>α</a:t>
            </a:r>
            <a:r>
              <a:rPr lang="en-US" dirty="0">
                <a:latin typeface="Arial Narrow" charset="0"/>
              </a:rPr>
              <a:t> is feasible, expand </a:t>
            </a:r>
            <a:r>
              <a:rPr lang="el-GR" dirty="0">
                <a:solidFill>
                  <a:srgbClr val="990099"/>
                </a:solidFill>
                <a:latin typeface="Lucida Grande" charset="0"/>
              </a:rPr>
              <a:t>α</a:t>
            </a:r>
            <a:r>
              <a:rPr lang="en-US" dirty="0">
                <a:latin typeface="Arial Narrow" charset="0"/>
              </a:rPr>
              <a:t> to that </a:t>
            </a:r>
            <a:r>
              <a:rPr lang="en-US" dirty="0" err="1">
                <a:latin typeface="Arial Narrow" charset="0"/>
              </a:rPr>
              <a:t>supercube</a:t>
            </a:r>
            <a:r>
              <a:rPr lang="en-US" dirty="0">
                <a:latin typeface="Arial Narrow" charset="0"/>
              </a:rPr>
              <a:t> and remove </a:t>
            </a:r>
            <a:r>
              <a:rPr lang="el-GR" dirty="0">
                <a:solidFill>
                  <a:schemeClr val="bg2"/>
                </a:solidFill>
                <a:latin typeface="Lucida Grande" charset="0"/>
              </a:rPr>
              <a:t>β</a:t>
            </a:r>
            <a:endParaRPr lang="en-US" dirty="0">
              <a:solidFill>
                <a:schemeClr val="bg2"/>
              </a:solidFill>
              <a:latin typeface="Arial Narrow" charset="0"/>
            </a:endParaRPr>
          </a:p>
          <a:p>
            <a:pPr>
              <a:lnSpc>
                <a:spcPct val="95000"/>
              </a:lnSpc>
            </a:pPr>
            <a:r>
              <a:rPr lang="en-US" dirty="0">
                <a:latin typeface="Arial Narrow" charset="0"/>
              </a:rPr>
              <a:t>Raise those literals of </a:t>
            </a:r>
            <a:r>
              <a:rPr lang="el-GR" dirty="0">
                <a:solidFill>
                  <a:schemeClr val="bg2"/>
                </a:solidFill>
                <a:latin typeface="Lucida Grande" charset="0"/>
              </a:rPr>
              <a:t>α</a:t>
            </a:r>
            <a:r>
              <a:rPr lang="en-US" dirty="0">
                <a:solidFill>
                  <a:srgbClr val="CC00CC"/>
                </a:solidFill>
                <a:latin typeface="Arial Narrow" charset="0"/>
              </a:rPr>
              <a:t> </a:t>
            </a:r>
            <a:r>
              <a:rPr lang="en-US" dirty="0">
                <a:latin typeface="Arial Narrow" charset="0"/>
              </a:rPr>
              <a:t>to overlap a maximum number of </a:t>
            </a:r>
            <a:r>
              <a:rPr lang="en-US" dirty="0" err="1">
                <a:latin typeface="Arial Narrow" charset="0"/>
              </a:rPr>
              <a:t>implicants</a:t>
            </a:r>
            <a:endParaRPr lang="en-US" dirty="0">
              <a:latin typeface="Arial Narrow" charset="0"/>
            </a:endParaRPr>
          </a:p>
          <a:p>
            <a:pPr lvl="1">
              <a:lnSpc>
                <a:spcPct val="95000"/>
              </a:lnSpc>
            </a:pPr>
            <a:r>
              <a:rPr lang="en-US" dirty="0">
                <a:latin typeface="Arial Narrow" charset="0"/>
              </a:rPr>
              <a:t>It is likely that the uncovered part of those </a:t>
            </a:r>
            <a:r>
              <a:rPr lang="en-US" dirty="0" err="1">
                <a:latin typeface="Arial Narrow" charset="0"/>
              </a:rPr>
              <a:t>implicant</a:t>
            </a:r>
            <a:r>
              <a:rPr lang="en-US" dirty="0">
                <a:latin typeface="Arial Narrow" charset="0"/>
              </a:rPr>
              <a:t> is covered by some other expanded cube</a:t>
            </a:r>
          </a:p>
          <a:p>
            <a:pPr>
              <a:lnSpc>
                <a:spcPct val="95000"/>
              </a:lnSpc>
            </a:pPr>
            <a:r>
              <a:rPr lang="en-US" dirty="0">
                <a:latin typeface="Arial Narrow" charset="0"/>
              </a:rPr>
              <a:t>Find the largest prime </a:t>
            </a:r>
            <a:r>
              <a:rPr lang="en-US" dirty="0" err="1">
                <a:latin typeface="Arial Narrow" charset="0"/>
              </a:rPr>
              <a:t>implicant</a:t>
            </a:r>
            <a:endParaRPr lang="en-US" dirty="0">
              <a:latin typeface="Arial Narrow" charset="0"/>
            </a:endParaRPr>
          </a:p>
          <a:p>
            <a:pPr lvl="1">
              <a:lnSpc>
                <a:spcPct val="95000"/>
              </a:lnSpc>
            </a:pPr>
            <a:r>
              <a:rPr lang="en-US" dirty="0">
                <a:latin typeface="Arial Narrow" charset="0"/>
              </a:rPr>
              <a:t>Formulate a covering problem and solve it heuristically</a:t>
            </a:r>
            <a:endParaRPr lang="el-GR" dirty="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40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4083">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5408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54083">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5408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540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837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30FBCA3-1606-9142-B1BC-93FC02FA866F}" type="slidenum">
              <a:rPr lang="en-US" sz="1400" b="0"/>
              <a:pPr/>
              <a:t>55</a:t>
            </a:fld>
            <a:endParaRPr lang="en-US" sz="1400" b="0"/>
          </a:p>
        </p:txBody>
      </p:sp>
      <p:sp>
        <p:nvSpPr>
          <p:cNvPr id="58372" name="Rectangle 2"/>
          <p:cNvSpPr>
            <a:spLocks noGrp="1" noChangeArrowheads="1"/>
          </p:cNvSpPr>
          <p:nvPr>
            <p:ph type="title"/>
          </p:nvPr>
        </p:nvSpPr>
        <p:spPr/>
        <p:txBody>
          <a:bodyPr/>
          <a:lstStyle/>
          <a:p>
            <a:r>
              <a:rPr lang="en-US">
                <a:latin typeface="Arial Narrow" charset="0"/>
              </a:rPr>
              <a:t>Reduce</a:t>
            </a:r>
          </a:p>
        </p:txBody>
      </p:sp>
      <p:sp>
        <p:nvSpPr>
          <p:cNvPr id="1455107" name="Rectangle 3"/>
          <p:cNvSpPr>
            <a:spLocks noGrp="1" noChangeArrowheads="1"/>
          </p:cNvSpPr>
          <p:nvPr>
            <p:ph type="body" idx="1"/>
          </p:nvPr>
        </p:nvSpPr>
        <p:spPr/>
        <p:txBody>
          <a:bodyPr/>
          <a:lstStyle/>
          <a:p>
            <a:r>
              <a:rPr lang="en-US" dirty="0">
                <a:latin typeface="Arial Narrow" charset="0"/>
              </a:rPr>
              <a:t>Sort </a:t>
            </a:r>
            <a:r>
              <a:rPr lang="en-US" dirty="0" err="1">
                <a:latin typeface="Arial Narrow" charset="0"/>
              </a:rPr>
              <a:t>implicants</a:t>
            </a:r>
            <a:endParaRPr lang="en-US" dirty="0">
              <a:latin typeface="Arial Narrow" charset="0"/>
            </a:endParaRPr>
          </a:p>
          <a:p>
            <a:pPr lvl="1"/>
            <a:r>
              <a:rPr lang="en-US" dirty="0">
                <a:latin typeface="Arial Narrow" charset="0"/>
              </a:rPr>
              <a:t>Heuristics: sort by descending weight</a:t>
            </a:r>
          </a:p>
          <a:p>
            <a:pPr lvl="1"/>
            <a:r>
              <a:rPr lang="en-US" dirty="0">
                <a:latin typeface="Arial Narrow" charset="0"/>
              </a:rPr>
              <a:t>Opposite to the </a:t>
            </a:r>
            <a:r>
              <a:rPr lang="en-US" dirty="0" err="1">
                <a:latin typeface="Arial Narrow" charset="0"/>
              </a:rPr>
              <a:t>heurstic</a:t>
            </a:r>
            <a:r>
              <a:rPr lang="en-US" dirty="0">
                <a:latin typeface="Arial Narrow" charset="0"/>
              </a:rPr>
              <a:t> sorting for expand</a:t>
            </a:r>
          </a:p>
          <a:p>
            <a:r>
              <a:rPr lang="en-US">
                <a:latin typeface="Arial Narrow" charset="0"/>
              </a:rPr>
              <a:t>Maximal reduction can be determined exactly</a:t>
            </a:r>
          </a:p>
          <a:p>
            <a:r>
              <a:rPr lang="en-US" dirty="0">
                <a:latin typeface="Arial Narrow" charset="0"/>
              </a:rPr>
              <a:t>Theorem:</a:t>
            </a:r>
          </a:p>
          <a:p>
            <a:pPr lvl="1"/>
            <a:r>
              <a:rPr lang="en-US" dirty="0">
                <a:latin typeface="Arial Narrow" charset="0"/>
              </a:rPr>
              <a:t>Let </a:t>
            </a:r>
            <a:r>
              <a:rPr lang="el-GR" dirty="0">
                <a:solidFill>
                  <a:schemeClr val="tx2"/>
                </a:solidFill>
                <a:latin typeface="Lucida Grande" charset="0"/>
              </a:rPr>
              <a:t>α</a:t>
            </a:r>
            <a:r>
              <a:rPr lang="en-US" dirty="0">
                <a:latin typeface="Arial Narrow" charset="0"/>
              </a:rPr>
              <a:t> be in </a:t>
            </a:r>
            <a:r>
              <a:rPr lang="en-US" dirty="0">
                <a:solidFill>
                  <a:schemeClr val="tx2"/>
                </a:solidFill>
                <a:latin typeface="Arial Narrow" charset="0"/>
              </a:rPr>
              <a:t>F</a:t>
            </a:r>
            <a:r>
              <a:rPr lang="en-US" dirty="0">
                <a:latin typeface="Arial Narrow" charset="0"/>
              </a:rPr>
              <a:t> and </a:t>
            </a:r>
            <a:r>
              <a:rPr lang="en-US" dirty="0">
                <a:solidFill>
                  <a:schemeClr val="tx2"/>
                </a:solidFill>
                <a:latin typeface="Arial Narrow" charset="0"/>
              </a:rPr>
              <a:t>Q = F U D – { </a:t>
            </a:r>
            <a:r>
              <a:rPr lang="el-GR" dirty="0">
                <a:solidFill>
                  <a:schemeClr val="tx2"/>
                </a:solidFill>
                <a:latin typeface="Lucida Grande" charset="0"/>
              </a:rPr>
              <a:t>α</a:t>
            </a:r>
            <a:r>
              <a:rPr lang="en-US" dirty="0">
                <a:solidFill>
                  <a:schemeClr val="tx2"/>
                </a:solidFill>
                <a:latin typeface="Arial Narrow" charset="0"/>
              </a:rPr>
              <a:t> }</a:t>
            </a:r>
            <a:r>
              <a:rPr lang="en-US" dirty="0">
                <a:latin typeface="Arial Narrow" charset="0"/>
              </a:rPr>
              <a:t> </a:t>
            </a:r>
            <a:br>
              <a:rPr lang="en-US" dirty="0">
                <a:latin typeface="Arial Narrow" charset="0"/>
              </a:rPr>
            </a:br>
            <a:r>
              <a:rPr lang="en-US" dirty="0">
                <a:latin typeface="Arial Narrow" charset="0"/>
              </a:rPr>
              <a:t>Then, the maximally reduced cube is:</a:t>
            </a:r>
            <a:br>
              <a:rPr lang="en-US" dirty="0">
                <a:latin typeface="Arial Narrow" charset="0"/>
              </a:rPr>
            </a:br>
            <a:r>
              <a:rPr lang="el-GR" dirty="0">
                <a:solidFill>
                  <a:schemeClr val="tx2"/>
                </a:solidFill>
                <a:latin typeface="Lucida Grande" charset="0"/>
              </a:rPr>
              <a:t>ά</a:t>
            </a:r>
            <a:r>
              <a:rPr lang="en-US" dirty="0">
                <a:solidFill>
                  <a:schemeClr val="tx2"/>
                </a:solidFill>
                <a:latin typeface="Arial Narrow" charset="0"/>
              </a:rPr>
              <a:t> = </a:t>
            </a:r>
            <a:r>
              <a:rPr lang="el-GR" dirty="0">
                <a:solidFill>
                  <a:schemeClr val="tx2"/>
                </a:solidFill>
                <a:latin typeface="Lucida Grande" charset="0"/>
              </a:rPr>
              <a:t>α</a:t>
            </a:r>
            <a:r>
              <a:rPr lang="en-US" dirty="0">
                <a:solidFill>
                  <a:schemeClr val="tx2"/>
                </a:solidFill>
                <a:latin typeface="Arial Narrow" charset="0"/>
              </a:rPr>
              <a:t> </a:t>
            </a:r>
            <a:r>
              <a:rPr lang="el-GR" dirty="0">
                <a:solidFill>
                  <a:schemeClr val="tx2"/>
                </a:solidFill>
                <a:latin typeface="Arial Narrow" charset="0"/>
                <a:ea typeface="ヒラギノ角ゴ Pro W3" charset="0"/>
                <a:cs typeface="ヒラギノ角ゴ Pro W3" charset="0"/>
              </a:rPr>
              <a:t>∩</a:t>
            </a:r>
            <a:r>
              <a:rPr lang="en-US" dirty="0">
                <a:solidFill>
                  <a:schemeClr val="tx2"/>
                </a:solidFill>
                <a:latin typeface="Arial Narrow" charset="0"/>
              </a:rPr>
              <a:t> </a:t>
            </a:r>
            <a:r>
              <a:rPr lang="en-US" dirty="0" err="1">
                <a:solidFill>
                  <a:schemeClr val="tx2"/>
                </a:solidFill>
                <a:latin typeface="Arial Narrow" charset="0"/>
              </a:rPr>
              <a:t>supercube</a:t>
            </a:r>
            <a:r>
              <a:rPr lang="en-US" dirty="0">
                <a:solidFill>
                  <a:schemeClr val="tx2"/>
                </a:solidFill>
                <a:latin typeface="Arial Narrow" charset="0"/>
              </a:rPr>
              <a:t> (Q</a:t>
            </a:r>
            <a:r>
              <a:rPr lang="ja-JP" altLang="en-US" dirty="0">
                <a:solidFill>
                  <a:schemeClr val="tx2"/>
                </a:solidFill>
                <a:latin typeface="Arial Narrow" charset="0"/>
              </a:rPr>
              <a:t>’</a:t>
            </a:r>
            <a:r>
              <a:rPr lang="el-GR" baseline="-25000" dirty="0">
                <a:solidFill>
                  <a:schemeClr val="tx2"/>
                </a:solidFill>
                <a:latin typeface="Lucida Grande" charset="0"/>
              </a:rPr>
              <a:t>α</a:t>
            </a:r>
            <a:r>
              <a:rPr lang="en-US" dirty="0">
                <a:solidFill>
                  <a:schemeClr val="tx2"/>
                </a:solidFill>
                <a:latin typeface="Arial Narrow" charset="0"/>
              </a:rPr>
              <a:t>)</a:t>
            </a:r>
            <a:endParaRPr lang="el-GR" dirty="0">
              <a:solidFill>
                <a:schemeClr val="tx2"/>
              </a:solidFill>
              <a:latin typeface="Arial Narrow" charset="0"/>
            </a:endParaRPr>
          </a:p>
          <a:p>
            <a:pPr lvl="1"/>
            <a:endParaRPr lang="en-US" dirty="0">
              <a:solidFill>
                <a:schemeClr val="tx2"/>
              </a:solidFill>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510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510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551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939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3EAE7AC-3E38-8340-94F5-1C64B2023912}" type="slidenum">
              <a:rPr lang="en-US" sz="1400" b="0"/>
              <a:pPr/>
              <a:t>56</a:t>
            </a:fld>
            <a:endParaRPr lang="en-US" sz="1400" b="0"/>
          </a:p>
        </p:txBody>
      </p:sp>
      <p:sp>
        <p:nvSpPr>
          <p:cNvPr id="59396" name="Rectangle 2"/>
          <p:cNvSpPr>
            <a:spLocks noGrp="1" noChangeArrowheads="1"/>
          </p:cNvSpPr>
          <p:nvPr>
            <p:ph type="title"/>
          </p:nvPr>
        </p:nvSpPr>
        <p:spPr/>
        <p:txBody>
          <a:bodyPr/>
          <a:lstStyle/>
          <a:p>
            <a:r>
              <a:rPr lang="en-US">
                <a:latin typeface="Arial Narrow" charset="0"/>
              </a:rPr>
              <a:t>Example</a:t>
            </a:r>
          </a:p>
        </p:txBody>
      </p:sp>
      <p:sp>
        <p:nvSpPr>
          <p:cNvPr id="1456135" name="Rectangle 7"/>
          <p:cNvSpPr>
            <a:spLocks noGrp="1" noChangeArrowheads="1"/>
          </p:cNvSpPr>
          <p:nvPr>
            <p:ph type="body" idx="1"/>
          </p:nvPr>
        </p:nvSpPr>
        <p:spPr/>
        <p:txBody>
          <a:bodyPr/>
          <a:lstStyle/>
          <a:p>
            <a:r>
              <a:rPr lang="en-US">
                <a:latin typeface="Arial Narrow" charset="0"/>
              </a:rPr>
              <a:t>Expand cover:</a:t>
            </a:r>
          </a:p>
          <a:p>
            <a:endParaRPr lang="en-US">
              <a:latin typeface="Arial Narrow" charset="0"/>
            </a:endParaRPr>
          </a:p>
          <a:p>
            <a:r>
              <a:rPr lang="en-US">
                <a:latin typeface="Arial Narrow" charset="0"/>
              </a:rPr>
              <a:t>Select first implicant:</a:t>
            </a:r>
          </a:p>
          <a:p>
            <a:pPr lvl="1"/>
            <a:r>
              <a:rPr lang="en-US">
                <a:latin typeface="Arial Narrow" charset="0"/>
              </a:rPr>
              <a:t>Cannot be reduced.</a:t>
            </a:r>
          </a:p>
          <a:p>
            <a:r>
              <a:rPr lang="en-US">
                <a:latin typeface="Arial Narrow" charset="0"/>
              </a:rPr>
              <a:t>Select second implicant:</a:t>
            </a:r>
          </a:p>
          <a:p>
            <a:pPr lvl="1"/>
            <a:r>
              <a:rPr lang="en-US">
                <a:latin typeface="Arial Narrow" charset="0"/>
              </a:rPr>
              <a:t>Reduced to 10  10  01</a:t>
            </a:r>
          </a:p>
          <a:p>
            <a:r>
              <a:rPr lang="en-US">
                <a:latin typeface="Arial Narrow" charset="0"/>
              </a:rPr>
              <a:t>Reduced cover:</a:t>
            </a:r>
          </a:p>
        </p:txBody>
      </p:sp>
      <p:grpSp>
        <p:nvGrpSpPr>
          <p:cNvPr id="59398" name="Group 8"/>
          <p:cNvGrpSpPr>
            <a:grpSpLocks/>
          </p:cNvGrpSpPr>
          <p:nvPr/>
        </p:nvGrpSpPr>
        <p:grpSpPr bwMode="auto">
          <a:xfrm>
            <a:off x="2701925" y="1652588"/>
            <a:ext cx="1712913" cy="731837"/>
            <a:chOff x="2755" y="1203"/>
            <a:chExt cx="1079" cy="461"/>
          </a:xfrm>
        </p:grpSpPr>
        <p:sp>
          <p:nvSpPr>
            <p:cNvPr id="59417" name="Text Box 9"/>
            <p:cNvSpPr txBox="1">
              <a:spLocks noChangeArrowheads="1"/>
            </p:cNvSpPr>
            <p:nvPr/>
          </p:nvSpPr>
          <p:spPr bwMode="auto">
            <a:xfrm>
              <a:off x="2755" y="1203"/>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11     11     10</a:t>
              </a:r>
            </a:p>
          </p:txBody>
        </p:sp>
        <p:sp>
          <p:nvSpPr>
            <p:cNvPr id="59418" name="Text Box 10"/>
            <p:cNvSpPr txBox="1">
              <a:spLocks noChangeArrowheads="1"/>
            </p:cNvSpPr>
            <p:nvPr/>
          </p:nvSpPr>
          <p:spPr bwMode="auto">
            <a:xfrm>
              <a:off x="2755" y="137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10     10     11</a:t>
              </a:r>
            </a:p>
          </p:txBody>
        </p:sp>
      </p:grpSp>
      <p:grpSp>
        <p:nvGrpSpPr>
          <p:cNvPr id="3" name="Group 11"/>
          <p:cNvGrpSpPr>
            <a:grpSpLocks/>
          </p:cNvGrpSpPr>
          <p:nvPr/>
        </p:nvGrpSpPr>
        <p:grpSpPr bwMode="auto">
          <a:xfrm>
            <a:off x="2854325" y="5391150"/>
            <a:ext cx="1712913" cy="731838"/>
            <a:chOff x="2755" y="1203"/>
            <a:chExt cx="1079" cy="461"/>
          </a:xfrm>
        </p:grpSpPr>
        <p:sp>
          <p:nvSpPr>
            <p:cNvPr id="59415" name="Text Box 12"/>
            <p:cNvSpPr txBox="1">
              <a:spLocks noChangeArrowheads="1"/>
            </p:cNvSpPr>
            <p:nvPr/>
          </p:nvSpPr>
          <p:spPr bwMode="auto">
            <a:xfrm>
              <a:off x="2755" y="1203"/>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11     11     10</a:t>
              </a:r>
            </a:p>
          </p:txBody>
        </p:sp>
        <p:sp>
          <p:nvSpPr>
            <p:cNvPr id="59416" name="Text Box 13"/>
            <p:cNvSpPr txBox="1">
              <a:spLocks noChangeArrowheads="1"/>
            </p:cNvSpPr>
            <p:nvPr/>
          </p:nvSpPr>
          <p:spPr bwMode="auto">
            <a:xfrm>
              <a:off x="2755" y="1376"/>
              <a:ext cx="107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a:t>10     10     01</a:t>
              </a:r>
            </a:p>
          </p:txBody>
        </p:sp>
      </p:grpSp>
      <p:grpSp>
        <p:nvGrpSpPr>
          <p:cNvPr id="59400" name="Group 14"/>
          <p:cNvGrpSpPr>
            <a:grpSpLocks/>
          </p:cNvGrpSpPr>
          <p:nvPr/>
        </p:nvGrpSpPr>
        <p:grpSpPr bwMode="auto">
          <a:xfrm>
            <a:off x="6105525" y="1854200"/>
            <a:ext cx="2376488" cy="2198688"/>
            <a:chOff x="2015" y="2301"/>
            <a:chExt cx="1497" cy="1385"/>
          </a:xfrm>
        </p:grpSpPr>
        <p:sp>
          <p:nvSpPr>
            <p:cNvPr id="59409" name="Rectangle 15"/>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9410" name="Rectangle 16"/>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59411" name="Line 17"/>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9412" name="Line 18"/>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9413" name="Line 19"/>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9414" name="Line 20"/>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1456149" name="Oval 21"/>
          <p:cNvSpPr>
            <a:spLocks noChangeArrowheads="1"/>
          </p:cNvSpPr>
          <p:nvPr/>
        </p:nvSpPr>
        <p:spPr bwMode="auto">
          <a:xfrm rot="-5400000">
            <a:off x="5195888" y="3063875"/>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
        <p:nvSpPr>
          <p:cNvPr id="59402" name="Oval 22"/>
          <p:cNvSpPr>
            <a:spLocks noChangeArrowheads="1"/>
          </p:cNvSpPr>
          <p:nvPr/>
        </p:nvSpPr>
        <p:spPr bwMode="auto">
          <a:xfrm>
            <a:off x="6013450" y="249396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1456151" name="Oval 23"/>
          <p:cNvSpPr>
            <a:spLocks noChangeArrowheads="1"/>
          </p:cNvSpPr>
          <p:nvPr/>
        </p:nvSpPr>
        <p:spPr bwMode="auto">
          <a:xfrm rot="-962154">
            <a:off x="5884863" y="3109913"/>
            <a:ext cx="2871787" cy="1101725"/>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59404" name="Oval 24"/>
          <p:cNvSpPr>
            <a:spLocks noChangeArrowheads="1"/>
          </p:cNvSpPr>
          <p:nvPr/>
        </p:nvSpPr>
        <p:spPr bwMode="auto">
          <a:xfrm>
            <a:off x="6013450" y="39560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9405" name="Oval 25"/>
          <p:cNvSpPr>
            <a:spLocks noChangeArrowheads="1"/>
          </p:cNvSpPr>
          <p:nvPr/>
        </p:nvSpPr>
        <p:spPr bwMode="auto">
          <a:xfrm>
            <a:off x="6927850" y="322421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59406" name="Oval 26"/>
          <p:cNvSpPr>
            <a:spLocks noChangeArrowheads="1"/>
          </p:cNvSpPr>
          <p:nvPr/>
        </p:nvSpPr>
        <p:spPr bwMode="auto">
          <a:xfrm>
            <a:off x="7477125" y="3956050"/>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59407" name="Oval 27"/>
          <p:cNvSpPr>
            <a:spLocks noChangeArrowheads="1"/>
          </p:cNvSpPr>
          <p:nvPr/>
        </p:nvSpPr>
        <p:spPr bwMode="auto">
          <a:xfrm>
            <a:off x="8389938" y="3224213"/>
            <a:ext cx="182562" cy="182562"/>
          </a:xfrm>
          <a:prstGeom prst="ellipse">
            <a:avLst/>
          </a:prstGeom>
          <a:solidFill>
            <a:srgbClr val="808080"/>
          </a:solidFill>
          <a:ln w="25400">
            <a:solidFill>
              <a:schemeClr val="tx1"/>
            </a:solidFill>
            <a:round/>
            <a:headEnd/>
            <a:tailEnd/>
          </a:ln>
        </p:spPr>
        <p:txBody>
          <a:bodyPr wrap="none" anchor="ctr"/>
          <a:lstStyle/>
          <a:p>
            <a:endParaRPr lang="en-US"/>
          </a:p>
        </p:txBody>
      </p:sp>
      <p:sp>
        <p:nvSpPr>
          <p:cNvPr id="1456156" name="Oval 28"/>
          <p:cNvSpPr>
            <a:spLocks noChangeArrowheads="1"/>
          </p:cNvSpPr>
          <p:nvPr/>
        </p:nvSpPr>
        <p:spPr bwMode="auto">
          <a:xfrm rot="-5400000">
            <a:off x="5880893" y="2367757"/>
            <a:ext cx="449263"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613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6135">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561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56149"/>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5613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56135">
                                            <p:txEl>
                                              <p:pRg st="5" end="5"/>
                                            </p:txEl>
                                          </p:spTgt>
                                        </p:tgtEl>
                                        <p:attrNameLst>
                                          <p:attrName>style.visibility</p:attrName>
                                        </p:attrNameLst>
                                      </p:cBhvr>
                                      <p:to>
                                        <p:strVal val="visible"/>
                                      </p:to>
                                    </p:set>
                                  </p:childTnLst>
                                </p:cTn>
                              </p:par>
                              <p:par>
                                <p:cTn id="19" presetID="9" presetClass="exit" presetSubtype="0" fill="hold" grpId="1" nodeType="withEffect">
                                  <p:stCondLst>
                                    <p:cond delay="0"/>
                                  </p:stCondLst>
                                  <p:childTnLst>
                                    <p:animEffect transition="out" filter="dissolve">
                                      <p:cBhvr>
                                        <p:cTn id="20" dur="500"/>
                                        <p:tgtEl>
                                          <p:spTgt spid="1456149"/>
                                        </p:tgtEl>
                                      </p:cBhvr>
                                    </p:animEffect>
                                    <p:set>
                                      <p:cBhvr>
                                        <p:cTn id="21" dur="1" fill="hold">
                                          <p:stCondLst>
                                            <p:cond delay="499"/>
                                          </p:stCondLst>
                                        </p:cTn>
                                        <p:tgtEl>
                                          <p:spTgt spid="1456149"/>
                                        </p:tgtEl>
                                        <p:attrNameLst>
                                          <p:attrName>style.visibility</p:attrName>
                                        </p:attrNameLst>
                                      </p:cBhvr>
                                      <p:to>
                                        <p:strVal val="hidden"/>
                                      </p:to>
                                    </p:set>
                                  </p:childTnLst>
                                </p:cTn>
                              </p:par>
                              <p:par>
                                <p:cTn id="22" presetID="1" presetClass="entr" presetSubtype="0" fill="hold" grpId="0" nodeType="withEffect">
                                  <p:stCondLst>
                                    <p:cond delay="0"/>
                                  </p:stCondLst>
                                  <p:childTnLst>
                                    <p:set>
                                      <p:cBhvr>
                                        <p:cTn id="23" dur="1" fill="hold">
                                          <p:stCondLst>
                                            <p:cond delay="0"/>
                                          </p:stCondLst>
                                        </p:cTn>
                                        <p:tgtEl>
                                          <p:spTgt spid="1456156"/>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1456135">
                                            <p:txEl>
                                              <p:pRg st="6" end="6"/>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gtEl>
                                        <p:attrNameLst>
                                          <p:attrName>style.visibility</p:attrName>
                                        </p:attrNameLst>
                                      </p:cBhvr>
                                      <p:to>
                                        <p:strVal val="visible"/>
                                      </p:to>
                                    </p:set>
                                  </p:childTnLst>
                                </p:cTn>
                              </p:par>
                              <p:par>
                                <p:cTn id="30" presetID="1" presetClass="entr" presetSubtype="0" fill="hold" grpId="1" nodeType="withEffect">
                                  <p:stCondLst>
                                    <p:cond delay="0"/>
                                  </p:stCondLst>
                                  <p:childTnLst>
                                    <p:set>
                                      <p:cBhvr>
                                        <p:cTn id="31" dur="1" fill="hold">
                                          <p:stCondLst>
                                            <p:cond delay="0"/>
                                          </p:stCondLst>
                                        </p:cTn>
                                        <p:tgtEl>
                                          <p:spTgt spid="1456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6149" grpId="0" animBg="1"/>
      <p:bldP spid="1456149" grpId="1" animBg="1"/>
      <p:bldP spid="1456151" grpId="0" animBg="1"/>
      <p:bldP spid="1456156" grpId="0" animBg="1"/>
      <p:bldP spid="1456156" grpId="1"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041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6C4B042-1469-414E-B2B8-43326022AB44}" type="slidenum">
              <a:rPr lang="en-US" sz="1400" b="0"/>
              <a:pPr/>
              <a:t>57</a:t>
            </a:fld>
            <a:endParaRPr lang="en-US" sz="1400" b="0"/>
          </a:p>
        </p:txBody>
      </p:sp>
      <p:sp>
        <p:nvSpPr>
          <p:cNvPr id="1604610" name="Oval 2"/>
          <p:cNvSpPr>
            <a:spLocks noChangeArrowheads="1"/>
          </p:cNvSpPr>
          <p:nvPr/>
        </p:nvSpPr>
        <p:spPr bwMode="auto">
          <a:xfrm>
            <a:off x="4019550" y="2786063"/>
            <a:ext cx="1857375" cy="457200"/>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1604611" name="Oval 3"/>
          <p:cNvSpPr>
            <a:spLocks noChangeArrowheads="1"/>
          </p:cNvSpPr>
          <p:nvPr/>
        </p:nvSpPr>
        <p:spPr bwMode="auto">
          <a:xfrm rot="-2312950">
            <a:off x="5346700" y="2400300"/>
            <a:ext cx="1585913" cy="457200"/>
          </a:xfrm>
          <a:prstGeom prst="ellipse">
            <a:avLst/>
          </a:prstGeom>
          <a:solidFill>
            <a:srgbClr val="FFFF00">
              <a:alpha val="50195"/>
            </a:srgbClr>
          </a:solidFill>
          <a:ln w="25400">
            <a:solidFill>
              <a:schemeClr val="folHlink"/>
            </a:solidFill>
            <a:round/>
            <a:headEnd/>
            <a:tailEnd/>
          </a:ln>
        </p:spPr>
        <p:txBody>
          <a:bodyPr wrap="none" anchor="ctr"/>
          <a:lstStyle/>
          <a:p>
            <a:endParaRPr lang="en-US"/>
          </a:p>
        </p:txBody>
      </p:sp>
      <p:sp>
        <p:nvSpPr>
          <p:cNvPr id="1604612" name="Oval 4"/>
          <p:cNvSpPr>
            <a:spLocks noChangeArrowheads="1"/>
          </p:cNvSpPr>
          <p:nvPr/>
        </p:nvSpPr>
        <p:spPr bwMode="auto">
          <a:xfrm rot="-5400000">
            <a:off x="5656263" y="2795588"/>
            <a:ext cx="1828800" cy="457200"/>
          </a:xfrm>
          <a:prstGeom prst="ellipse">
            <a:avLst/>
          </a:prstGeom>
          <a:solidFill>
            <a:srgbClr val="6600FF">
              <a:alpha val="50195"/>
            </a:srgbClr>
          </a:solidFill>
          <a:ln w="25400">
            <a:solidFill>
              <a:srgbClr val="800080"/>
            </a:solidFill>
            <a:round/>
            <a:headEnd/>
            <a:tailEnd/>
          </a:ln>
        </p:spPr>
        <p:txBody>
          <a:bodyPr wrap="none" anchor="ctr"/>
          <a:lstStyle/>
          <a:p>
            <a:endParaRPr lang="en-US"/>
          </a:p>
        </p:txBody>
      </p:sp>
      <p:sp>
        <p:nvSpPr>
          <p:cNvPr id="60423" name="Oval 5"/>
          <p:cNvSpPr>
            <a:spLocks noChangeArrowheads="1"/>
          </p:cNvSpPr>
          <p:nvPr/>
        </p:nvSpPr>
        <p:spPr bwMode="auto">
          <a:xfrm>
            <a:off x="4910138" y="3519488"/>
            <a:ext cx="1857375" cy="457200"/>
          </a:xfrm>
          <a:prstGeom prst="ellipse">
            <a:avLst/>
          </a:prstGeom>
          <a:solidFill>
            <a:srgbClr val="FF0000">
              <a:alpha val="50195"/>
            </a:srgbClr>
          </a:solidFill>
          <a:ln w="25400">
            <a:solidFill>
              <a:srgbClr val="993300"/>
            </a:solidFill>
            <a:round/>
            <a:headEnd/>
            <a:tailEnd/>
          </a:ln>
        </p:spPr>
        <p:txBody>
          <a:bodyPr wrap="none" anchor="ctr"/>
          <a:lstStyle/>
          <a:p>
            <a:endParaRPr lang="en-US"/>
          </a:p>
        </p:txBody>
      </p:sp>
      <p:sp>
        <p:nvSpPr>
          <p:cNvPr id="60424" name="Rectangle 6"/>
          <p:cNvSpPr>
            <a:spLocks noGrp="1" noChangeArrowheads="1"/>
          </p:cNvSpPr>
          <p:nvPr>
            <p:ph type="title"/>
          </p:nvPr>
        </p:nvSpPr>
        <p:spPr/>
        <p:txBody>
          <a:bodyPr/>
          <a:lstStyle/>
          <a:p>
            <a:r>
              <a:rPr lang="en-US">
                <a:latin typeface="Arial Narrow" charset="0"/>
              </a:rPr>
              <a:t>Irredundant cover</a:t>
            </a:r>
          </a:p>
        </p:txBody>
      </p:sp>
      <p:grpSp>
        <p:nvGrpSpPr>
          <p:cNvPr id="60425" name="Group 7"/>
          <p:cNvGrpSpPr>
            <a:grpSpLocks/>
          </p:cNvGrpSpPr>
          <p:nvPr/>
        </p:nvGrpSpPr>
        <p:grpSpPr bwMode="auto">
          <a:xfrm>
            <a:off x="4203700" y="2284413"/>
            <a:ext cx="2376488" cy="2198687"/>
            <a:chOff x="2015" y="2301"/>
            <a:chExt cx="1497" cy="1385"/>
          </a:xfrm>
        </p:grpSpPr>
        <p:sp>
          <p:nvSpPr>
            <p:cNvPr id="60446" name="Rectangle 8"/>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0447" name="Rectangle 9"/>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0448" name="Line 10"/>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0449" name="Line 11"/>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0450" name="Line 12"/>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0451" name="Line 13"/>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60426" name="Oval 14"/>
          <p:cNvSpPr>
            <a:spLocks noChangeArrowheads="1"/>
          </p:cNvSpPr>
          <p:nvPr/>
        </p:nvSpPr>
        <p:spPr bwMode="auto">
          <a:xfrm rot="-5400000">
            <a:off x="3289300" y="3500438"/>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grpSp>
        <p:nvGrpSpPr>
          <p:cNvPr id="60427" name="Group 15"/>
          <p:cNvGrpSpPr>
            <a:grpSpLocks/>
          </p:cNvGrpSpPr>
          <p:nvPr/>
        </p:nvGrpSpPr>
        <p:grpSpPr bwMode="auto">
          <a:xfrm>
            <a:off x="655638" y="4797425"/>
            <a:ext cx="1162050" cy="1030288"/>
            <a:chOff x="413" y="3022"/>
            <a:chExt cx="732" cy="649"/>
          </a:xfrm>
        </p:grpSpPr>
        <p:sp>
          <p:nvSpPr>
            <p:cNvPr id="60440" name="Line 16"/>
            <p:cNvSpPr>
              <a:spLocks noChangeShapeType="1"/>
            </p:cNvSpPr>
            <p:nvPr/>
          </p:nvSpPr>
          <p:spPr bwMode="auto">
            <a:xfrm>
              <a:off x="575" y="3627"/>
              <a:ext cx="461"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60441" name="Line 17"/>
            <p:cNvSpPr>
              <a:spLocks noChangeShapeType="1"/>
            </p:cNvSpPr>
            <p:nvPr/>
          </p:nvSpPr>
          <p:spPr bwMode="auto">
            <a:xfrm flipV="1">
              <a:off x="575" y="3167"/>
              <a:ext cx="0" cy="461"/>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60442" name="Line 18"/>
            <p:cNvSpPr>
              <a:spLocks noChangeShapeType="1"/>
            </p:cNvSpPr>
            <p:nvPr/>
          </p:nvSpPr>
          <p:spPr bwMode="auto">
            <a:xfrm flipV="1">
              <a:off x="575" y="3339"/>
              <a:ext cx="345" cy="288"/>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60443" name="Text Box 19"/>
            <p:cNvSpPr txBox="1">
              <a:spLocks noChangeArrowheads="1"/>
            </p:cNvSpPr>
            <p:nvPr/>
          </p:nvSpPr>
          <p:spPr bwMode="auto">
            <a:xfrm>
              <a:off x="722" y="3163"/>
              <a:ext cx="196"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b</a:t>
              </a:r>
            </a:p>
          </p:txBody>
        </p:sp>
        <p:sp>
          <p:nvSpPr>
            <p:cNvPr id="60444" name="Text Box 20"/>
            <p:cNvSpPr txBox="1">
              <a:spLocks noChangeArrowheads="1"/>
            </p:cNvSpPr>
            <p:nvPr/>
          </p:nvSpPr>
          <p:spPr bwMode="auto">
            <a:xfrm>
              <a:off x="956" y="3421"/>
              <a:ext cx="189"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a</a:t>
              </a:r>
            </a:p>
          </p:txBody>
        </p:sp>
        <p:sp>
          <p:nvSpPr>
            <p:cNvPr id="60445" name="Text Box 21"/>
            <p:cNvSpPr txBox="1">
              <a:spLocks noChangeArrowheads="1"/>
            </p:cNvSpPr>
            <p:nvPr/>
          </p:nvSpPr>
          <p:spPr bwMode="auto">
            <a:xfrm>
              <a:off x="413" y="3022"/>
              <a:ext cx="189" cy="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c</a:t>
              </a:r>
            </a:p>
          </p:txBody>
        </p:sp>
      </p:grpSp>
      <p:sp>
        <p:nvSpPr>
          <p:cNvPr id="60428" name="Oval 22"/>
          <p:cNvSpPr>
            <a:spLocks noChangeArrowheads="1"/>
          </p:cNvSpPr>
          <p:nvPr/>
        </p:nvSpPr>
        <p:spPr bwMode="auto">
          <a:xfrm>
            <a:off x="4113213" y="2924175"/>
            <a:ext cx="182562"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60429" name="Oval 23"/>
          <p:cNvSpPr>
            <a:spLocks noChangeArrowheads="1"/>
          </p:cNvSpPr>
          <p:nvPr/>
        </p:nvSpPr>
        <p:spPr bwMode="auto">
          <a:xfrm>
            <a:off x="4113213" y="4386263"/>
            <a:ext cx="182562" cy="182562"/>
          </a:xfrm>
          <a:prstGeom prst="ellipse">
            <a:avLst/>
          </a:prstGeom>
          <a:solidFill>
            <a:schemeClr val="tx1"/>
          </a:solidFill>
          <a:ln w="25400">
            <a:solidFill>
              <a:schemeClr val="tx1"/>
            </a:solidFill>
            <a:round/>
            <a:headEnd/>
            <a:tailEnd/>
          </a:ln>
        </p:spPr>
        <p:txBody>
          <a:bodyPr wrap="none" anchor="ctr"/>
          <a:lstStyle/>
          <a:p>
            <a:endParaRPr lang="en-US"/>
          </a:p>
        </p:txBody>
      </p:sp>
      <p:sp>
        <p:nvSpPr>
          <p:cNvPr id="60430" name="Oval 24"/>
          <p:cNvSpPr>
            <a:spLocks noChangeArrowheads="1"/>
          </p:cNvSpPr>
          <p:nvPr/>
        </p:nvSpPr>
        <p:spPr bwMode="auto">
          <a:xfrm>
            <a:off x="5027613" y="3660775"/>
            <a:ext cx="182562"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60431" name="Oval 25"/>
          <p:cNvSpPr>
            <a:spLocks noChangeArrowheads="1"/>
          </p:cNvSpPr>
          <p:nvPr/>
        </p:nvSpPr>
        <p:spPr bwMode="auto">
          <a:xfrm>
            <a:off x="6489700" y="2192338"/>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grpSp>
        <p:nvGrpSpPr>
          <p:cNvPr id="60432" name="Group 26"/>
          <p:cNvGrpSpPr>
            <a:grpSpLocks/>
          </p:cNvGrpSpPr>
          <p:nvPr/>
        </p:nvGrpSpPr>
        <p:grpSpPr bwMode="auto">
          <a:xfrm>
            <a:off x="365125" y="1227138"/>
            <a:ext cx="1866900" cy="2281237"/>
            <a:chOff x="230" y="773"/>
            <a:chExt cx="1176" cy="1437"/>
          </a:xfrm>
        </p:grpSpPr>
        <p:sp>
          <p:nvSpPr>
            <p:cNvPr id="60435" name="Text Box 27"/>
            <p:cNvSpPr txBox="1">
              <a:spLocks noChangeArrowheads="1"/>
            </p:cNvSpPr>
            <p:nvPr/>
          </p:nvSpPr>
          <p:spPr bwMode="auto">
            <a:xfrm>
              <a:off x="230" y="773"/>
              <a:ext cx="1176"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00CCFF"/>
                  </a:solidFill>
                  <a:latin typeface="Lucida Grande" charset="0"/>
                </a:rPr>
                <a:t>α</a:t>
              </a:r>
              <a:r>
                <a:rPr lang="en-US">
                  <a:solidFill>
                    <a:srgbClr val="00CCFF"/>
                  </a:solidFill>
                </a:rPr>
                <a:t>     10  10  11</a:t>
              </a:r>
            </a:p>
          </p:txBody>
        </p:sp>
        <p:sp>
          <p:nvSpPr>
            <p:cNvPr id="60436" name="Text Box 28"/>
            <p:cNvSpPr txBox="1">
              <a:spLocks noChangeArrowheads="1"/>
            </p:cNvSpPr>
            <p:nvPr/>
          </p:nvSpPr>
          <p:spPr bwMode="auto">
            <a:xfrm>
              <a:off x="239" y="1637"/>
              <a:ext cx="115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660066"/>
                  </a:solidFill>
                  <a:latin typeface="Lucida Grande" charset="0"/>
                </a:rPr>
                <a:t>δ</a:t>
              </a:r>
              <a:r>
                <a:rPr lang="en-US">
                  <a:solidFill>
                    <a:srgbClr val="660066"/>
                  </a:solidFill>
                </a:rPr>
                <a:t>     01  01  11</a:t>
              </a:r>
            </a:p>
          </p:txBody>
        </p:sp>
        <p:sp>
          <p:nvSpPr>
            <p:cNvPr id="60437" name="Text Box 29"/>
            <p:cNvSpPr txBox="1">
              <a:spLocks noChangeArrowheads="1"/>
            </p:cNvSpPr>
            <p:nvPr/>
          </p:nvSpPr>
          <p:spPr bwMode="auto">
            <a:xfrm>
              <a:off x="237" y="1349"/>
              <a:ext cx="1153"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chemeClr val="folHlink"/>
                  </a:solidFill>
                  <a:latin typeface="Lucida Grande" charset="0"/>
                </a:rPr>
                <a:t>γ</a:t>
              </a:r>
              <a:r>
                <a:rPr lang="en-US">
                  <a:solidFill>
                    <a:schemeClr val="folHlink"/>
                  </a:solidFill>
                </a:rPr>
                <a:t>     01  11  01</a:t>
              </a:r>
            </a:p>
          </p:txBody>
        </p:sp>
        <p:sp>
          <p:nvSpPr>
            <p:cNvPr id="60438" name="Text Box 30"/>
            <p:cNvSpPr txBox="1">
              <a:spLocks noChangeArrowheads="1"/>
            </p:cNvSpPr>
            <p:nvPr/>
          </p:nvSpPr>
          <p:spPr bwMode="auto">
            <a:xfrm>
              <a:off x="238" y="1061"/>
              <a:ext cx="115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00CC00"/>
                  </a:solidFill>
                  <a:latin typeface="Lucida Grande" charset="0"/>
                </a:rPr>
                <a:t>β</a:t>
              </a:r>
              <a:r>
                <a:rPr lang="en-US">
                  <a:solidFill>
                    <a:srgbClr val="00CC00"/>
                  </a:solidFill>
                </a:rPr>
                <a:t>     11  10  01</a:t>
              </a:r>
            </a:p>
          </p:txBody>
        </p:sp>
        <p:sp>
          <p:nvSpPr>
            <p:cNvPr id="60439" name="Text Box 31"/>
            <p:cNvSpPr txBox="1">
              <a:spLocks noChangeArrowheads="1"/>
            </p:cNvSpPr>
            <p:nvPr/>
          </p:nvSpPr>
          <p:spPr bwMode="auto">
            <a:xfrm>
              <a:off x="245" y="1922"/>
              <a:ext cx="1140"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solidFill>
                    <a:srgbClr val="CC0000"/>
                  </a:solidFill>
                  <a:latin typeface="Lucida Grande" charset="0"/>
                </a:rPr>
                <a:t>ε</a:t>
              </a:r>
              <a:r>
                <a:rPr lang="en-US">
                  <a:solidFill>
                    <a:srgbClr val="CC0000"/>
                  </a:solidFill>
                </a:rPr>
                <a:t>     11  01  10</a:t>
              </a:r>
            </a:p>
          </p:txBody>
        </p:sp>
      </p:grpSp>
      <p:sp>
        <p:nvSpPr>
          <p:cNvPr id="60433" name="Oval 32"/>
          <p:cNvSpPr>
            <a:spLocks noChangeArrowheads="1"/>
          </p:cNvSpPr>
          <p:nvPr/>
        </p:nvSpPr>
        <p:spPr bwMode="auto">
          <a:xfrm>
            <a:off x="5575300" y="2924175"/>
            <a:ext cx="182563" cy="182563"/>
          </a:xfrm>
          <a:prstGeom prst="ellipse">
            <a:avLst/>
          </a:prstGeom>
          <a:solidFill>
            <a:schemeClr val="tx1"/>
          </a:solidFill>
          <a:ln w="25400">
            <a:solidFill>
              <a:schemeClr val="tx1"/>
            </a:solidFill>
            <a:round/>
            <a:headEnd/>
            <a:tailEnd/>
          </a:ln>
        </p:spPr>
        <p:txBody>
          <a:bodyPr wrap="none" anchor="ctr"/>
          <a:lstStyle/>
          <a:p>
            <a:endParaRPr lang="en-US"/>
          </a:p>
        </p:txBody>
      </p:sp>
      <p:sp>
        <p:nvSpPr>
          <p:cNvPr id="60434" name="Oval 33"/>
          <p:cNvSpPr>
            <a:spLocks noChangeArrowheads="1"/>
          </p:cNvSpPr>
          <p:nvPr/>
        </p:nvSpPr>
        <p:spPr bwMode="auto">
          <a:xfrm>
            <a:off x="6489700" y="3656013"/>
            <a:ext cx="182563" cy="182562"/>
          </a:xfrm>
          <a:prstGeom prst="ellipse">
            <a:avLst/>
          </a:prstGeom>
          <a:solidFill>
            <a:schemeClr val="tx1"/>
          </a:solidFill>
          <a:ln w="25400">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1604611"/>
                                        </p:tgtEl>
                                      </p:cBhvr>
                                    </p:animEffect>
                                    <p:set>
                                      <p:cBhvr>
                                        <p:cTn id="7" dur="1" fill="hold">
                                          <p:stCondLst>
                                            <p:cond delay="499"/>
                                          </p:stCondLst>
                                        </p:cTn>
                                        <p:tgtEl>
                                          <p:spTgt spid="1604611"/>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1604611"/>
                                        </p:tgtEl>
                                        <p:attrNameLst>
                                          <p:attrName>style.visibility</p:attrName>
                                        </p:attrNameLst>
                                      </p:cBhvr>
                                      <p:to>
                                        <p:strVal val="visible"/>
                                      </p:to>
                                    </p:set>
                                  </p:childTnLst>
                                </p:cTn>
                              </p:par>
                              <p:par>
                                <p:cTn id="12" presetID="3" presetClass="exit" presetSubtype="10" fill="hold" grpId="0" nodeType="withEffect">
                                  <p:stCondLst>
                                    <p:cond delay="0"/>
                                  </p:stCondLst>
                                  <p:childTnLst>
                                    <p:animEffect transition="out" filter="blinds(horizontal)">
                                      <p:cBhvr>
                                        <p:cTn id="13" dur="500"/>
                                        <p:tgtEl>
                                          <p:spTgt spid="1604612"/>
                                        </p:tgtEl>
                                      </p:cBhvr>
                                    </p:animEffect>
                                    <p:set>
                                      <p:cBhvr>
                                        <p:cTn id="14" dur="1" fill="hold">
                                          <p:stCondLst>
                                            <p:cond delay="499"/>
                                          </p:stCondLst>
                                        </p:cTn>
                                        <p:tgtEl>
                                          <p:spTgt spid="1604612"/>
                                        </p:tgtEl>
                                        <p:attrNameLst>
                                          <p:attrName>style.visibility</p:attrName>
                                        </p:attrNameLst>
                                      </p:cBhvr>
                                      <p:to>
                                        <p:strVal val="hidden"/>
                                      </p:to>
                                    </p:set>
                                  </p:childTnLst>
                                </p:cTn>
                              </p:par>
                              <p:par>
                                <p:cTn id="15" presetID="3" presetClass="exit" presetSubtype="10" fill="hold" grpId="0" nodeType="withEffect">
                                  <p:stCondLst>
                                    <p:cond delay="0"/>
                                  </p:stCondLst>
                                  <p:childTnLst>
                                    <p:animEffect transition="out" filter="blinds(horizontal)">
                                      <p:cBhvr>
                                        <p:cTn id="16" dur="500"/>
                                        <p:tgtEl>
                                          <p:spTgt spid="1604610"/>
                                        </p:tgtEl>
                                      </p:cBhvr>
                                    </p:animEffect>
                                    <p:set>
                                      <p:cBhvr>
                                        <p:cTn id="17" dur="1" fill="hold">
                                          <p:stCondLst>
                                            <p:cond delay="499"/>
                                          </p:stCondLst>
                                        </p:cTn>
                                        <p:tgtEl>
                                          <p:spTgt spid="16046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4610" grpId="0" animBg="1"/>
      <p:bldP spid="1604611" grpId="0" animBg="1"/>
      <p:bldP spid="1604611" grpId="1" animBg="1"/>
      <p:bldP spid="1604612"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144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3C36013-6701-5444-87BA-93E5E2831C17}" type="slidenum">
              <a:rPr lang="en-US" sz="1400" b="0"/>
              <a:pPr/>
              <a:t>58</a:t>
            </a:fld>
            <a:endParaRPr lang="en-US" sz="1400" b="0"/>
          </a:p>
        </p:txBody>
      </p:sp>
      <p:sp>
        <p:nvSpPr>
          <p:cNvPr id="61444" name="Rectangle 2"/>
          <p:cNvSpPr>
            <a:spLocks noGrp="1" noChangeArrowheads="1"/>
          </p:cNvSpPr>
          <p:nvPr>
            <p:ph type="title"/>
          </p:nvPr>
        </p:nvSpPr>
        <p:spPr/>
        <p:txBody>
          <a:bodyPr/>
          <a:lstStyle/>
          <a:p>
            <a:r>
              <a:rPr lang="en-US">
                <a:latin typeface="Arial Narrow" charset="0"/>
              </a:rPr>
              <a:t>Irredundant cover</a:t>
            </a:r>
          </a:p>
        </p:txBody>
      </p:sp>
      <p:sp>
        <p:nvSpPr>
          <p:cNvPr id="61445" name="Rectangle 3"/>
          <p:cNvSpPr>
            <a:spLocks noGrp="1" noChangeArrowheads="1"/>
          </p:cNvSpPr>
          <p:nvPr>
            <p:ph type="body" idx="1"/>
          </p:nvPr>
        </p:nvSpPr>
        <p:spPr/>
        <p:txBody>
          <a:bodyPr/>
          <a:lstStyle/>
          <a:p>
            <a:r>
              <a:rPr lang="en-US">
                <a:latin typeface="Arial Narrow" charset="0"/>
              </a:rPr>
              <a:t>Relatively essential set </a:t>
            </a:r>
            <a:r>
              <a:rPr lang="en-US">
                <a:solidFill>
                  <a:schemeClr val="tx2"/>
                </a:solidFill>
                <a:latin typeface="Arial Narrow" charset="0"/>
              </a:rPr>
              <a:t>E</a:t>
            </a:r>
            <a:r>
              <a:rPr lang="en-US" baseline="30000">
                <a:solidFill>
                  <a:schemeClr val="tx2"/>
                </a:solidFill>
                <a:latin typeface="Arial Narrow" charset="0"/>
              </a:rPr>
              <a:t>r</a:t>
            </a:r>
          </a:p>
          <a:p>
            <a:pPr lvl="1"/>
            <a:r>
              <a:rPr lang="en-US">
                <a:latin typeface="Arial Narrow" charset="0"/>
              </a:rPr>
              <a:t>Implicants covering some minterms of the function not covered by other implicants</a:t>
            </a:r>
          </a:p>
          <a:p>
            <a:pPr lvl="1"/>
            <a:r>
              <a:rPr lang="en-US">
                <a:latin typeface="Arial Narrow" charset="0"/>
              </a:rPr>
              <a:t>Important remark: we do not know all the primes!</a:t>
            </a:r>
          </a:p>
          <a:p>
            <a:r>
              <a:rPr lang="en-US">
                <a:latin typeface="Arial Narrow" charset="0"/>
              </a:rPr>
              <a:t>Totally redundant set </a:t>
            </a:r>
            <a:r>
              <a:rPr lang="en-US">
                <a:solidFill>
                  <a:schemeClr val="bg2"/>
                </a:solidFill>
                <a:latin typeface="Arial Narrow" charset="0"/>
              </a:rPr>
              <a:t>R</a:t>
            </a:r>
            <a:r>
              <a:rPr lang="en-US" baseline="30000">
                <a:solidFill>
                  <a:schemeClr val="bg2"/>
                </a:solidFill>
                <a:latin typeface="Arial Narrow" charset="0"/>
              </a:rPr>
              <a:t>t</a:t>
            </a:r>
          </a:p>
          <a:p>
            <a:pPr lvl="1"/>
            <a:r>
              <a:rPr lang="en-US">
                <a:latin typeface="Arial Narrow" charset="0"/>
              </a:rPr>
              <a:t>Implicants covered by the relatively essentials</a:t>
            </a:r>
          </a:p>
          <a:p>
            <a:r>
              <a:rPr lang="en-US">
                <a:latin typeface="Arial Narrow" charset="0"/>
              </a:rPr>
              <a:t>Partially redundant set </a:t>
            </a:r>
            <a:r>
              <a:rPr lang="en-US">
                <a:solidFill>
                  <a:schemeClr val="bg2"/>
                </a:solidFill>
                <a:latin typeface="Arial Narrow" charset="0"/>
              </a:rPr>
              <a:t>R</a:t>
            </a:r>
            <a:r>
              <a:rPr lang="en-US" baseline="30000">
                <a:solidFill>
                  <a:schemeClr val="bg2"/>
                </a:solidFill>
                <a:latin typeface="Arial Narrow" charset="0"/>
              </a:rPr>
              <a:t>p</a:t>
            </a:r>
          </a:p>
          <a:p>
            <a:pPr lvl="1"/>
            <a:r>
              <a:rPr lang="en-US">
                <a:latin typeface="Arial Narrow" charset="0"/>
              </a:rPr>
              <a:t>Remaining implicants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246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01FCFFE-8709-C341-A4ED-15E0B5040E8B}" type="slidenum">
              <a:rPr lang="en-US" sz="1400" b="0"/>
              <a:pPr/>
              <a:t>59</a:t>
            </a:fld>
            <a:endParaRPr lang="en-US" sz="1400" b="0"/>
          </a:p>
        </p:txBody>
      </p:sp>
      <p:sp>
        <p:nvSpPr>
          <p:cNvPr id="62468" name="Rectangle 2"/>
          <p:cNvSpPr>
            <a:spLocks noGrp="1" noChangeArrowheads="1"/>
          </p:cNvSpPr>
          <p:nvPr>
            <p:ph type="title"/>
          </p:nvPr>
        </p:nvSpPr>
        <p:spPr/>
        <p:txBody>
          <a:bodyPr/>
          <a:lstStyle/>
          <a:p>
            <a:r>
              <a:rPr lang="en-US">
                <a:latin typeface="Arial Narrow" charset="0"/>
              </a:rPr>
              <a:t>Irredundant cover</a:t>
            </a:r>
          </a:p>
        </p:txBody>
      </p:sp>
      <p:sp>
        <p:nvSpPr>
          <p:cNvPr id="62469" name="Rectangle 3"/>
          <p:cNvSpPr>
            <a:spLocks noGrp="1" noChangeArrowheads="1"/>
          </p:cNvSpPr>
          <p:nvPr>
            <p:ph type="body" idx="1"/>
          </p:nvPr>
        </p:nvSpPr>
        <p:spPr/>
        <p:txBody>
          <a:bodyPr/>
          <a:lstStyle/>
          <a:p>
            <a:r>
              <a:rPr lang="en-US">
                <a:latin typeface="Arial Narrow" charset="0"/>
              </a:rPr>
              <a:t>Find a subset of </a:t>
            </a:r>
            <a:r>
              <a:rPr lang="en-US">
                <a:solidFill>
                  <a:schemeClr val="tx2"/>
                </a:solidFill>
                <a:latin typeface="Arial Narrow" charset="0"/>
              </a:rPr>
              <a:t>R</a:t>
            </a:r>
            <a:r>
              <a:rPr lang="en-US" baseline="30000">
                <a:solidFill>
                  <a:schemeClr val="tx2"/>
                </a:solidFill>
                <a:latin typeface="Arial Narrow" charset="0"/>
              </a:rPr>
              <a:t>p</a:t>
            </a:r>
            <a:r>
              <a:rPr lang="en-US">
                <a:latin typeface="Arial Narrow" charset="0"/>
              </a:rPr>
              <a:t> that, together with </a:t>
            </a:r>
            <a:r>
              <a:rPr lang="en-US">
                <a:solidFill>
                  <a:schemeClr val="tx2"/>
                </a:solidFill>
                <a:latin typeface="Arial Narrow" charset="0"/>
              </a:rPr>
              <a:t>E</a:t>
            </a:r>
            <a:r>
              <a:rPr lang="en-US" baseline="30000">
                <a:solidFill>
                  <a:schemeClr val="tx2"/>
                </a:solidFill>
                <a:latin typeface="Arial Narrow" charset="0"/>
              </a:rPr>
              <a:t>r</a:t>
            </a:r>
            <a:r>
              <a:rPr lang="en-US">
                <a:latin typeface="Arial Narrow" charset="0"/>
              </a:rPr>
              <a:t> covers the function</a:t>
            </a:r>
          </a:p>
          <a:p>
            <a:r>
              <a:rPr lang="en-US">
                <a:latin typeface="Arial Narrow" charset="0"/>
              </a:rPr>
              <a:t>Modification of the tautology algorithm</a:t>
            </a:r>
          </a:p>
          <a:p>
            <a:pPr lvl="1"/>
            <a:r>
              <a:rPr lang="en-US">
                <a:latin typeface="Arial Narrow" charset="0"/>
              </a:rPr>
              <a:t>Each cube in </a:t>
            </a:r>
            <a:r>
              <a:rPr lang="en-US">
                <a:solidFill>
                  <a:schemeClr val="tx2"/>
                </a:solidFill>
                <a:latin typeface="Arial Narrow" charset="0"/>
              </a:rPr>
              <a:t>R</a:t>
            </a:r>
            <a:r>
              <a:rPr lang="en-US" baseline="30000">
                <a:solidFill>
                  <a:schemeClr val="tx2"/>
                </a:solidFill>
                <a:latin typeface="Arial Narrow" charset="0"/>
              </a:rPr>
              <a:t>p</a:t>
            </a:r>
            <a:r>
              <a:rPr lang="en-US">
                <a:latin typeface="Arial Narrow" charset="0"/>
              </a:rPr>
              <a:t> is covered by other cubes</a:t>
            </a:r>
          </a:p>
          <a:p>
            <a:pPr lvl="1"/>
            <a:r>
              <a:rPr lang="en-US">
                <a:latin typeface="Arial Narrow" charset="0"/>
              </a:rPr>
              <a:t>Find mutual covering relations</a:t>
            </a:r>
          </a:p>
          <a:p>
            <a:r>
              <a:rPr lang="en-US">
                <a:latin typeface="Arial Narrow" charset="0"/>
              </a:rPr>
              <a:t>Reduces to a covering problem</a:t>
            </a:r>
          </a:p>
          <a:p>
            <a:pPr lvl="1"/>
            <a:r>
              <a:rPr lang="en-US">
                <a:latin typeface="Arial Narrow" charset="0"/>
              </a:rPr>
              <a:t>Apply a heuristic algorithm.</a:t>
            </a:r>
          </a:p>
          <a:p>
            <a:pPr lvl="1"/>
            <a:r>
              <a:rPr lang="en-US">
                <a:latin typeface="Arial Narrow" charset="0"/>
              </a:rPr>
              <a:t>Note that even by applying an exact algorithm, a minimum solution may not be found, because we do not have all primes.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819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1B9BCD6-1FCD-FC45-A6B3-A6FA4447EC66}" type="slidenum">
              <a:rPr lang="en-US" sz="1400" b="0"/>
              <a:pPr/>
              <a:t>6</a:t>
            </a:fld>
            <a:endParaRPr lang="en-US" sz="1400" b="0"/>
          </a:p>
        </p:txBody>
      </p:sp>
      <p:sp>
        <p:nvSpPr>
          <p:cNvPr id="8196" name="Rectangle 2"/>
          <p:cNvSpPr>
            <a:spLocks noGrp="1" noChangeArrowheads="1"/>
          </p:cNvSpPr>
          <p:nvPr>
            <p:ph type="title"/>
          </p:nvPr>
        </p:nvSpPr>
        <p:spPr/>
        <p:txBody>
          <a:bodyPr/>
          <a:lstStyle/>
          <a:p>
            <a:r>
              <a:rPr lang="en-US">
                <a:latin typeface="Arial Narrow" charset="0"/>
              </a:rPr>
              <a:t>Operators</a:t>
            </a:r>
          </a:p>
        </p:txBody>
      </p:sp>
      <p:sp>
        <p:nvSpPr>
          <p:cNvPr id="1365002" name="Rectangle 10"/>
          <p:cNvSpPr>
            <a:spLocks noGrp="1" noChangeArrowheads="1"/>
          </p:cNvSpPr>
          <p:nvPr>
            <p:ph type="body" idx="1"/>
          </p:nvPr>
        </p:nvSpPr>
        <p:spPr/>
        <p:txBody>
          <a:bodyPr/>
          <a:lstStyle/>
          <a:p>
            <a:r>
              <a:rPr lang="en-US" sz="3200">
                <a:latin typeface="Arial Narrow" charset="0"/>
              </a:rPr>
              <a:t>Function </a:t>
            </a:r>
            <a:r>
              <a:rPr lang="en-US" sz="3200">
                <a:solidFill>
                  <a:schemeClr val="bg2"/>
                </a:solidFill>
                <a:latin typeface="Arial Narrow" charset="0"/>
              </a:rPr>
              <a:t>f ( x</a:t>
            </a:r>
            <a:r>
              <a:rPr lang="en-US" sz="3200" baseline="-25000">
                <a:solidFill>
                  <a:schemeClr val="bg2"/>
                </a:solidFill>
                <a:latin typeface="Arial Narrow" charset="0"/>
              </a:rPr>
              <a:t>1</a:t>
            </a:r>
            <a:r>
              <a:rPr lang="en-US" sz="3200">
                <a:solidFill>
                  <a:schemeClr val="bg2"/>
                </a:solidFill>
                <a:latin typeface="Arial Narrow" charset="0"/>
              </a:rPr>
              <a:t>, x</a:t>
            </a:r>
            <a:r>
              <a:rPr lang="en-US" sz="3200" baseline="-25000">
                <a:solidFill>
                  <a:schemeClr val="bg2"/>
                </a:solidFill>
                <a:latin typeface="Arial Narrow" charset="0"/>
              </a:rPr>
              <a:t>2</a:t>
            </a:r>
            <a:r>
              <a:rPr lang="en-US" sz="3200">
                <a:solidFill>
                  <a:schemeClr val="bg2"/>
                </a:solidFill>
                <a:latin typeface="Arial Narrow" charset="0"/>
              </a:rPr>
              <a:t>, …., x</a:t>
            </a:r>
            <a:r>
              <a:rPr lang="en-US" sz="3200" baseline="-25000">
                <a:solidFill>
                  <a:schemeClr val="bg2"/>
                </a:solidFill>
                <a:latin typeface="Arial Narrow" charset="0"/>
              </a:rPr>
              <a:t>i</a:t>
            </a:r>
            <a:r>
              <a:rPr lang="en-US" sz="3200">
                <a:solidFill>
                  <a:schemeClr val="bg2"/>
                </a:solidFill>
                <a:latin typeface="Arial Narrow" charset="0"/>
              </a:rPr>
              <a:t>, …., x</a:t>
            </a:r>
            <a:r>
              <a:rPr lang="en-US" sz="3200" baseline="-25000">
                <a:solidFill>
                  <a:schemeClr val="bg2"/>
                </a:solidFill>
                <a:latin typeface="Arial Narrow" charset="0"/>
              </a:rPr>
              <a:t>n</a:t>
            </a:r>
            <a:r>
              <a:rPr lang="en-US" sz="3200">
                <a:solidFill>
                  <a:schemeClr val="bg2"/>
                </a:solidFill>
                <a:latin typeface="Arial Narrow" charset="0"/>
              </a:rPr>
              <a:t>) </a:t>
            </a:r>
          </a:p>
          <a:p>
            <a:r>
              <a:rPr lang="en-US" sz="3200" i="1">
                <a:latin typeface="Arial Narrow" charset="0"/>
              </a:rPr>
              <a:t>Boolean difference</a:t>
            </a:r>
            <a:r>
              <a:rPr lang="en-US" sz="3200">
                <a:latin typeface="Arial Narrow" charset="0"/>
              </a:rPr>
              <a:t> of </a:t>
            </a:r>
            <a:r>
              <a:rPr lang="en-US" sz="3200">
                <a:solidFill>
                  <a:schemeClr val="bg2"/>
                </a:solidFill>
                <a:latin typeface="Arial Narrow" charset="0"/>
              </a:rPr>
              <a:t>f</a:t>
            </a:r>
            <a:r>
              <a:rPr lang="en-US" sz="3200">
                <a:latin typeface="Arial Narrow" charset="0"/>
              </a:rPr>
              <a:t> w.r.t. variable </a:t>
            </a:r>
            <a:r>
              <a:rPr lang="en-US" sz="3200">
                <a:solidFill>
                  <a:schemeClr val="bg2"/>
                </a:solidFill>
                <a:latin typeface="Arial Narrow" charset="0"/>
              </a:rPr>
              <a:t>x</a:t>
            </a:r>
            <a:r>
              <a:rPr lang="en-US" sz="3200" baseline="-25000">
                <a:solidFill>
                  <a:schemeClr val="bg2"/>
                </a:solidFill>
                <a:latin typeface="Arial Narrow" charset="0"/>
              </a:rPr>
              <a:t>i</a:t>
            </a:r>
            <a:r>
              <a:rPr lang="en-US" sz="3200">
                <a:latin typeface="Arial Narrow" charset="0"/>
              </a:rPr>
              <a:t>:</a:t>
            </a:r>
          </a:p>
          <a:p>
            <a:pPr lvl="1"/>
            <a:r>
              <a:rPr lang="en-US" sz="2800">
                <a:solidFill>
                  <a:schemeClr val="bg2"/>
                </a:solidFill>
                <a:latin typeface="Arial Narrow" charset="0"/>
              </a:rPr>
              <a:t>∂f/∂x</a:t>
            </a:r>
            <a:r>
              <a:rPr lang="en-US" sz="2800" baseline="-25000">
                <a:solidFill>
                  <a:schemeClr val="bg2"/>
                </a:solidFill>
                <a:latin typeface="Arial Narrow" charset="0"/>
              </a:rPr>
              <a:t>i</a:t>
            </a:r>
            <a:r>
              <a:rPr lang="en-US" sz="2800">
                <a:solidFill>
                  <a:schemeClr val="bg2"/>
                </a:solidFill>
                <a:latin typeface="Arial Narrow" charset="0"/>
              </a:rPr>
              <a:t> </a:t>
            </a:r>
            <a:r>
              <a:rPr lang="en-US" sz="2800">
                <a:solidFill>
                  <a:schemeClr val="bg2"/>
                </a:solidFill>
                <a:latin typeface="Arial Narrow" charset="0"/>
                <a:ea typeface="ヒラギノ角ゴ Pro W3" charset="0"/>
                <a:cs typeface="ヒラギノ角ゴ Pro W3" charset="0"/>
              </a:rPr>
              <a:t>≡</a:t>
            </a:r>
            <a:r>
              <a:rPr lang="en-US" sz="2800">
                <a:solidFill>
                  <a:schemeClr val="bg2"/>
                </a:solidFill>
                <a:latin typeface="Arial Narrow" charset="0"/>
              </a:rPr>
              <a:t> f</a:t>
            </a:r>
            <a:r>
              <a:rPr lang="en-US" baseline="-25000">
                <a:solidFill>
                  <a:schemeClr val="bg2"/>
                </a:solidFill>
                <a:latin typeface="Arial Narrow" charset="0"/>
              </a:rPr>
              <a:t>xi</a:t>
            </a:r>
            <a:r>
              <a:rPr lang="en-US" sz="2800">
                <a:solidFill>
                  <a:schemeClr val="bg2"/>
                </a:solidFill>
                <a:latin typeface="Arial Narrow" charset="0"/>
              </a:rPr>
              <a:t> </a:t>
            </a:r>
            <a:r>
              <a:rPr lang="en-US" sz="2800">
                <a:solidFill>
                  <a:schemeClr val="bg2"/>
                </a:solidFill>
                <a:latin typeface="Arial Narrow" charset="0"/>
                <a:sym typeface="Symbol" charset="0"/>
              </a:rPr>
              <a:t></a:t>
            </a:r>
            <a:r>
              <a:rPr lang="en-US" sz="2800">
                <a:solidFill>
                  <a:schemeClr val="bg2"/>
                </a:solidFill>
                <a:latin typeface="Arial Narrow" charset="0"/>
              </a:rPr>
              <a:t> f</a:t>
            </a:r>
            <a:r>
              <a:rPr lang="en-US" baseline="-25000">
                <a:solidFill>
                  <a:schemeClr val="bg2"/>
                </a:solidFill>
                <a:latin typeface="Arial Narrow" charset="0"/>
              </a:rPr>
              <a:t>xi</a:t>
            </a:r>
            <a:r>
              <a:rPr lang="ja-JP" altLang="en-US" baseline="-25000">
                <a:solidFill>
                  <a:schemeClr val="bg2"/>
                </a:solidFill>
                <a:latin typeface="Arial Narrow" charset="0"/>
              </a:rPr>
              <a:t>’</a:t>
            </a:r>
            <a:endParaRPr lang="en-US">
              <a:latin typeface="Arial Narrow" charset="0"/>
            </a:endParaRPr>
          </a:p>
          <a:p>
            <a:r>
              <a:rPr lang="en-US" sz="3200" i="1">
                <a:latin typeface="Arial Narrow" charset="0"/>
              </a:rPr>
              <a:t>Consensus</a:t>
            </a:r>
            <a:r>
              <a:rPr lang="en-US" sz="3200">
                <a:latin typeface="Arial Narrow" charset="0"/>
              </a:rPr>
              <a:t> of </a:t>
            </a:r>
            <a:r>
              <a:rPr lang="en-US" sz="3200">
                <a:solidFill>
                  <a:schemeClr val="bg2"/>
                </a:solidFill>
                <a:latin typeface="Arial Narrow" charset="0"/>
              </a:rPr>
              <a:t>f</a:t>
            </a:r>
            <a:r>
              <a:rPr lang="en-US" sz="3200">
                <a:latin typeface="Arial Narrow" charset="0"/>
              </a:rPr>
              <a:t> w.r.t. variable </a:t>
            </a:r>
            <a:r>
              <a:rPr lang="en-US" sz="3200">
                <a:solidFill>
                  <a:schemeClr val="bg2"/>
                </a:solidFill>
                <a:latin typeface="Arial Narrow" charset="0"/>
              </a:rPr>
              <a:t>x</a:t>
            </a:r>
            <a:r>
              <a:rPr lang="en-US" sz="3200" baseline="-25000">
                <a:solidFill>
                  <a:schemeClr val="bg2"/>
                </a:solidFill>
                <a:latin typeface="Arial Narrow" charset="0"/>
              </a:rPr>
              <a:t>i</a:t>
            </a:r>
            <a:r>
              <a:rPr lang="en-US" sz="3200">
                <a:latin typeface="Arial Narrow" charset="0"/>
              </a:rPr>
              <a:t>:</a:t>
            </a:r>
          </a:p>
          <a:p>
            <a:pPr lvl="1"/>
            <a:r>
              <a:rPr lang="en-US" sz="2800" i="1">
                <a:solidFill>
                  <a:schemeClr val="bg2"/>
                </a:solidFill>
                <a:latin typeface="Arial Narrow" charset="0"/>
              </a:rPr>
              <a:t>C</a:t>
            </a:r>
            <a:r>
              <a:rPr lang="en-US" baseline="-25000">
                <a:solidFill>
                  <a:schemeClr val="bg2"/>
                </a:solidFill>
                <a:latin typeface="Arial Narrow" charset="0"/>
              </a:rPr>
              <a:t>xi</a:t>
            </a:r>
            <a:r>
              <a:rPr lang="en-US" sz="2800">
                <a:solidFill>
                  <a:schemeClr val="bg2"/>
                </a:solidFill>
                <a:latin typeface="Arial Narrow" charset="0"/>
              </a:rPr>
              <a:t> </a:t>
            </a:r>
            <a:r>
              <a:rPr lang="en-US" sz="2800">
                <a:solidFill>
                  <a:schemeClr val="bg2"/>
                </a:solidFill>
                <a:latin typeface="Arial Narrow" charset="0"/>
                <a:ea typeface="ヒラギノ角ゴ Pro W3" charset="0"/>
                <a:cs typeface="ヒラギノ角ゴ Pro W3" charset="0"/>
              </a:rPr>
              <a:t>≡</a:t>
            </a:r>
            <a:r>
              <a:rPr lang="en-US" sz="2800">
                <a:solidFill>
                  <a:schemeClr val="bg2"/>
                </a:solidFill>
                <a:latin typeface="Arial Narrow" charset="0"/>
              </a:rPr>
              <a:t> f</a:t>
            </a:r>
            <a:r>
              <a:rPr lang="en-US" baseline="-25000">
                <a:solidFill>
                  <a:schemeClr val="bg2"/>
                </a:solidFill>
                <a:latin typeface="Arial Narrow" charset="0"/>
              </a:rPr>
              <a:t>xi</a:t>
            </a:r>
            <a:r>
              <a:rPr lang="en-US" sz="2800" baseline="-25000">
                <a:solidFill>
                  <a:schemeClr val="bg2"/>
                </a:solidFill>
                <a:latin typeface="Arial Narrow" charset="0"/>
              </a:rPr>
              <a:t> </a:t>
            </a:r>
            <a:r>
              <a:rPr lang="en-US" sz="2800">
                <a:solidFill>
                  <a:schemeClr val="bg2"/>
                </a:solidFill>
                <a:latin typeface="Arial Narrow" charset="0"/>
              </a:rPr>
              <a:t> </a:t>
            </a:r>
            <a:r>
              <a:rPr lang="en-US" sz="2800" baseline="30000">
                <a:solidFill>
                  <a:schemeClr val="bg2"/>
                </a:solidFill>
                <a:latin typeface="Arial Narrow" charset="0"/>
              </a:rPr>
              <a:t>.</a:t>
            </a:r>
            <a:r>
              <a:rPr lang="en-US" sz="2800">
                <a:solidFill>
                  <a:schemeClr val="bg2"/>
                </a:solidFill>
                <a:latin typeface="Arial Narrow" charset="0"/>
              </a:rPr>
              <a:t>  f</a:t>
            </a:r>
            <a:r>
              <a:rPr lang="en-US" baseline="-25000">
                <a:solidFill>
                  <a:schemeClr val="bg2"/>
                </a:solidFill>
                <a:latin typeface="Arial Narrow" charset="0"/>
              </a:rPr>
              <a:t>xi</a:t>
            </a:r>
            <a:r>
              <a:rPr lang="ja-JP" altLang="en-US" baseline="-25000">
                <a:solidFill>
                  <a:schemeClr val="bg2"/>
                </a:solidFill>
                <a:latin typeface="Arial Narrow" charset="0"/>
              </a:rPr>
              <a:t>’</a:t>
            </a:r>
            <a:endParaRPr lang="en-US">
              <a:solidFill>
                <a:schemeClr val="bg2"/>
              </a:solidFill>
              <a:latin typeface="Arial Narrow" charset="0"/>
            </a:endParaRPr>
          </a:p>
          <a:p>
            <a:r>
              <a:rPr lang="en-US" sz="3200" i="1">
                <a:latin typeface="Arial Narrow" charset="0"/>
              </a:rPr>
              <a:t>Smoothing</a:t>
            </a:r>
            <a:r>
              <a:rPr lang="en-US" sz="3200">
                <a:latin typeface="Arial Narrow" charset="0"/>
              </a:rPr>
              <a:t> of </a:t>
            </a:r>
            <a:r>
              <a:rPr lang="en-US" sz="3200">
                <a:solidFill>
                  <a:schemeClr val="bg2"/>
                </a:solidFill>
                <a:latin typeface="Arial Narrow" charset="0"/>
              </a:rPr>
              <a:t>f</a:t>
            </a:r>
            <a:r>
              <a:rPr lang="en-US" sz="3200">
                <a:latin typeface="Arial Narrow" charset="0"/>
              </a:rPr>
              <a:t> w.r.t. variable </a:t>
            </a:r>
            <a:r>
              <a:rPr lang="en-US" sz="3200">
                <a:solidFill>
                  <a:schemeClr val="bg2"/>
                </a:solidFill>
                <a:latin typeface="Arial Narrow" charset="0"/>
              </a:rPr>
              <a:t>x</a:t>
            </a:r>
            <a:r>
              <a:rPr lang="en-US" sz="3200" baseline="-25000">
                <a:solidFill>
                  <a:schemeClr val="bg2"/>
                </a:solidFill>
                <a:latin typeface="Arial Narrow" charset="0"/>
              </a:rPr>
              <a:t>i</a:t>
            </a:r>
            <a:r>
              <a:rPr lang="en-US" sz="3200">
                <a:latin typeface="Arial Narrow" charset="0"/>
              </a:rPr>
              <a:t>:</a:t>
            </a:r>
          </a:p>
          <a:p>
            <a:pPr lvl="1"/>
            <a:r>
              <a:rPr lang="en-US" sz="2800" i="1">
                <a:solidFill>
                  <a:schemeClr val="bg2"/>
                </a:solidFill>
                <a:latin typeface="Arial Narrow" charset="0"/>
              </a:rPr>
              <a:t>S</a:t>
            </a:r>
            <a:r>
              <a:rPr lang="en-US" baseline="-25000">
                <a:solidFill>
                  <a:schemeClr val="bg2"/>
                </a:solidFill>
                <a:latin typeface="Arial Narrow" charset="0"/>
              </a:rPr>
              <a:t>xi</a:t>
            </a:r>
            <a:r>
              <a:rPr lang="en-US" sz="2800">
                <a:solidFill>
                  <a:schemeClr val="bg2"/>
                </a:solidFill>
                <a:latin typeface="Arial Narrow" charset="0"/>
              </a:rPr>
              <a:t> </a:t>
            </a:r>
            <a:r>
              <a:rPr lang="en-US" sz="2800">
                <a:solidFill>
                  <a:schemeClr val="bg2"/>
                </a:solidFill>
                <a:latin typeface="Arial Narrow" charset="0"/>
                <a:ea typeface="ヒラギノ角ゴ Pro W3" charset="0"/>
                <a:cs typeface="ヒラギノ角ゴ Pro W3" charset="0"/>
              </a:rPr>
              <a:t>≡</a:t>
            </a:r>
            <a:r>
              <a:rPr lang="en-US" sz="2800">
                <a:solidFill>
                  <a:schemeClr val="bg2"/>
                </a:solidFill>
                <a:latin typeface="Arial Narrow" charset="0"/>
              </a:rPr>
              <a:t> f</a:t>
            </a:r>
            <a:r>
              <a:rPr lang="en-US" baseline="-25000">
                <a:solidFill>
                  <a:schemeClr val="bg2"/>
                </a:solidFill>
                <a:latin typeface="Arial Narrow" charset="0"/>
              </a:rPr>
              <a:t>xi</a:t>
            </a:r>
            <a:r>
              <a:rPr lang="en-US" sz="2800">
                <a:solidFill>
                  <a:schemeClr val="bg2"/>
                </a:solidFill>
                <a:latin typeface="Arial Narrow" charset="0"/>
              </a:rPr>
              <a:t> </a:t>
            </a:r>
            <a:r>
              <a:rPr lang="en-US" sz="2800">
                <a:solidFill>
                  <a:schemeClr val="bg2"/>
                </a:solidFill>
                <a:latin typeface="Arial Narrow" charset="0"/>
                <a:sym typeface="Symbol" charset="0"/>
              </a:rPr>
              <a:t>+</a:t>
            </a:r>
            <a:r>
              <a:rPr lang="en-US" sz="2800">
                <a:solidFill>
                  <a:schemeClr val="bg2"/>
                </a:solidFill>
                <a:latin typeface="Arial Narrow" charset="0"/>
              </a:rPr>
              <a:t> f</a:t>
            </a:r>
            <a:r>
              <a:rPr lang="en-US" baseline="-25000">
                <a:solidFill>
                  <a:schemeClr val="bg2"/>
                </a:solidFill>
                <a:latin typeface="Arial Narrow" charset="0"/>
              </a:rPr>
              <a:t>xi</a:t>
            </a:r>
            <a:r>
              <a:rPr lang="ja-JP" altLang="en-US" baseline="-25000">
                <a:solidFill>
                  <a:schemeClr val="bg2"/>
                </a:solidFill>
                <a:latin typeface="Arial Narrow" charset="0"/>
              </a:rPr>
              <a:t>’</a:t>
            </a:r>
            <a:endParaRPr lang="en-US">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500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5002">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6500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6500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6500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500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3491"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C8330F7-BDB6-3E48-B10F-CEF8F931B2D6}" type="slidenum">
              <a:rPr lang="en-US" sz="1400" b="0"/>
              <a:pPr/>
              <a:t>60</a:t>
            </a:fld>
            <a:endParaRPr lang="en-US" sz="1400" b="0"/>
          </a:p>
        </p:txBody>
      </p:sp>
      <p:sp>
        <p:nvSpPr>
          <p:cNvPr id="63492" name="Rectangle 2"/>
          <p:cNvSpPr>
            <a:spLocks noGrp="1" noChangeArrowheads="1"/>
          </p:cNvSpPr>
          <p:nvPr>
            <p:ph type="title"/>
          </p:nvPr>
        </p:nvSpPr>
        <p:spPr/>
        <p:txBody>
          <a:bodyPr/>
          <a:lstStyle/>
          <a:p>
            <a:r>
              <a:rPr lang="en-US">
                <a:latin typeface="Arial Narrow" charset="0"/>
              </a:rPr>
              <a:t>Example</a:t>
            </a:r>
          </a:p>
        </p:txBody>
      </p:sp>
      <p:sp>
        <p:nvSpPr>
          <p:cNvPr id="63493" name="Rectangle 6"/>
          <p:cNvSpPr>
            <a:spLocks noGrp="1" noChangeArrowheads="1"/>
          </p:cNvSpPr>
          <p:nvPr>
            <p:ph type="body" idx="1"/>
          </p:nvPr>
        </p:nvSpPr>
        <p:spPr/>
        <p:txBody>
          <a:bodyPr/>
          <a:lstStyle/>
          <a:p>
            <a:endParaRPr lang="en-US" sz="3200" i="1">
              <a:solidFill>
                <a:schemeClr val="bg2"/>
              </a:solidFill>
              <a:latin typeface="Arial Narrow" charset="0"/>
            </a:endParaRPr>
          </a:p>
          <a:p>
            <a:endParaRPr lang="en-US" sz="3200" i="1">
              <a:solidFill>
                <a:schemeClr val="bg2"/>
              </a:solidFill>
              <a:latin typeface="Arial Narrow" charset="0"/>
            </a:endParaRPr>
          </a:p>
          <a:p>
            <a:endParaRPr lang="en-US" sz="3200" i="1">
              <a:solidFill>
                <a:schemeClr val="bg2"/>
              </a:solidFill>
              <a:latin typeface="Arial Narrow" charset="0"/>
            </a:endParaRPr>
          </a:p>
          <a:p>
            <a:r>
              <a:rPr lang="en-US" sz="3200" i="1">
                <a:solidFill>
                  <a:schemeClr val="bg2"/>
                </a:solidFill>
                <a:latin typeface="Arial Narrow" charset="0"/>
              </a:rPr>
              <a:t>E</a:t>
            </a:r>
            <a:r>
              <a:rPr lang="en-US" sz="3200" i="1" baseline="30000">
                <a:solidFill>
                  <a:schemeClr val="bg2"/>
                </a:solidFill>
                <a:latin typeface="Arial Narrow" charset="0"/>
              </a:rPr>
              <a:t>r</a:t>
            </a:r>
            <a:r>
              <a:rPr lang="en-US" sz="3200">
                <a:solidFill>
                  <a:schemeClr val="bg2"/>
                </a:solidFill>
                <a:latin typeface="Arial Narrow" charset="0"/>
              </a:rPr>
              <a:t> = {</a:t>
            </a:r>
            <a:r>
              <a:rPr lang="el-GR" sz="3200" i="1">
                <a:solidFill>
                  <a:srgbClr val="00CCFF"/>
                </a:solidFill>
                <a:latin typeface="Lucida Grande" charset="0"/>
              </a:rPr>
              <a:t>α</a:t>
            </a:r>
            <a:r>
              <a:rPr lang="en-US" sz="3200" i="1">
                <a:solidFill>
                  <a:schemeClr val="bg2"/>
                </a:solidFill>
                <a:latin typeface="Arial Narrow" charset="0"/>
              </a:rPr>
              <a:t>, </a:t>
            </a:r>
            <a:r>
              <a:rPr lang="el-GR" sz="3200" i="1">
                <a:solidFill>
                  <a:srgbClr val="CC6600"/>
                </a:solidFill>
                <a:latin typeface="Lucida Grande" charset="0"/>
              </a:rPr>
              <a:t>ε</a:t>
            </a:r>
            <a:r>
              <a:rPr lang="en-US" sz="3200">
                <a:solidFill>
                  <a:schemeClr val="bg2"/>
                </a:solidFill>
                <a:latin typeface="Arial Narrow" charset="0"/>
              </a:rPr>
              <a:t>}</a:t>
            </a:r>
            <a:endParaRPr lang="en-US" sz="3200">
              <a:latin typeface="Arial Narrow" charset="0"/>
            </a:endParaRPr>
          </a:p>
          <a:p>
            <a:r>
              <a:rPr lang="en-US" sz="3200" i="1">
                <a:solidFill>
                  <a:schemeClr val="bg2"/>
                </a:solidFill>
                <a:latin typeface="Arial Narrow" charset="0"/>
              </a:rPr>
              <a:t>R</a:t>
            </a:r>
            <a:r>
              <a:rPr lang="en-US" sz="3200" i="1" baseline="30000">
                <a:solidFill>
                  <a:schemeClr val="bg2"/>
                </a:solidFill>
                <a:latin typeface="Arial Narrow" charset="0"/>
              </a:rPr>
              <a:t>t</a:t>
            </a:r>
            <a:r>
              <a:rPr lang="en-US" sz="3200">
                <a:solidFill>
                  <a:schemeClr val="bg2"/>
                </a:solidFill>
                <a:latin typeface="Arial Narrow" charset="0"/>
              </a:rPr>
              <a:t> = </a:t>
            </a:r>
            <a:r>
              <a:rPr lang="el-GR" sz="3200">
                <a:solidFill>
                  <a:schemeClr val="bg2"/>
                </a:solidFill>
                <a:latin typeface="Arial Unicode MS" charset="0"/>
                <a:cs typeface="Arial Unicode MS" charset="0"/>
              </a:rPr>
              <a:t>∅</a:t>
            </a:r>
            <a:endParaRPr lang="el-GR" sz="3200">
              <a:latin typeface="Arial Unicode MS" charset="0"/>
              <a:cs typeface="Arial Unicode MS" charset="0"/>
            </a:endParaRPr>
          </a:p>
          <a:p>
            <a:r>
              <a:rPr lang="en-US" sz="3200" i="1">
                <a:solidFill>
                  <a:schemeClr val="bg2"/>
                </a:solidFill>
                <a:latin typeface="Arial Narrow" charset="0"/>
              </a:rPr>
              <a:t>R</a:t>
            </a:r>
            <a:r>
              <a:rPr lang="en-US" sz="3200" i="1" baseline="30000">
                <a:solidFill>
                  <a:schemeClr val="bg2"/>
                </a:solidFill>
                <a:latin typeface="Arial Narrow" charset="0"/>
              </a:rPr>
              <a:t>p</a:t>
            </a:r>
            <a:r>
              <a:rPr lang="en-US" sz="3200">
                <a:solidFill>
                  <a:schemeClr val="bg2"/>
                </a:solidFill>
                <a:latin typeface="Arial Narrow" charset="0"/>
              </a:rPr>
              <a:t> = {</a:t>
            </a:r>
            <a:r>
              <a:rPr lang="el-GR" sz="3200" i="1">
                <a:solidFill>
                  <a:schemeClr val="accent1"/>
                </a:solidFill>
                <a:latin typeface="Lucida Grande" charset="0"/>
              </a:rPr>
              <a:t>β</a:t>
            </a:r>
            <a:r>
              <a:rPr lang="en-US" sz="3200" i="1">
                <a:solidFill>
                  <a:schemeClr val="bg2"/>
                </a:solidFill>
                <a:latin typeface="Arial Narrow" charset="0"/>
              </a:rPr>
              <a:t>, </a:t>
            </a:r>
            <a:r>
              <a:rPr lang="el-GR" sz="3200" i="1">
                <a:solidFill>
                  <a:schemeClr val="folHlink"/>
                </a:solidFill>
                <a:latin typeface="Lucida Grande" charset="0"/>
              </a:rPr>
              <a:t>γ</a:t>
            </a:r>
            <a:r>
              <a:rPr lang="en-US" sz="3200" i="1">
                <a:solidFill>
                  <a:schemeClr val="bg2"/>
                </a:solidFill>
                <a:latin typeface="Arial Narrow" charset="0"/>
              </a:rPr>
              <a:t>, </a:t>
            </a:r>
            <a:r>
              <a:rPr lang="el-GR" sz="3200" i="1">
                <a:solidFill>
                  <a:schemeClr val="bg2"/>
                </a:solidFill>
                <a:latin typeface="Lucida Grande" charset="0"/>
              </a:rPr>
              <a:t>δ</a:t>
            </a:r>
            <a:r>
              <a:rPr lang="en-US" sz="3200">
                <a:solidFill>
                  <a:schemeClr val="bg2"/>
                </a:solidFill>
                <a:latin typeface="Arial Narrow" charset="0"/>
              </a:rPr>
              <a:t>}</a:t>
            </a:r>
            <a:endParaRPr lang="en-US" sz="3200" i="1" baseline="30000">
              <a:solidFill>
                <a:schemeClr val="bg2"/>
              </a:solidFill>
              <a:latin typeface="Arial Narrow" charset="0"/>
            </a:endParaRPr>
          </a:p>
          <a:p>
            <a:endParaRPr lang="en-US">
              <a:latin typeface="Arial Narrow" charset="0"/>
            </a:endParaRPr>
          </a:p>
        </p:txBody>
      </p:sp>
      <p:grpSp>
        <p:nvGrpSpPr>
          <p:cNvPr id="63494" name="Group 13"/>
          <p:cNvGrpSpPr>
            <a:grpSpLocks/>
          </p:cNvGrpSpPr>
          <p:nvPr/>
        </p:nvGrpSpPr>
        <p:grpSpPr bwMode="auto">
          <a:xfrm>
            <a:off x="3590925" y="1095375"/>
            <a:ext cx="1936750" cy="2286000"/>
            <a:chOff x="1686" y="575"/>
            <a:chExt cx="1220" cy="1440"/>
          </a:xfrm>
        </p:grpSpPr>
        <p:sp>
          <p:nvSpPr>
            <p:cNvPr id="63508" name="Text Box 8"/>
            <p:cNvSpPr txBox="1">
              <a:spLocks noChangeArrowheads="1"/>
            </p:cNvSpPr>
            <p:nvPr/>
          </p:nvSpPr>
          <p:spPr bwMode="auto">
            <a:xfrm>
              <a:off x="1686" y="575"/>
              <a:ext cx="1220"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α</a:t>
              </a:r>
              <a:r>
                <a:rPr lang="en-US"/>
                <a:t>      10  10  11</a:t>
              </a:r>
            </a:p>
          </p:txBody>
        </p:sp>
        <p:sp>
          <p:nvSpPr>
            <p:cNvPr id="63509" name="Text Box 9"/>
            <p:cNvSpPr txBox="1">
              <a:spLocks noChangeArrowheads="1"/>
            </p:cNvSpPr>
            <p:nvPr/>
          </p:nvSpPr>
          <p:spPr bwMode="auto">
            <a:xfrm>
              <a:off x="1695" y="1439"/>
              <a:ext cx="1199"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δ</a:t>
              </a:r>
              <a:r>
                <a:rPr lang="en-US"/>
                <a:t>      01  01  11</a:t>
              </a:r>
            </a:p>
          </p:txBody>
        </p:sp>
        <p:sp>
          <p:nvSpPr>
            <p:cNvPr id="63510" name="Text Box 10"/>
            <p:cNvSpPr txBox="1">
              <a:spLocks noChangeArrowheads="1"/>
            </p:cNvSpPr>
            <p:nvPr/>
          </p:nvSpPr>
          <p:spPr bwMode="auto">
            <a:xfrm>
              <a:off x="1693" y="1151"/>
              <a:ext cx="1197"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γ</a:t>
              </a:r>
              <a:r>
                <a:rPr lang="en-US"/>
                <a:t>      01  11  01</a:t>
              </a:r>
            </a:p>
          </p:txBody>
        </p:sp>
        <p:sp>
          <p:nvSpPr>
            <p:cNvPr id="63511" name="Text Box 11"/>
            <p:cNvSpPr txBox="1">
              <a:spLocks noChangeArrowheads="1"/>
            </p:cNvSpPr>
            <p:nvPr/>
          </p:nvSpPr>
          <p:spPr bwMode="auto">
            <a:xfrm>
              <a:off x="1694" y="863"/>
              <a:ext cx="1203"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β</a:t>
              </a:r>
              <a:r>
                <a:rPr lang="en-US"/>
                <a:t>      11  10  01</a:t>
              </a:r>
            </a:p>
          </p:txBody>
        </p:sp>
        <p:sp>
          <p:nvSpPr>
            <p:cNvPr id="63512" name="Text Box 12"/>
            <p:cNvSpPr txBox="1">
              <a:spLocks noChangeArrowheads="1"/>
            </p:cNvSpPr>
            <p:nvPr/>
          </p:nvSpPr>
          <p:spPr bwMode="auto">
            <a:xfrm>
              <a:off x="1703" y="1727"/>
              <a:ext cx="1183"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l-GR">
                  <a:latin typeface="Lucida Grande" charset="0"/>
                </a:rPr>
                <a:t>ε</a:t>
              </a:r>
              <a:r>
                <a:rPr lang="en-US"/>
                <a:t>      11  01  10</a:t>
              </a:r>
            </a:p>
          </p:txBody>
        </p:sp>
      </p:grpSp>
      <p:sp>
        <p:nvSpPr>
          <p:cNvPr id="63495" name="Line 14"/>
          <p:cNvSpPr>
            <a:spLocks noChangeShapeType="1"/>
          </p:cNvSpPr>
          <p:nvPr/>
        </p:nvSpPr>
        <p:spPr bwMode="auto">
          <a:xfrm>
            <a:off x="4113213" y="1095375"/>
            <a:ext cx="0" cy="2286000"/>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3496" name="Oval 15"/>
          <p:cNvSpPr>
            <a:spLocks noChangeArrowheads="1"/>
          </p:cNvSpPr>
          <p:nvPr/>
        </p:nvSpPr>
        <p:spPr bwMode="auto">
          <a:xfrm>
            <a:off x="4019550" y="4297363"/>
            <a:ext cx="1857375" cy="457200"/>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63497" name="Oval 16"/>
          <p:cNvSpPr>
            <a:spLocks noChangeArrowheads="1"/>
          </p:cNvSpPr>
          <p:nvPr/>
        </p:nvSpPr>
        <p:spPr bwMode="auto">
          <a:xfrm rot="-2312950">
            <a:off x="5346700" y="3911600"/>
            <a:ext cx="1585913" cy="457200"/>
          </a:xfrm>
          <a:prstGeom prst="ellipse">
            <a:avLst/>
          </a:prstGeom>
          <a:solidFill>
            <a:srgbClr val="FFFF00">
              <a:alpha val="50195"/>
            </a:srgbClr>
          </a:solidFill>
          <a:ln w="25400">
            <a:solidFill>
              <a:schemeClr val="folHlink"/>
            </a:solidFill>
            <a:round/>
            <a:headEnd/>
            <a:tailEnd/>
          </a:ln>
        </p:spPr>
        <p:txBody>
          <a:bodyPr wrap="none" anchor="ctr"/>
          <a:lstStyle/>
          <a:p>
            <a:endParaRPr lang="en-US"/>
          </a:p>
        </p:txBody>
      </p:sp>
      <p:sp>
        <p:nvSpPr>
          <p:cNvPr id="63498" name="Oval 17"/>
          <p:cNvSpPr>
            <a:spLocks noChangeArrowheads="1"/>
          </p:cNvSpPr>
          <p:nvPr/>
        </p:nvSpPr>
        <p:spPr bwMode="auto">
          <a:xfrm rot="-5400000">
            <a:off x="5656263" y="4306888"/>
            <a:ext cx="1828800" cy="457200"/>
          </a:xfrm>
          <a:prstGeom prst="ellipse">
            <a:avLst/>
          </a:prstGeom>
          <a:solidFill>
            <a:srgbClr val="6600FF">
              <a:alpha val="50195"/>
            </a:srgbClr>
          </a:solidFill>
          <a:ln w="25400">
            <a:solidFill>
              <a:srgbClr val="800080"/>
            </a:solidFill>
            <a:round/>
            <a:headEnd/>
            <a:tailEnd/>
          </a:ln>
        </p:spPr>
        <p:txBody>
          <a:bodyPr wrap="none" anchor="ctr"/>
          <a:lstStyle/>
          <a:p>
            <a:endParaRPr lang="en-US"/>
          </a:p>
        </p:txBody>
      </p:sp>
      <p:sp>
        <p:nvSpPr>
          <p:cNvPr id="63499" name="Oval 18"/>
          <p:cNvSpPr>
            <a:spLocks noChangeArrowheads="1"/>
          </p:cNvSpPr>
          <p:nvPr/>
        </p:nvSpPr>
        <p:spPr bwMode="auto">
          <a:xfrm>
            <a:off x="4910138" y="5030788"/>
            <a:ext cx="1857375" cy="457200"/>
          </a:xfrm>
          <a:prstGeom prst="ellipse">
            <a:avLst/>
          </a:prstGeom>
          <a:solidFill>
            <a:srgbClr val="FF0000">
              <a:alpha val="50195"/>
            </a:srgbClr>
          </a:solidFill>
          <a:ln w="25400">
            <a:solidFill>
              <a:srgbClr val="993300"/>
            </a:solidFill>
            <a:round/>
            <a:headEnd/>
            <a:tailEnd/>
          </a:ln>
        </p:spPr>
        <p:txBody>
          <a:bodyPr wrap="none" anchor="ctr"/>
          <a:lstStyle/>
          <a:p>
            <a:endParaRPr lang="en-US"/>
          </a:p>
        </p:txBody>
      </p:sp>
      <p:grpSp>
        <p:nvGrpSpPr>
          <p:cNvPr id="63500" name="Group 19"/>
          <p:cNvGrpSpPr>
            <a:grpSpLocks/>
          </p:cNvGrpSpPr>
          <p:nvPr/>
        </p:nvGrpSpPr>
        <p:grpSpPr bwMode="auto">
          <a:xfrm>
            <a:off x="4203700" y="3795713"/>
            <a:ext cx="2376488" cy="2198687"/>
            <a:chOff x="2015" y="2301"/>
            <a:chExt cx="1497" cy="1385"/>
          </a:xfrm>
        </p:grpSpPr>
        <p:sp>
          <p:nvSpPr>
            <p:cNvPr id="63502" name="Rectangle 20"/>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3503" name="Rectangle 21"/>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3504" name="Line 22"/>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3505" name="Line 23"/>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3506" name="Line 24"/>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3507" name="Line 25"/>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63501" name="Oval 26"/>
          <p:cNvSpPr>
            <a:spLocks noChangeArrowheads="1"/>
          </p:cNvSpPr>
          <p:nvPr/>
        </p:nvSpPr>
        <p:spPr bwMode="auto">
          <a:xfrm rot="-5400000">
            <a:off x="3289300" y="5011738"/>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4515"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250C481-3CD0-624E-A8CC-626C05FD88CD}" type="slidenum">
              <a:rPr lang="en-US" sz="1400" b="0"/>
              <a:pPr/>
              <a:t>61</a:t>
            </a:fld>
            <a:endParaRPr lang="en-US" sz="1400" b="0"/>
          </a:p>
        </p:txBody>
      </p:sp>
      <p:sp>
        <p:nvSpPr>
          <p:cNvPr id="64516" name="Rectangle 2"/>
          <p:cNvSpPr>
            <a:spLocks noGrp="1" noChangeArrowheads="1"/>
          </p:cNvSpPr>
          <p:nvPr>
            <p:ph type="title"/>
          </p:nvPr>
        </p:nvSpPr>
        <p:spPr/>
        <p:txBody>
          <a:bodyPr/>
          <a:lstStyle/>
          <a:p>
            <a:r>
              <a:rPr lang="en-US">
                <a:latin typeface="Arial Narrow" charset="0"/>
              </a:rPr>
              <a:t>Example (2)</a:t>
            </a:r>
          </a:p>
        </p:txBody>
      </p:sp>
      <p:sp>
        <p:nvSpPr>
          <p:cNvPr id="64517" name="Rectangle 3"/>
          <p:cNvSpPr>
            <a:spLocks noGrp="1" noChangeArrowheads="1"/>
          </p:cNvSpPr>
          <p:nvPr>
            <p:ph type="body" idx="1"/>
          </p:nvPr>
        </p:nvSpPr>
        <p:spPr/>
        <p:txBody>
          <a:bodyPr/>
          <a:lstStyle/>
          <a:p>
            <a:r>
              <a:rPr lang="en-US" sz="3200">
                <a:latin typeface="Arial Narrow" charset="0"/>
              </a:rPr>
              <a:t>Covering relations:</a:t>
            </a:r>
          </a:p>
          <a:p>
            <a:pPr lvl="1"/>
            <a:r>
              <a:rPr lang="el-GR" sz="2800" i="1">
                <a:solidFill>
                  <a:schemeClr val="accent1"/>
                </a:solidFill>
                <a:latin typeface="Lucida Grande" charset="0"/>
              </a:rPr>
              <a:t>β</a:t>
            </a:r>
            <a:r>
              <a:rPr lang="en-US" sz="2800">
                <a:latin typeface="Arial Narrow" charset="0"/>
              </a:rPr>
              <a:t> is covered by </a:t>
            </a:r>
            <a:r>
              <a:rPr lang="en-US" sz="2800">
                <a:solidFill>
                  <a:schemeClr val="bg2"/>
                </a:solidFill>
                <a:latin typeface="Arial Narrow" charset="0"/>
              </a:rPr>
              <a:t>{</a:t>
            </a:r>
            <a:r>
              <a:rPr lang="el-GR" sz="2800" i="1">
                <a:solidFill>
                  <a:schemeClr val="bg2"/>
                </a:solidFill>
                <a:latin typeface="Lucida Grande" charset="0"/>
              </a:rPr>
              <a:t>α</a:t>
            </a:r>
            <a:r>
              <a:rPr lang="en-US" sz="2800" i="1">
                <a:solidFill>
                  <a:schemeClr val="bg2"/>
                </a:solidFill>
                <a:latin typeface="Arial Narrow" charset="0"/>
              </a:rPr>
              <a:t>, </a:t>
            </a:r>
            <a:r>
              <a:rPr lang="el-GR" sz="2800" i="1">
                <a:solidFill>
                  <a:schemeClr val="bg2"/>
                </a:solidFill>
                <a:latin typeface="Lucida Grande" charset="0"/>
              </a:rPr>
              <a:t>γ</a:t>
            </a:r>
            <a:r>
              <a:rPr lang="en-US" sz="2800">
                <a:solidFill>
                  <a:schemeClr val="bg2"/>
                </a:solidFill>
                <a:latin typeface="Arial Narrow" charset="0"/>
              </a:rPr>
              <a:t>}</a:t>
            </a:r>
            <a:r>
              <a:rPr lang="en-US" sz="2800">
                <a:latin typeface="Arial Narrow" charset="0"/>
              </a:rPr>
              <a:t>.</a:t>
            </a:r>
          </a:p>
          <a:p>
            <a:pPr lvl="1"/>
            <a:r>
              <a:rPr lang="el-GR" sz="2800" i="1">
                <a:solidFill>
                  <a:schemeClr val="folHlink"/>
                </a:solidFill>
                <a:latin typeface="Lucida Grande" charset="0"/>
              </a:rPr>
              <a:t>γ</a:t>
            </a:r>
            <a:r>
              <a:rPr lang="el-GR" sz="2800">
                <a:latin typeface="Arial Narrow" charset="0"/>
              </a:rPr>
              <a:t> </a:t>
            </a:r>
            <a:r>
              <a:rPr lang="en-US" sz="2800">
                <a:latin typeface="Arial Narrow" charset="0"/>
              </a:rPr>
              <a:t>is covered by </a:t>
            </a:r>
            <a:r>
              <a:rPr lang="en-US" sz="2800">
                <a:solidFill>
                  <a:schemeClr val="bg2"/>
                </a:solidFill>
                <a:latin typeface="Arial Narrow" charset="0"/>
              </a:rPr>
              <a:t>{</a:t>
            </a:r>
            <a:r>
              <a:rPr lang="el-GR" sz="2800" i="1">
                <a:solidFill>
                  <a:schemeClr val="bg2"/>
                </a:solidFill>
                <a:latin typeface="Lucida Grande" charset="0"/>
              </a:rPr>
              <a:t>β</a:t>
            </a:r>
            <a:r>
              <a:rPr lang="en-US" sz="2800" i="1">
                <a:solidFill>
                  <a:schemeClr val="bg2"/>
                </a:solidFill>
                <a:latin typeface="Arial Narrow" charset="0"/>
              </a:rPr>
              <a:t>, </a:t>
            </a:r>
            <a:r>
              <a:rPr lang="el-GR" sz="2800" i="1">
                <a:solidFill>
                  <a:schemeClr val="bg2"/>
                </a:solidFill>
                <a:latin typeface="Lucida Grande" charset="0"/>
              </a:rPr>
              <a:t>δ</a:t>
            </a:r>
            <a:r>
              <a:rPr lang="en-US" sz="2800">
                <a:solidFill>
                  <a:schemeClr val="bg2"/>
                </a:solidFill>
                <a:latin typeface="Arial Narrow" charset="0"/>
              </a:rPr>
              <a:t>}</a:t>
            </a:r>
            <a:r>
              <a:rPr lang="en-US" sz="2800">
                <a:latin typeface="Arial Narrow" charset="0"/>
              </a:rPr>
              <a:t>.</a:t>
            </a:r>
          </a:p>
          <a:p>
            <a:pPr lvl="1"/>
            <a:r>
              <a:rPr lang="el-GR" sz="2800" i="1">
                <a:solidFill>
                  <a:schemeClr val="bg2"/>
                </a:solidFill>
                <a:latin typeface="Lucida Grande" charset="0"/>
              </a:rPr>
              <a:t>δ</a:t>
            </a:r>
            <a:r>
              <a:rPr lang="el-GR" sz="2800">
                <a:latin typeface="Arial Narrow" charset="0"/>
              </a:rPr>
              <a:t> </a:t>
            </a:r>
            <a:r>
              <a:rPr lang="en-US" sz="2800">
                <a:latin typeface="Arial Narrow" charset="0"/>
              </a:rPr>
              <a:t>is covered by </a:t>
            </a:r>
            <a:r>
              <a:rPr lang="en-US" sz="2800">
                <a:solidFill>
                  <a:schemeClr val="bg2"/>
                </a:solidFill>
                <a:latin typeface="Arial Narrow" charset="0"/>
              </a:rPr>
              <a:t>{</a:t>
            </a:r>
            <a:r>
              <a:rPr lang="el-GR" sz="2800" i="1">
                <a:solidFill>
                  <a:schemeClr val="bg2"/>
                </a:solidFill>
                <a:latin typeface="Lucida Grande" charset="0"/>
              </a:rPr>
              <a:t>γ</a:t>
            </a:r>
            <a:r>
              <a:rPr lang="en-US" sz="2800" i="1">
                <a:solidFill>
                  <a:schemeClr val="bg2"/>
                </a:solidFill>
                <a:latin typeface="Arial Narrow" charset="0"/>
              </a:rPr>
              <a:t>, </a:t>
            </a:r>
            <a:r>
              <a:rPr lang="el-GR" sz="2800" i="1">
                <a:solidFill>
                  <a:schemeClr val="bg2"/>
                </a:solidFill>
                <a:latin typeface="Lucida Grande" charset="0"/>
              </a:rPr>
              <a:t>ε</a:t>
            </a:r>
            <a:r>
              <a:rPr lang="en-US" sz="2800">
                <a:solidFill>
                  <a:schemeClr val="bg2"/>
                </a:solidFill>
                <a:latin typeface="Arial Narrow" charset="0"/>
              </a:rPr>
              <a:t>}</a:t>
            </a:r>
            <a:r>
              <a:rPr lang="en-US" sz="2800">
                <a:latin typeface="Arial Narrow" charset="0"/>
              </a:rPr>
              <a:t>.</a:t>
            </a:r>
            <a:endParaRPr lang="el-GR" sz="2800">
              <a:latin typeface="Arial Narrow" charset="0"/>
            </a:endParaRPr>
          </a:p>
          <a:p>
            <a:r>
              <a:rPr lang="en-US" sz="3200">
                <a:latin typeface="Arial Narrow" charset="0"/>
              </a:rPr>
              <a:t>Minimum cover: </a:t>
            </a:r>
            <a:r>
              <a:rPr lang="el-GR" sz="3200" i="1">
                <a:solidFill>
                  <a:schemeClr val="bg2"/>
                </a:solidFill>
                <a:latin typeface="Lucida Grande" charset="0"/>
              </a:rPr>
              <a:t>γ</a:t>
            </a:r>
            <a:r>
              <a:rPr lang="en-US" sz="3200">
                <a:solidFill>
                  <a:schemeClr val="bg2"/>
                </a:solidFill>
                <a:latin typeface="Arial Narrow" charset="0"/>
              </a:rPr>
              <a:t> U </a:t>
            </a:r>
            <a:r>
              <a:rPr lang="en-US" sz="3200" i="1">
                <a:solidFill>
                  <a:schemeClr val="bg2"/>
                </a:solidFill>
                <a:latin typeface="Arial Narrow" charset="0"/>
              </a:rPr>
              <a:t>E</a:t>
            </a:r>
            <a:r>
              <a:rPr lang="en-US" sz="3200" i="1" baseline="30000">
                <a:solidFill>
                  <a:schemeClr val="bg2"/>
                </a:solidFill>
                <a:latin typeface="Arial Narrow" charset="0"/>
              </a:rPr>
              <a:t>r</a:t>
            </a:r>
          </a:p>
        </p:txBody>
      </p:sp>
      <p:sp>
        <p:nvSpPr>
          <p:cNvPr id="1606660" name="Oval 4"/>
          <p:cNvSpPr>
            <a:spLocks noChangeArrowheads="1"/>
          </p:cNvSpPr>
          <p:nvPr/>
        </p:nvSpPr>
        <p:spPr bwMode="auto">
          <a:xfrm>
            <a:off x="5124450" y="2366963"/>
            <a:ext cx="1857375" cy="457200"/>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64519" name="Oval 5"/>
          <p:cNvSpPr>
            <a:spLocks noChangeArrowheads="1"/>
          </p:cNvSpPr>
          <p:nvPr/>
        </p:nvSpPr>
        <p:spPr bwMode="auto">
          <a:xfrm rot="-2312950">
            <a:off x="6451600" y="1981200"/>
            <a:ext cx="1585913" cy="457200"/>
          </a:xfrm>
          <a:prstGeom prst="ellipse">
            <a:avLst/>
          </a:prstGeom>
          <a:solidFill>
            <a:srgbClr val="FFFF00">
              <a:alpha val="50195"/>
            </a:srgbClr>
          </a:solidFill>
          <a:ln w="25400">
            <a:solidFill>
              <a:schemeClr val="folHlink"/>
            </a:solidFill>
            <a:round/>
            <a:headEnd/>
            <a:tailEnd/>
          </a:ln>
        </p:spPr>
        <p:txBody>
          <a:bodyPr wrap="none" anchor="ctr"/>
          <a:lstStyle/>
          <a:p>
            <a:endParaRPr lang="en-US"/>
          </a:p>
        </p:txBody>
      </p:sp>
      <p:sp>
        <p:nvSpPr>
          <p:cNvPr id="1606662" name="Oval 6"/>
          <p:cNvSpPr>
            <a:spLocks noChangeArrowheads="1"/>
          </p:cNvSpPr>
          <p:nvPr/>
        </p:nvSpPr>
        <p:spPr bwMode="auto">
          <a:xfrm rot="-5400000">
            <a:off x="6761163" y="2376488"/>
            <a:ext cx="1828800" cy="457200"/>
          </a:xfrm>
          <a:prstGeom prst="ellipse">
            <a:avLst/>
          </a:prstGeom>
          <a:solidFill>
            <a:srgbClr val="6600FF">
              <a:alpha val="50195"/>
            </a:srgbClr>
          </a:solidFill>
          <a:ln w="25400">
            <a:solidFill>
              <a:srgbClr val="800080"/>
            </a:solidFill>
            <a:round/>
            <a:headEnd/>
            <a:tailEnd/>
          </a:ln>
        </p:spPr>
        <p:txBody>
          <a:bodyPr wrap="none" anchor="ctr"/>
          <a:lstStyle/>
          <a:p>
            <a:endParaRPr lang="en-US"/>
          </a:p>
        </p:txBody>
      </p:sp>
      <p:sp>
        <p:nvSpPr>
          <p:cNvPr id="64521" name="Oval 7"/>
          <p:cNvSpPr>
            <a:spLocks noChangeArrowheads="1"/>
          </p:cNvSpPr>
          <p:nvPr/>
        </p:nvSpPr>
        <p:spPr bwMode="auto">
          <a:xfrm>
            <a:off x="6015038" y="3100388"/>
            <a:ext cx="1857375" cy="457200"/>
          </a:xfrm>
          <a:prstGeom prst="ellipse">
            <a:avLst/>
          </a:prstGeom>
          <a:solidFill>
            <a:srgbClr val="FF0000">
              <a:alpha val="50195"/>
            </a:srgbClr>
          </a:solidFill>
          <a:ln w="25400">
            <a:solidFill>
              <a:srgbClr val="993300"/>
            </a:solidFill>
            <a:round/>
            <a:headEnd/>
            <a:tailEnd/>
          </a:ln>
        </p:spPr>
        <p:txBody>
          <a:bodyPr wrap="none" anchor="ctr"/>
          <a:lstStyle/>
          <a:p>
            <a:endParaRPr lang="en-US"/>
          </a:p>
        </p:txBody>
      </p:sp>
      <p:grpSp>
        <p:nvGrpSpPr>
          <p:cNvPr id="64522" name="Group 8"/>
          <p:cNvGrpSpPr>
            <a:grpSpLocks/>
          </p:cNvGrpSpPr>
          <p:nvPr/>
        </p:nvGrpSpPr>
        <p:grpSpPr bwMode="auto">
          <a:xfrm>
            <a:off x="5308600" y="1865313"/>
            <a:ext cx="2376488" cy="2198687"/>
            <a:chOff x="2015" y="2301"/>
            <a:chExt cx="1497" cy="1385"/>
          </a:xfrm>
        </p:grpSpPr>
        <p:sp>
          <p:nvSpPr>
            <p:cNvPr id="64524" name="Rectangle 9"/>
            <p:cNvSpPr>
              <a:spLocks noChangeArrowheads="1"/>
            </p:cNvSpPr>
            <p:nvPr/>
          </p:nvSpPr>
          <p:spPr bwMode="auto">
            <a:xfrm>
              <a:off x="2015" y="2763"/>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4525" name="Rectangle 10"/>
            <p:cNvSpPr>
              <a:spLocks noChangeArrowheads="1"/>
            </p:cNvSpPr>
            <p:nvPr/>
          </p:nvSpPr>
          <p:spPr bwMode="auto">
            <a:xfrm>
              <a:off x="2591" y="2301"/>
              <a:ext cx="921" cy="921"/>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64526" name="Line 11"/>
            <p:cNvSpPr>
              <a:spLocks noChangeShapeType="1"/>
            </p:cNvSpPr>
            <p:nvPr/>
          </p:nvSpPr>
          <p:spPr bwMode="auto">
            <a:xfrm flipV="1">
              <a:off x="2015"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27" name="Line 12"/>
            <p:cNvSpPr>
              <a:spLocks noChangeShapeType="1"/>
            </p:cNvSpPr>
            <p:nvPr/>
          </p:nvSpPr>
          <p:spPr bwMode="auto">
            <a:xfrm flipV="1">
              <a:off x="2936" y="2303"/>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28" name="Line 13"/>
            <p:cNvSpPr>
              <a:spLocks noChangeShapeType="1"/>
            </p:cNvSpPr>
            <p:nvPr/>
          </p:nvSpPr>
          <p:spPr bwMode="auto">
            <a:xfrm flipV="1">
              <a:off x="2936" y="3227"/>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64529" name="Line 14"/>
            <p:cNvSpPr>
              <a:spLocks noChangeShapeType="1"/>
            </p:cNvSpPr>
            <p:nvPr/>
          </p:nvSpPr>
          <p:spPr bwMode="auto">
            <a:xfrm flipV="1">
              <a:off x="2015" y="3224"/>
              <a:ext cx="576" cy="459"/>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sp>
        <p:nvSpPr>
          <p:cNvPr id="64523" name="Oval 15"/>
          <p:cNvSpPr>
            <a:spLocks noChangeArrowheads="1"/>
          </p:cNvSpPr>
          <p:nvPr/>
        </p:nvSpPr>
        <p:spPr bwMode="auto">
          <a:xfrm rot="-5400000">
            <a:off x="4394200" y="3081338"/>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606660"/>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60666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6660" grpId="0" animBg="1"/>
      <p:bldP spid="1606662"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553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06803E1-84BB-534F-9274-3A5D857A6F9B}" type="slidenum">
              <a:rPr lang="en-US" sz="1400" b="0"/>
              <a:pPr/>
              <a:t>62</a:t>
            </a:fld>
            <a:endParaRPr lang="en-US" sz="1400" b="0"/>
          </a:p>
        </p:txBody>
      </p:sp>
      <p:sp>
        <p:nvSpPr>
          <p:cNvPr id="65540" name="Rectangle 2"/>
          <p:cNvSpPr>
            <a:spLocks noGrp="1" noChangeArrowheads="1"/>
          </p:cNvSpPr>
          <p:nvPr>
            <p:ph type="title"/>
          </p:nvPr>
        </p:nvSpPr>
        <p:spPr/>
        <p:txBody>
          <a:bodyPr/>
          <a:lstStyle/>
          <a:p>
            <a:r>
              <a:rPr lang="en-US">
                <a:latin typeface="Arial Narrow" charset="0"/>
              </a:rPr>
              <a:t>ESPRESSO algorithm in short</a:t>
            </a:r>
          </a:p>
        </p:txBody>
      </p:sp>
      <p:sp>
        <p:nvSpPr>
          <p:cNvPr id="65541" name="Rectangle 3"/>
          <p:cNvSpPr>
            <a:spLocks noGrp="1" noChangeArrowheads="1"/>
          </p:cNvSpPr>
          <p:nvPr>
            <p:ph type="body" idx="1"/>
          </p:nvPr>
        </p:nvSpPr>
        <p:spPr/>
        <p:txBody>
          <a:bodyPr/>
          <a:lstStyle/>
          <a:p>
            <a:r>
              <a:rPr lang="en-US">
                <a:latin typeface="Arial Narrow" charset="0"/>
              </a:rPr>
              <a:t>Compute the complement</a:t>
            </a:r>
          </a:p>
          <a:p>
            <a:r>
              <a:rPr lang="en-US">
                <a:latin typeface="Arial Narrow" charset="0"/>
              </a:rPr>
              <a:t>Extract essentials </a:t>
            </a:r>
          </a:p>
          <a:p>
            <a:r>
              <a:rPr lang="en-US">
                <a:latin typeface="Arial Narrow" charset="0"/>
              </a:rPr>
              <a:t>Iterate</a:t>
            </a:r>
          </a:p>
          <a:p>
            <a:pPr lvl="1"/>
            <a:r>
              <a:rPr lang="en-US">
                <a:latin typeface="Arial Narrow" charset="0"/>
              </a:rPr>
              <a:t>Expand, irredundant and reduce</a:t>
            </a:r>
          </a:p>
          <a:p>
            <a:r>
              <a:rPr lang="en-US">
                <a:latin typeface="Arial Narrow" charset="0"/>
              </a:rPr>
              <a:t>Cost functions:</a:t>
            </a:r>
          </a:p>
          <a:p>
            <a:pPr lvl="1"/>
            <a:r>
              <a:rPr lang="en-US">
                <a:latin typeface="Arial Narrow" charset="0"/>
              </a:rPr>
              <a:t>Cover cardinality </a:t>
            </a:r>
            <a:r>
              <a:rPr lang="el-GR">
                <a:solidFill>
                  <a:schemeClr val="tx2"/>
                </a:solidFill>
                <a:latin typeface="Lucida Grande" charset="0"/>
              </a:rPr>
              <a:t>φ</a:t>
            </a:r>
            <a:r>
              <a:rPr lang="en-US" baseline="-25000">
                <a:solidFill>
                  <a:schemeClr val="tx2"/>
                </a:solidFill>
                <a:latin typeface="Arial Narrow" charset="0"/>
              </a:rPr>
              <a:t>1</a:t>
            </a:r>
          </a:p>
          <a:p>
            <a:pPr lvl="1"/>
            <a:r>
              <a:rPr lang="en-US">
                <a:latin typeface="Arial Narrow" charset="0"/>
              </a:rPr>
              <a:t>Weighted sum of cube and literal count </a:t>
            </a:r>
            <a:r>
              <a:rPr lang="el-GR">
                <a:solidFill>
                  <a:schemeClr val="tx2"/>
                </a:solidFill>
                <a:latin typeface="Lucida Grande" charset="0"/>
              </a:rPr>
              <a:t>φ</a:t>
            </a:r>
            <a:r>
              <a:rPr lang="en-US" baseline="-25000">
                <a:solidFill>
                  <a:schemeClr val="tx2"/>
                </a:solidFill>
                <a:latin typeface="Arial Narrow" charset="0"/>
              </a:rPr>
              <a:t>2</a:t>
            </a:r>
            <a:endParaRPr lang="el-GR" baseline="-25000">
              <a:solidFill>
                <a:schemeClr val="tx2"/>
              </a:solidFill>
              <a:latin typeface="Arial Narrow"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656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514AFAB-F10E-3A4B-9DE4-5579CEA39353}" type="slidenum">
              <a:rPr lang="en-US" sz="1400" b="0"/>
              <a:pPr/>
              <a:t>63</a:t>
            </a:fld>
            <a:endParaRPr lang="en-US" sz="1400" b="0"/>
          </a:p>
        </p:txBody>
      </p:sp>
      <p:sp>
        <p:nvSpPr>
          <p:cNvPr id="66564" name="Rectangle 2"/>
          <p:cNvSpPr>
            <a:spLocks noGrp="1" noChangeArrowheads="1"/>
          </p:cNvSpPr>
          <p:nvPr>
            <p:ph type="title"/>
          </p:nvPr>
        </p:nvSpPr>
        <p:spPr/>
        <p:txBody>
          <a:bodyPr/>
          <a:lstStyle/>
          <a:p>
            <a:r>
              <a:rPr lang="en-US">
                <a:latin typeface="Arial Narrow" charset="0"/>
              </a:rPr>
              <a:t>ESPRESSO algorithm in detail</a:t>
            </a:r>
          </a:p>
        </p:txBody>
      </p:sp>
      <p:sp>
        <p:nvSpPr>
          <p:cNvPr id="1610755" name="Rectangle 3"/>
          <p:cNvSpPr>
            <a:spLocks noGrp="1" noChangeArrowheads="1"/>
          </p:cNvSpPr>
          <p:nvPr>
            <p:ph type="body" idx="1"/>
          </p:nvPr>
        </p:nvSpPr>
        <p:spPr/>
        <p:txBody>
          <a:bodyPr/>
          <a:lstStyle/>
          <a:p>
            <a:pPr lvl="1">
              <a:lnSpc>
                <a:spcPct val="100000"/>
              </a:lnSpc>
              <a:spcBef>
                <a:spcPct val="0"/>
              </a:spcBef>
              <a:buFont typeface="Monotype Sorts" charset="0"/>
              <a:buNone/>
            </a:pPr>
            <a:r>
              <a:rPr lang="en-US" sz="1800" i="1" dirty="0">
                <a:latin typeface="Arial Narrow" charset="0"/>
              </a:rPr>
              <a:t>espresso(F,D) {</a:t>
            </a:r>
          </a:p>
          <a:p>
            <a:pPr lvl="2">
              <a:lnSpc>
                <a:spcPct val="100000"/>
              </a:lnSpc>
              <a:spcBef>
                <a:spcPct val="0"/>
              </a:spcBef>
              <a:buFont typeface="Monotype Sorts" charset="0"/>
              <a:buNone/>
            </a:pPr>
            <a:r>
              <a:rPr lang="en-US" sz="1800" i="1" dirty="0">
                <a:latin typeface="Arial Narrow" charset="0"/>
              </a:rPr>
              <a:t>R = complement(F </a:t>
            </a:r>
            <a:r>
              <a:rPr lang="en-US" sz="1800" dirty="0">
                <a:latin typeface="Arial Narrow" charset="0"/>
              </a:rPr>
              <a:t>U</a:t>
            </a:r>
            <a:r>
              <a:rPr lang="en-US" sz="1800" i="1" dirty="0">
                <a:latin typeface="Arial Narrow" charset="0"/>
              </a:rPr>
              <a:t> D);</a:t>
            </a:r>
          </a:p>
          <a:p>
            <a:pPr lvl="2">
              <a:lnSpc>
                <a:spcPct val="100000"/>
              </a:lnSpc>
              <a:spcBef>
                <a:spcPct val="0"/>
              </a:spcBef>
              <a:buFont typeface="Monotype Sorts" charset="0"/>
              <a:buNone/>
            </a:pPr>
            <a:r>
              <a:rPr lang="en-US" sz="1800" i="1" dirty="0">
                <a:latin typeface="Arial Narrow" charset="0"/>
              </a:rPr>
              <a:t>F = expand(F,R);</a:t>
            </a:r>
          </a:p>
          <a:p>
            <a:pPr lvl="2">
              <a:lnSpc>
                <a:spcPct val="100000"/>
              </a:lnSpc>
              <a:spcBef>
                <a:spcPct val="0"/>
              </a:spcBef>
              <a:buFont typeface="Monotype Sorts" charset="0"/>
              <a:buNone/>
            </a:pPr>
            <a:r>
              <a:rPr lang="en-US" sz="1800" i="1" dirty="0">
                <a:latin typeface="Arial Narrow" charset="0"/>
              </a:rPr>
              <a:t>F = irredundant(F,D);</a:t>
            </a:r>
          </a:p>
          <a:p>
            <a:pPr lvl="2">
              <a:lnSpc>
                <a:spcPct val="100000"/>
              </a:lnSpc>
              <a:spcBef>
                <a:spcPct val="0"/>
              </a:spcBef>
              <a:buFont typeface="Monotype Sorts" charset="0"/>
              <a:buNone/>
            </a:pPr>
            <a:r>
              <a:rPr lang="en-US" sz="1800" i="1" dirty="0">
                <a:latin typeface="Arial Narrow" charset="0"/>
              </a:rPr>
              <a:t>E = essentials(F,D);</a:t>
            </a:r>
          </a:p>
          <a:p>
            <a:pPr lvl="2">
              <a:lnSpc>
                <a:spcPct val="100000"/>
              </a:lnSpc>
              <a:spcBef>
                <a:spcPct val="0"/>
              </a:spcBef>
              <a:buFont typeface="Monotype Sorts" charset="0"/>
              <a:buNone/>
            </a:pPr>
            <a:r>
              <a:rPr lang="en-US" sz="1800" i="1" dirty="0">
                <a:latin typeface="Arial Narrow" charset="0"/>
              </a:rPr>
              <a:t>F = F – E;  D = D </a:t>
            </a:r>
            <a:r>
              <a:rPr lang="en-US" sz="1800" dirty="0">
                <a:latin typeface="Arial Narrow" charset="0"/>
              </a:rPr>
              <a:t>U</a:t>
            </a:r>
            <a:r>
              <a:rPr lang="en-US" sz="1800" i="1" dirty="0">
                <a:latin typeface="Arial Narrow" charset="0"/>
              </a:rPr>
              <a:t> E;</a:t>
            </a:r>
          </a:p>
          <a:p>
            <a:pPr lvl="2">
              <a:lnSpc>
                <a:spcPct val="100000"/>
              </a:lnSpc>
              <a:spcBef>
                <a:spcPct val="0"/>
              </a:spcBef>
              <a:buFont typeface="Monotype Sorts" charset="0"/>
              <a:buNone/>
            </a:pPr>
            <a:r>
              <a:rPr lang="en-US" sz="1800" dirty="0">
                <a:latin typeface="Arial Narrow" charset="0"/>
              </a:rPr>
              <a:t>repeat </a:t>
            </a:r>
            <a:r>
              <a:rPr lang="en-US" sz="1800" i="1" dirty="0">
                <a:latin typeface="Arial Narrow" charset="0"/>
              </a:rPr>
              <a:t>{</a:t>
            </a:r>
          </a:p>
          <a:p>
            <a:pPr lvl="3">
              <a:spcBef>
                <a:spcPct val="0"/>
              </a:spcBef>
              <a:buFont typeface="Monotype Sorts" charset="0"/>
              <a:buNone/>
            </a:pPr>
            <a:r>
              <a:rPr lang="en-US" b="1" i="1" dirty="0">
                <a:latin typeface="Arial Narrow" charset="0"/>
                <a:sym typeface="Symbol" charset="0"/>
              </a:rPr>
              <a:t></a:t>
            </a:r>
            <a:r>
              <a:rPr lang="en-US" b="1" i="1" baseline="-25000" dirty="0">
                <a:latin typeface="Arial Narrow" charset="0"/>
                <a:sym typeface="Symbol" charset="0"/>
              </a:rPr>
              <a:t>2</a:t>
            </a:r>
            <a:r>
              <a:rPr lang="en-US" b="1" i="1" dirty="0">
                <a:latin typeface="Arial Narrow" charset="0"/>
                <a:sym typeface="Symbol" charset="0"/>
              </a:rPr>
              <a:t> = cost(F);</a:t>
            </a:r>
          </a:p>
          <a:p>
            <a:pPr lvl="3">
              <a:spcBef>
                <a:spcPct val="0"/>
              </a:spcBef>
              <a:buFont typeface="Monotype Sorts" charset="0"/>
              <a:buNone/>
            </a:pPr>
            <a:r>
              <a:rPr lang="en-US" b="1" dirty="0">
                <a:latin typeface="Arial Narrow" charset="0"/>
              </a:rPr>
              <a:t>repeat</a:t>
            </a:r>
            <a:r>
              <a:rPr lang="en-US" b="1" i="1" dirty="0">
                <a:latin typeface="Arial Narrow" charset="0"/>
              </a:rPr>
              <a:t> {</a:t>
            </a:r>
          </a:p>
          <a:p>
            <a:pPr lvl="4">
              <a:spcBef>
                <a:spcPct val="0"/>
              </a:spcBef>
              <a:buFontTx/>
              <a:buNone/>
            </a:pPr>
            <a:r>
              <a:rPr lang="en-US" sz="1800" b="1" i="1" dirty="0">
                <a:latin typeface="Arial Narrow" charset="0"/>
                <a:sym typeface="Symbol" charset="0"/>
              </a:rPr>
              <a:t></a:t>
            </a:r>
            <a:r>
              <a:rPr lang="en-US" sz="1800" b="1" i="1" baseline="-25000" dirty="0">
                <a:latin typeface="Arial Narrow" charset="0"/>
                <a:sym typeface="Symbol" charset="0"/>
              </a:rPr>
              <a:t>1</a:t>
            </a:r>
            <a:r>
              <a:rPr lang="en-US" sz="1800" b="1" i="1" dirty="0">
                <a:latin typeface="Arial Narrow" charset="0"/>
                <a:sym typeface="Symbol" charset="0"/>
              </a:rPr>
              <a:t> = |F |;</a:t>
            </a:r>
          </a:p>
          <a:p>
            <a:pPr lvl="4">
              <a:spcBef>
                <a:spcPct val="0"/>
              </a:spcBef>
              <a:buFontTx/>
              <a:buNone/>
            </a:pPr>
            <a:r>
              <a:rPr lang="en-US" sz="1800" b="1" i="1" dirty="0">
                <a:latin typeface="Arial Narrow" charset="0"/>
                <a:sym typeface="Symbol" charset="0"/>
              </a:rPr>
              <a:t>F = reduce(F,D);</a:t>
            </a:r>
          </a:p>
          <a:p>
            <a:pPr lvl="4">
              <a:spcBef>
                <a:spcPct val="0"/>
              </a:spcBef>
              <a:buFontTx/>
              <a:buNone/>
            </a:pPr>
            <a:r>
              <a:rPr lang="en-US" sz="1800" b="1" i="1" dirty="0">
                <a:latin typeface="Arial Narrow" charset="0"/>
                <a:sym typeface="Symbol" charset="0"/>
              </a:rPr>
              <a:t>F = expand(F,R);</a:t>
            </a:r>
          </a:p>
          <a:p>
            <a:pPr lvl="4">
              <a:spcBef>
                <a:spcPct val="0"/>
              </a:spcBef>
              <a:buFontTx/>
              <a:buNone/>
            </a:pPr>
            <a:r>
              <a:rPr lang="en-US" sz="1800" b="1" i="1" dirty="0">
                <a:latin typeface="Arial Narrow" charset="0"/>
                <a:sym typeface="Symbol" charset="0"/>
              </a:rPr>
              <a:t>F = irredundant(F,D);</a:t>
            </a:r>
          </a:p>
          <a:p>
            <a:pPr lvl="3">
              <a:spcBef>
                <a:spcPct val="0"/>
              </a:spcBef>
              <a:buFont typeface="Monotype Sorts" charset="0"/>
              <a:buNone/>
            </a:pPr>
            <a:r>
              <a:rPr lang="en-US" b="1" i="1" dirty="0">
                <a:latin typeface="Arial Narrow" charset="0"/>
              </a:rPr>
              <a:t>} </a:t>
            </a:r>
            <a:r>
              <a:rPr lang="en-US" b="1" dirty="0">
                <a:latin typeface="Arial Narrow" charset="0"/>
              </a:rPr>
              <a:t>until</a:t>
            </a:r>
            <a:r>
              <a:rPr lang="en-US" b="1" i="1" dirty="0">
                <a:latin typeface="Arial Narrow" charset="0"/>
              </a:rPr>
              <a:t> (|F | ≥ </a:t>
            </a:r>
            <a:r>
              <a:rPr lang="en-US" b="1" i="1" dirty="0">
                <a:latin typeface="Arial Narrow" charset="0"/>
                <a:sym typeface="Symbol" charset="0"/>
              </a:rPr>
              <a:t></a:t>
            </a:r>
            <a:r>
              <a:rPr lang="en-US" b="1" i="1" baseline="-25000" dirty="0">
                <a:latin typeface="Arial Narrow" charset="0"/>
                <a:sym typeface="Symbol" charset="0"/>
              </a:rPr>
              <a:t>1</a:t>
            </a:r>
            <a:r>
              <a:rPr lang="en-US" b="1" i="1" dirty="0">
                <a:latin typeface="Arial Narrow" charset="0"/>
              </a:rPr>
              <a:t>);</a:t>
            </a:r>
          </a:p>
          <a:p>
            <a:pPr lvl="3">
              <a:spcBef>
                <a:spcPct val="0"/>
              </a:spcBef>
              <a:buFont typeface="Monotype Sorts" charset="0"/>
              <a:buNone/>
            </a:pPr>
            <a:r>
              <a:rPr lang="en-US" b="1" i="1" dirty="0">
                <a:latin typeface="Arial Narrow" charset="0"/>
              </a:rPr>
              <a:t>F = </a:t>
            </a:r>
            <a:r>
              <a:rPr lang="en-US" b="1" i="1" dirty="0" err="1">
                <a:latin typeface="Arial Narrow" charset="0"/>
              </a:rPr>
              <a:t>last_gasp</a:t>
            </a:r>
            <a:r>
              <a:rPr lang="en-US" b="1" i="1" dirty="0">
                <a:latin typeface="Arial Narrow" charset="0"/>
              </a:rPr>
              <a:t>(F,D,R);</a:t>
            </a:r>
          </a:p>
          <a:p>
            <a:pPr lvl="2">
              <a:lnSpc>
                <a:spcPct val="100000"/>
              </a:lnSpc>
              <a:spcBef>
                <a:spcPct val="0"/>
              </a:spcBef>
              <a:buFont typeface="Monotype Sorts" charset="0"/>
              <a:buNone/>
            </a:pPr>
            <a:r>
              <a:rPr lang="en-US" sz="1800" i="1" dirty="0">
                <a:latin typeface="Arial Narrow" charset="0"/>
              </a:rPr>
              <a:t>} </a:t>
            </a:r>
            <a:r>
              <a:rPr lang="en-US" sz="1800" dirty="0">
                <a:latin typeface="Arial Narrow" charset="0"/>
              </a:rPr>
              <a:t>until</a:t>
            </a:r>
            <a:r>
              <a:rPr lang="en-US" sz="1800" i="1" dirty="0">
                <a:latin typeface="Arial Narrow" charset="0"/>
              </a:rPr>
              <a:t> (cost</a:t>
            </a:r>
            <a:r>
              <a:rPr lang="en-US" sz="1800" i="1">
                <a:latin typeface="Arial Narrow" charset="0"/>
              </a:rPr>
              <a:t>( F </a:t>
            </a:r>
            <a:r>
              <a:rPr lang="en-US" sz="1800">
                <a:latin typeface="Arial Narrow" charset="0"/>
              </a:rPr>
              <a:t>)</a:t>
            </a:r>
            <a:r>
              <a:rPr lang="en-US" sz="1800" i="1">
                <a:latin typeface="Arial Narrow" charset="0"/>
              </a:rPr>
              <a:t> </a:t>
            </a:r>
            <a:r>
              <a:rPr lang="en-US" sz="1800" i="1" dirty="0">
                <a:latin typeface="Arial Narrow" charset="0"/>
              </a:rPr>
              <a:t>≥ </a:t>
            </a:r>
            <a:r>
              <a:rPr lang="en-US" sz="1800" i="1" dirty="0">
                <a:latin typeface="Arial Narrow" charset="0"/>
                <a:sym typeface="Symbol" charset="0"/>
              </a:rPr>
              <a:t></a:t>
            </a:r>
            <a:r>
              <a:rPr lang="en-US" sz="1800" i="1" baseline="-25000" dirty="0">
                <a:latin typeface="Arial Narrow" charset="0"/>
                <a:sym typeface="Symbol" charset="0"/>
              </a:rPr>
              <a:t>2</a:t>
            </a:r>
            <a:r>
              <a:rPr lang="en-US" sz="1800" i="1" dirty="0">
                <a:latin typeface="Arial Narrow" charset="0"/>
              </a:rPr>
              <a:t>);</a:t>
            </a:r>
          </a:p>
          <a:p>
            <a:pPr lvl="2">
              <a:lnSpc>
                <a:spcPct val="100000"/>
              </a:lnSpc>
              <a:spcBef>
                <a:spcPct val="0"/>
              </a:spcBef>
              <a:buFont typeface="Monotype Sorts" charset="0"/>
              <a:buNone/>
            </a:pPr>
            <a:r>
              <a:rPr lang="en-US" sz="1800" i="1" dirty="0">
                <a:latin typeface="Arial Narrow" charset="0"/>
              </a:rPr>
              <a:t>F = F </a:t>
            </a:r>
            <a:r>
              <a:rPr lang="en-US" sz="1800" dirty="0">
                <a:latin typeface="Arial Narrow" charset="0"/>
              </a:rPr>
              <a:t>U</a:t>
            </a:r>
            <a:r>
              <a:rPr lang="en-US" sz="1800" i="1" dirty="0">
                <a:latin typeface="Arial Narrow" charset="0"/>
              </a:rPr>
              <a:t> E;  D = D – E;</a:t>
            </a:r>
          </a:p>
          <a:p>
            <a:pPr lvl="2">
              <a:lnSpc>
                <a:spcPct val="100000"/>
              </a:lnSpc>
              <a:spcBef>
                <a:spcPct val="0"/>
              </a:spcBef>
              <a:buFont typeface="Monotype Sorts" charset="0"/>
              <a:buNone/>
            </a:pPr>
            <a:r>
              <a:rPr lang="en-US" sz="1800" i="1" dirty="0">
                <a:latin typeface="Arial Narrow" charset="0"/>
              </a:rPr>
              <a:t>F = </a:t>
            </a:r>
            <a:r>
              <a:rPr lang="en-US" sz="1800" i="1" dirty="0" err="1">
                <a:latin typeface="Arial Narrow" charset="0"/>
              </a:rPr>
              <a:t>make_sparse</a:t>
            </a:r>
            <a:r>
              <a:rPr lang="en-US" sz="1800" i="1" dirty="0">
                <a:latin typeface="Arial Narrow" charset="0"/>
              </a:rPr>
              <a:t>(F,D,R);</a:t>
            </a:r>
          </a:p>
          <a:p>
            <a:pPr lvl="1">
              <a:lnSpc>
                <a:spcPct val="100000"/>
              </a:lnSpc>
              <a:spcBef>
                <a:spcPct val="0"/>
              </a:spcBef>
              <a:buFont typeface="Monotype Sorts" charset="0"/>
              <a:buNone/>
            </a:pPr>
            <a:r>
              <a:rPr lang="en-US" sz="1800" i="1" dirty="0">
                <a:latin typeface="Arial Narrow" charset="0"/>
              </a:rPr>
              <a: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656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656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514AFAB-F10E-3A4B-9DE4-5579CEA39353}" type="slidenum">
              <a:rPr lang="en-US" sz="1400" b="0"/>
              <a:pPr/>
              <a:t>64</a:t>
            </a:fld>
            <a:endParaRPr lang="en-US" sz="1400" b="0"/>
          </a:p>
        </p:txBody>
      </p:sp>
      <p:sp>
        <p:nvSpPr>
          <p:cNvPr id="66564" name="Rectangle 2"/>
          <p:cNvSpPr>
            <a:spLocks noGrp="1" noChangeArrowheads="1"/>
          </p:cNvSpPr>
          <p:nvPr>
            <p:ph type="title"/>
          </p:nvPr>
        </p:nvSpPr>
        <p:spPr/>
        <p:txBody>
          <a:bodyPr/>
          <a:lstStyle/>
          <a:p>
            <a:r>
              <a:rPr lang="en-US">
                <a:latin typeface="Arial Narrow" charset="0"/>
              </a:rPr>
              <a:t>ESPRESSO algorithm in detail</a:t>
            </a:r>
          </a:p>
        </p:txBody>
      </p:sp>
      <p:sp>
        <p:nvSpPr>
          <p:cNvPr id="1610755" name="Rectangle 3"/>
          <p:cNvSpPr>
            <a:spLocks noGrp="1" noChangeArrowheads="1"/>
          </p:cNvSpPr>
          <p:nvPr>
            <p:ph type="body" idx="1"/>
          </p:nvPr>
        </p:nvSpPr>
        <p:spPr/>
        <p:txBody>
          <a:bodyPr/>
          <a:lstStyle/>
          <a:p>
            <a:pPr lvl="1">
              <a:lnSpc>
                <a:spcPct val="100000"/>
              </a:lnSpc>
              <a:spcBef>
                <a:spcPct val="0"/>
              </a:spcBef>
              <a:buFont typeface="Monotype Sorts" charset="0"/>
              <a:buNone/>
            </a:pPr>
            <a:r>
              <a:rPr lang="en-US" sz="1800" i="1" dirty="0">
                <a:latin typeface="Arial Narrow" charset="0"/>
              </a:rPr>
              <a:t>espresso(F,D) {</a:t>
            </a:r>
          </a:p>
          <a:p>
            <a:pPr lvl="2">
              <a:lnSpc>
                <a:spcPct val="100000"/>
              </a:lnSpc>
              <a:spcBef>
                <a:spcPct val="0"/>
              </a:spcBef>
              <a:buFont typeface="Monotype Sorts" charset="0"/>
              <a:buNone/>
            </a:pPr>
            <a:r>
              <a:rPr lang="en-US" sz="1800" i="1" dirty="0">
                <a:latin typeface="Arial Narrow" charset="0"/>
              </a:rPr>
              <a:t>R = complement(F </a:t>
            </a:r>
            <a:r>
              <a:rPr lang="en-US" sz="1800" dirty="0">
                <a:latin typeface="Arial Narrow" charset="0"/>
              </a:rPr>
              <a:t>U</a:t>
            </a:r>
            <a:r>
              <a:rPr lang="en-US" sz="1800" i="1" dirty="0">
                <a:latin typeface="Arial Narrow" charset="0"/>
              </a:rPr>
              <a:t> D);</a:t>
            </a:r>
          </a:p>
          <a:p>
            <a:pPr lvl="2">
              <a:lnSpc>
                <a:spcPct val="100000"/>
              </a:lnSpc>
              <a:spcBef>
                <a:spcPct val="0"/>
              </a:spcBef>
              <a:buFont typeface="Monotype Sorts" charset="0"/>
              <a:buNone/>
            </a:pPr>
            <a:r>
              <a:rPr lang="en-US" sz="1800" i="1" dirty="0">
                <a:latin typeface="Arial Narrow" charset="0"/>
              </a:rPr>
              <a:t>F = expand(F,R);</a:t>
            </a:r>
          </a:p>
          <a:p>
            <a:pPr lvl="2">
              <a:lnSpc>
                <a:spcPct val="100000"/>
              </a:lnSpc>
              <a:spcBef>
                <a:spcPct val="0"/>
              </a:spcBef>
              <a:buFont typeface="Monotype Sorts" charset="0"/>
              <a:buNone/>
            </a:pPr>
            <a:r>
              <a:rPr lang="en-US" sz="1800" i="1" dirty="0">
                <a:latin typeface="Arial Narrow" charset="0"/>
              </a:rPr>
              <a:t>F = irredundant(F,D);</a:t>
            </a:r>
          </a:p>
          <a:p>
            <a:pPr lvl="2">
              <a:lnSpc>
                <a:spcPct val="100000"/>
              </a:lnSpc>
              <a:spcBef>
                <a:spcPct val="0"/>
              </a:spcBef>
              <a:buFont typeface="Monotype Sorts" charset="0"/>
              <a:buNone/>
            </a:pPr>
            <a:r>
              <a:rPr lang="en-US" sz="1800" i="1" dirty="0">
                <a:latin typeface="Arial Narrow" charset="0"/>
              </a:rPr>
              <a:t>E = essentials(F,D);</a:t>
            </a:r>
          </a:p>
          <a:p>
            <a:pPr lvl="2">
              <a:lnSpc>
                <a:spcPct val="100000"/>
              </a:lnSpc>
              <a:spcBef>
                <a:spcPct val="0"/>
              </a:spcBef>
              <a:buFont typeface="Monotype Sorts" charset="0"/>
              <a:buNone/>
            </a:pPr>
            <a:r>
              <a:rPr lang="en-US" sz="1800" i="1" dirty="0">
                <a:latin typeface="Arial Narrow" charset="0"/>
              </a:rPr>
              <a:t>F = F – E;  D = D </a:t>
            </a:r>
            <a:r>
              <a:rPr lang="en-US" sz="1800" dirty="0">
                <a:latin typeface="Arial Narrow" charset="0"/>
              </a:rPr>
              <a:t>U</a:t>
            </a:r>
            <a:r>
              <a:rPr lang="en-US" sz="1800" i="1" dirty="0">
                <a:latin typeface="Arial Narrow" charset="0"/>
              </a:rPr>
              <a:t> E;</a:t>
            </a:r>
          </a:p>
          <a:p>
            <a:pPr lvl="2">
              <a:lnSpc>
                <a:spcPct val="100000"/>
              </a:lnSpc>
              <a:spcBef>
                <a:spcPct val="0"/>
              </a:spcBef>
              <a:buFont typeface="Monotype Sorts" charset="0"/>
              <a:buNone/>
            </a:pPr>
            <a:r>
              <a:rPr lang="en-US" sz="1800" dirty="0">
                <a:latin typeface="Arial Narrow" charset="0"/>
              </a:rPr>
              <a:t>repeat </a:t>
            </a:r>
            <a:r>
              <a:rPr lang="en-US" sz="1800" i="1" dirty="0">
                <a:latin typeface="Arial Narrow" charset="0"/>
              </a:rPr>
              <a:t>{</a:t>
            </a:r>
          </a:p>
          <a:p>
            <a:pPr lvl="3">
              <a:spcBef>
                <a:spcPct val="0"/>
              </a:spcBef>
              <a:buFont typeface="Monotype Sorts" charset="0"/>
              <a:buNone/>
            </a:pPr>
            <a:r>
              <a:rPr lang="en-US" b="1" i="1" dirty="0">
                <a:latin typeface="Arial Narrow" charset="0"/>
                <a:sym typeface="Symbol" charset="0"/>
              </a:rPr>
              <a:t></a:t>
            </a:r>
            <a:r>
              <a:rPr lang="en-US" b="1" i="1" baseline="-25000" dirty="0">
                <a:latin typeface="Arial Narrow" charset="0"/>
                <a:sym typeface="Symbol" charset="0"/>
              </a:rPr>
              <a:t>2</a:t>
            </a:r>
            <a:r>
              <a:rPr lang="en-US" b="1" i="1" dirty="0">
                <a:latin typeface="Arial Narrow" charset="0"/>
                <a:sym typeface="Symbol" charset="0"/>
              </a:rPr>
              <a:t> = cost(F);</a:t>
            </a:r>
          </a:p>
          <a:p>
            <a:pPr lvl="3">
              <a:spcBef>
                <a:spcPct val="0"/>
              </a:spcBef>
              <a:buFont typeface="Monotype Sorts" charset="0"/>
              <a:buNone/>
            </a:pPr>
            <a:r>
              <a:rPr lang="en-US" b="1" dirty="0">
                <a:latin typeface="Arial Narrow" charset="0"/>
              </a:rPr>
              <a:t>repeat</a:t>
            </a:r>
            <a:r>
              <a:rPr lang="en-US" b="1" i="1" dirty="0">
                <a:latin typeface="Arial Narrow" charset="0"/>
              </a:rPr>
              <a:t> {</a:t>
            </a:r>
          </a:p>
          <a:p>
            <a:pPr lvl="4">
              <a:spcBef>
                <a:spcPct val="0"/>
              </a:spcBef>
              <a:buFontTx/>
              <a:buNone/>
            </a:pPr>
            <a:r>
              <a:rPr lang="en-US" sz="1800" b="1" i="1" dirty="0">
                <a:latin typeface="Arial Narrow" charset="0"/>
                <a:sym typeface="Symbol" charset="0"/>
              </a:rPr>
              <a:t></a:t>
            </a:r>
            <a:r>
              <a:rPr lang="en-US" sz="1800" b="1" i="1" baseline="-25000" dirty="0">
                <a:latin typeface="Arial Narrow" charset="0"/>
                <a:sym typeface="Symbol" charset="0"/>
              </a:rPr>
              <a:t>1</a:t>
            </a:r>
            <a:r>
              <a:rPr lang="en-US" sz="1800" b="1" i="1" dirty="0">
                <a:latin typeface="Arial Narrow" charset="0"/>
                <a:sym typeface="Symbol" charset="0"/>
              </a:rPr>
              <a:t> = |F |;</a:t>
            </a:r>
          </a:p>
          <a:p>
            <a:pPr lvl="4">
              <a:spcBef>
                <a:spcPct val="0"/>
              </a:spcBef>
              <a:buFontTx/>
              <a:buNone/>
            </a:pPr>
            <a:r>
              <a:rPr lang="en-US" sz="1800" b="1" i="1" dirty="0">
                <a:latin typeface="Arial Narrow" charset="0"/>
                <a:sym typeface="Symbol" charset="0"/>
              </a:rPr>
              <a:t>F = reduce(F,D);</a:t>
            </a:r>
          </a:p>
          <a:p>
            <a:pPr lvl="4">
              <a:spcBef>
                <a:spcPct val="0"/>
              </a:spcBef>
              <a:buFontTx/>
              <a:buNone/>
            </a:pPr>
            <a:r>
              <a:rPr lang="en-US" sz="1800" b="1" i="1" dirty="0">
                <a:latin typeface="Arial Narrow" charset="0"/>
                <a:sym typeface="Symbol" charset="0"/>
              </a:rPr>
              <a:t>F = expand(F,R);</a:t>
            </a:r>
          </a:p>
          <a:p>
            <a:pPr lvl="4">
              <a:spcBef>
                <a:spcPct val="0"/>
              </a:spcBef>
              <a:buFontTx/>
              <a:buNone/>
            </a:pPr>
            <a:r>
              <a:rPr lang="en-US" sz="1800" b="1" i="1" dirty="0">
                <a:latin typeface="Arial Narrow" charset="0"/>
                <a:sym typeface="Symbol" charset="0"/>
              </a:rPr>
              <a:t>F = irredundant(F,D);</a:t>
            </a:r>
          </a:p>
          <a:p>
            <a:pPr lvl="3">
              <a:spcBef>
                <a:spcPct val="0"/>
              </a:spcBef>
              <a:buFont typeface="Monotype Sorts" charset="0"/>
              <a:buNone/>
            </a:pPr>
            <a:r>
              <a:rPr lang="en-US" b="1" i="1" dirty="0">
                <a:latin typeface="Arial Narrow" charset="0"/>
              </a:rPr>
              <a:t>} </a:t>
            </a:r>
            <a:r>
              <a:rPr lang="en-US" b="1" dirty="0">
                <a:latin typeface="Arial Narrow" charset="0"/>
              </a:rPr>
              <a:t>until</a:t>
            </a:r>
            <a:r>
              <a:rPr lang="en-US" b="1" i="1" dirty="0">
                <a:latin typeface="Arial Narrow" charset="0"/>
              </a:rPr>
              <a:t> (|F | ≥ </a:t>
            </a:r>
            <a:r>
              <a:rPr lang="en-US" b="1" i="1" dirty="0">
                <a:latin typeface="Arial Narrow" charset="0"/>
                <a:sym typeface="Symbol" charset="0"/>
              </a:rPr>
              <a:t></a:t>
            </a:r>
            <a:r>
              <a:rPr lang="en-US" b="1" i="1" baseline="-25000" dirty="0">
                <a:latin typeface="Arial Narrow" charset="0"/>
                <a:sym typeface="Symbol" charset="0"/>
              </a:rPr>
              <a:t>1</a:t>
            </a:r>
            <a:r>
              <a:rPr lang="en-US" b="1" i="1" dirty="0">
                <a:latin typeface="Arial Narrow" charset="0"/>
              </a:rPr>
              <a:t>);</a:t>
            </a:r>
          </a:p>
          <a:p>
            <a:pPr lvl="3">
              <a:spcBef>
                <a:spcPct val="0"/>
              </a:spcBef>
              <a:buFont typeface="Monotype Sorts" charset="0"/>
              <a:buNone/>
            </a:pPr>
            <a:r>
              <a:rPr lang="en-US" b="1" i="1" dirty="0">
                <a:latin typeface="Arial Narrow" charset="0"/>
              </a:rPr>
              <a:t>F = </a:t>
            </a:r>
            <a:r>
              <a:rPr lang="en-US" b="1" i="1" dirty="0" err="1">
                <a:latin typeface="Arial Narrow" charset="0"/>
              </a:rPr>
              <a:t>last_gasp</a:t>
            </a:r>
            <a:r>
              <a:rPr lang="en-US" b="1" i="1" dirty="0">
                <a:latin typeface="Arial Narrow" charset="0"/>
              </a:rPr>
              <a:t>(F,D,R);</a:t>
            </a:r>
          </a:p>
          <a:p>
            <a:pPr lvl="2">
              <a:lnSpc>
                <a:spcPct val="100000"/>
              </a:lnSpc>
              <a:spcBef>
                <a:spcPct val="0"/>
              </a:spcBef>
              <a:buFont typeface="Monotype Sorts" charset="0"/>
              <a:buNone/>
            </a:pPr>
            <a:r>
              <a:rPr lang="en-US" sz="1800" i="1" dirty="0">
                <a:latin typeface="Arial Narrow" charset="0"/>
              </a:rPr>
              <a:t>} </a:t>
            </a:r>
            <a:r>
              <a:rPr lang="en-US" sz="1800" dirty="0">
                <a:latin typeface="Arial Narrow" charset="0"/>
              </a:rPr>
              <a:t>until</a:t>
            </a:r>
            <a:r>
              <a:rPr lang="en-US" sz="1800" i="1" dirty="0">
                <a:latin typeface="Arial Narrow" charset="0"/>
              </a:rPr>
              <a:t> (cost</a:t>
            </a:r>
            <a:r>
              <a:rPr lang="en-US" sz="1800" i="1">
                <a:latin typeface="Arial Narrow" charset="0"/>
              </a:rPr>
              <a:t>( F </a:t>
            </a:r>
            <a:r>
              <a:rPr lang="en-US" sz="1800">
                <a:latin typeface="Arial Narrow" charset="0"/>
              </a:rPr>
              <a:t>)</a:t>
            </a:r>
            <a:r>
              <a:rPr lang="en-US" sz="1800" i="1">
                <a:latin typeface="Arial Narrow" charset="0"/>
              </a:rPr>
              <a:t> </a:t>
            </a:r>
            <a:r>
              <a:rPr lang="en-US" sz="1800" i="1" dirty="0">
                <a:latin typeface="Arial Narrow" charset="0"/>
              </a:rPr>
              <a:t>≥ </a:t>
            </a:r>
            <a:r>
              <a:rPr lang="en-US" sz="1800" i="1" dirty="0">
                <a:latin typeface="Arial Narrow" charset="0"/>
                <a:sym typeface="Symbol" charset="0"/>
              </a:rPr>
              <a:t></a:t>
            </a:r>
            <a:r>
              <a:rPr lang="en-US" sz="1800" i="1" baseline="-25000" dirty="0">
                <a:latin typeface="Arial Narrow" charset="0"/>
                <a:sym typeface="Symbol" charset="0"/>
              </a:rPr>
              <a:t>2</a:t>
            </a:r>
            <a:r>
              <a:rPr lang="en-US" sz="1800" i="1" dirty="0">
                <a:latin typeface="Arial Narrow" charset="0"/>
              </a:rPr>
              <a:t>);</a:t>
            </a:r>
          </a:p>
          <a:p>
            <a:pPr lvl="2">
              <a:lnSpc>
                <a:spcPct val="100000"/>
              </a:lnSpc>
              <a:spcBef>
                <a:spcPct val="0"/>
              </a:spcBef>
              <a:buFont typeface="Monotype Sorts" charset="0"/>
              <a:buNone/>
            </a:pPr>
            <a:r>
              <a:rPr lang="en-US" sz="1800" i="1" dirty="0">
                <a:latin typeface="Arial Narrow" charset="0"/>
              </a:rPr>
              <a:t>F = F </a:t>
            </a:r>
            <a:r>
              <a:rPr lang="en-US" sz="1800" dirty="0">
                <a:latin typeface="Arial Narrow" charset="0"/>
              </a:rPr>
              <a:t>U</a:t>
            </a:r>
            <a:r>
              <a:rPr lang="en-US" sz="1800" i="1" dirty="0">
                <a:latin typeface="Arial Narrow" charset="0"/>
              </a:rPr>
              <a:t> E;  D = D – E;</a:t>
            </a:r>
          </a:p>
          <a:p>
            <a:pPr lvl="2">
              <a:lnSpc>
                <a:spcPct val="100000"/>
              </a:lnSpc>
              <a:spcBef>
                <a:spcPct val="0"/>
              </a:spcBef>
              <a:buFont typeface="Monotype Sorts" charset="0"/>
              <a:buNone/>
            </a:pPr>
            <a:r>
              <a:rPr lang="en-US" sz="1800" i="1" dirty="0">
                <a:latin typeface="Arial Narrow" charset="0"/>
              </a:rPr>
              <a:t>F = </a:t>
            </a:r>
            <a:r>
              <a:rPr lang="en-US" sz="1800" i="1" dirty="0" err="1">
                <a:latin typeface="Arial Narrow" charset="0"/>
              </a:rPr>
              <a:t>make_sparse</a:t>
            </a:r>
            <a:r>
              <a:rPr lang="en-US" sz="1800" i="1" dirty="0">
                <a:latin typeface="Arial Narrow" charset="0"/>
              </a:rPr>
              <a:t>(F,D,R);</a:t>
            </a:r>
          </a:p>
          <a:p>
            <a:pPr lvl="1">
              <a:lnSpc>
                <a:spcPct val="100000"/>
              </a:lnSpc>
              <a:spcBef>
                <a:spcPct val="0"/>
              </a:spcBef>
              <a:buFont typeface="Monotype Sorts" charset="0"/>
              <a:buNone/>
            </a:pPr>
            <a:r>
              <a:rPr lang="en-US" sz="1800" i="1" dirty="0">
                <a:latin typeface="Arial Narrow" charset="0"/>
              </a:rPr>
              <a:t>}</a:t>
            </a:r>
          </a:p>
        </p:txBody>
      </p:sp>
    </p:spTree>
    <p:extLst>
      <p:ext uri="{BB962C8B-B14F-4D97-AF65-F5344CB8AC3E}">
        <p14:creationId xmlns:p14="http://schemas.microsoft.com/office/powerpoint/2010/main" val="1579307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mph" presetSubtype="0" nodeType="withEffect">
                                  <p:stCondLst>
                                    <p:cond delay="0"/>
                                  </p:stCondLst>
                                  <p:childTnLst>
                                    <p:set>
                                      <p:cBhvr rctx="PPT">
                                        <p:cTn id="6" dur="indefinite"/>
                                        <p:tgtEl>
                                          <p:spTgt spid="1610755">
                                            <p:txEl>
                                              <p:pRg st="1" end="1"/>
                                            </p:txEl>
                                          </p:spTgt>
                                        </p:tgtEl>
                                        <p:attrNameLst>
                                          <p:attrName>style.opacity</p:attrName>
                                        </p:attrNameLst>
                                      </p:cBhvr>
                                      <p:to>
                                        <p:strVal val="0.5"/>
                                      </p:to>
                                    </p:set>
                                    <p:animEffect filter="image" prLst="opacity: 0.5">
                                      <p:cBhvr rctx="IE">
                                        <p:cTn id="7" dur="indefinite"/>
                                        <p:tgtEl>
                                          <p:spTgt spid="1610755">
                                            <p:txEl>
                                              <p:pRg st="1" end="1"/>
                                            </p:txEl>
                                          </p:spTgt>
                                        </p:tgtEl>
                                      </p:cBhvr>
                                    </p:animEffect>
                                  </p:childTnLst>
                                </p:cTn>
                              </p:par>
                              <p:par>
                                <p:cTn id="8" presetID="9" presetClass="emph" presetSubtype="0" nodeType="withEffect">
                                  <p:stCondLst>
                                    <p:cond delay="0"/>
                                  </p:stCondLst>
                                  <p:childTnLst>
                                    <p:set>
                                      <p:cBhvr rctx="PPT">
                                        <p:cTn id="9" dur="indefinite"/>
                                        <p:tgtEl>
                                          <p:spTgt spid="1610755">
                                            <p:txEl>
                                              <p:pRg st="2" end="2"/>
                                            </p:txEl>
                                          </p:spTgt>
                                        </p:tgtEl>
                                        <p:attrNameLst>
                                          <p:attrName>style.opacity</p:attrName>
                                        </p:attrNameLst>
                                      </p:cBhvr>
                                      <p:to>
                                        <p:strVal val="0.5"/>
                                      </p:to>
                                    </p:set>
                                    <p:animEffect filter="image" prLst="opacity: 0.5">
                                      <p:cBhvr rctx="IE">
                                        <p:cTn id="10" dur="indefinite"/>
                                        <p:tgtEl>
                                          <p:spTgt spid="1610755">
                                            <p:txEl>
                                              <p:pRg st="2" end="2"/>
                                            </p:txEl>
                                          </p:spTgt>
                                        </p:tgtEl>
                                      </p:cBhvr>
                                    </p:animEffect>
                                  </p:childTnLst>
                                </p:cTn>
                              </p:par>
                              <p:par>
                                <p:cTn id="11" presetID="9" presetClass="emph" presetSubtype="0" nodeType="withEffect">
                                  <p:stCondLst>
                                    <p:cond delay="0"/>
                                  </p:stCondLst>
                                  <p:childTnLst>
                                    <p:set>
                                      <p:cBhvr rctx="PPT">
                                        <p:cTn id="12" dur="indefinite"/>
                                        <p:tgtEl>
                                          <p:spTgt spid="1610755">
                                            <p:txEl>
                                              <p:pRg st="3" end="3"/>
                                            </p:txEl>
                                          </p:spTgt>
                                        </p:tgtEl>
                                        <p:attrNameLst>
                                          <p:attrName>style.opacity</p:attrName>
                                        </p:attrNameLst>
                                      </p:cBhvr>
                                      <p:to>
                                        <p:strVal val="0.5"/>
                                      </p:to>
                                    </p:set>
                                    <p:animEffect filter="image" prLst="opacity: 0.5">
                                      <p:cBhvr rctx="IE">
                                        <p:cTn id="13" dur="indefinite"/>
                                        <p:tgtEl>
                                          <p:spTgt spid="1610755">
                                            <p:txEl>
                                              <p:pRg st="3" end="3"/>
                                            </p:txEl>
                                          </p:spTgt>
                                        </p:tgtEl>
                                      </p:cBhvr>
                                    </p:animEffect>
                                  </p:childTnLst>
                                </p:cTn>
                              </p:par>
                              <p:par>
                                <p:cTn id="14" presetID="9" presetClass="emph" presetSubtype="0" nodeType="withEffect">
                                  <p:stCondLst>
                                    <p:cond delay="0"/>
                                  </p:stCondLst>
                                  <p:childTnLst>
                                    <p:set>
                                      <p:cBhvr rctx="PPT">
                                        <p:cTn id="15" dur="indefinite"/>
                                        <p:tgtEl>
                                          <p:spTgt spid="1610755">
                                            <p:txEl>
                                              <p:pRg st="4" end="4"/>
                                            </p:txEl>
                                          </p:spTgt>
                                        </p:tgtEl>
                                        <p:attrNameLst>
                                          <p:attrName>style.opacity</p:attrName>
                                        </p:attrNameLst>
                                      </p:cBhvr>
                                      <p:to>
                                        <p:strVal val="0.5"/>
                                      </p:to>
                                    </p:set>
                                    <p:animEffect filter="image" prLst="opacity: 0.5">
                                      <p:cBhvr rctx="IE">
                                        <p:cTn id="16" dur="indefinite"/>
                                        <p:tgtEl>
                                          <p:spTgt spid="1610755">
                                            <p:txEl>
                                              <p:pRg st="4" end="4"/>
                                            </p:txEl>
                                          </p:spTgt>
                                        </p:tgtEl>
                                      </p:cBhvr>
                                    </p:animEffect>
                                  </p:childTnLst>
                                </p:cTn>
                              </p:par>
                              <p:par>
                                <p:cTn id="17" presetID="9" presetClass="emph" presetSubtype="0" nodeType="withEffect">
                                  <p:stCondLst>
                                    <p:cond delay="0"/>
                                  </p:stCondLst>
                                  <p:childTnLst>
                                    <p:set>
                                      <p:cBhvr rctx="PPT">
                                        <p:cTn id="18" dur="indefinite"/>
                                        <p:tgtEl>
                                          <p:spTgt spid="1610755">
                                            <p:txEl>
                                              <p:pRg st="5" end="5"/>
                                            </p:txEl>
                                          </p:spTgt>
                                        </p:tgtEl>
                                        <p:attrNameLst>
                                          <p:attrName>style.opacity</p:attrName>
                                        </p:attrNameLst>
                                      </p:cBhvr>
                                      <p:to>
                                        <p:strVal val="0.5"/>
                                      </p:to>
                                    </p:set>
                                    <p:animEffect filter="image" prLst="opacity: 0.5">
                                      <p:cBhvr rctx="IE">
                                        <p:cTn id="19" dur="indefinite"/>
                                        <p:tgtEl>
                                          <p:spTgt spid="1610755">
                                            <p:txEl>
                                              <p:pRg st="5" end="5"/>
                                            </p:txEl>
                                          </p:spTgt>
                                        </p:tgtEl>
                                      </p:cBhvr>
                                    </p:animEffect>
                                  </p:childTnLst>
                                </p:cTn>
                              </p:par>
                              <p:par>
                                <p:cTn id="20" presetID="9" presetClass="emph" presetSubtype="0" nodeType="withEffect">
                                  <p:stCondLst>
                                    <p:cond delay="0"/>
                                  </p:stCondLst>
                                  <p:childTnLst>
                                    <p:set>
                                      <p:cBhvr rctx="PPT">
                                        <p:cTn id="21" dur="indefinite"/>
                                        <p:tgtEl>
                                          <p:spTgt spid="1610755">
                                            <p:txEl>
                                              <p:pRg st="6" end="6"/>
                                            </p:txEl>
                                          </p:spTgt>
                                        </p:tgtEl>
                                        <p:attrNameLst>
                                          <p:attrName>style.opacity</p:attrName>
                                        </p:attrNameLst>
                                      </p:cBhvr>
                                      <p:to>
                                        <p:strVal val="0.5"/>
                                      </p:to>
                                    </p:set>
                                    <p:animEffect filter="image" prLst="opacity: 0.5">
                                      <p:cBhvr rctx="IE">
                                        <p:cTn id="22" dur="indefinite"/>
                                        <p:tgtEl>
                                          <p:spTgt spid="1610755">
                                            <p:txEl>
                                              <p:pRg st="6" end="6"/>
                                            </p:txEl>
                                          </p:spTgt>
                                        </p:tgtEl>
                                      </p:cBhvr>
                                    </p:animEffect>
                                  </p:childTnLst>
                                </p:cTn>
                              </p:par>
                              <p:par>
                                <p:cTn id="23" presetID="9" presetClass="emph" presetSubtype="0" nodeType="withEffect">
                                  <p:stCondLst>
                                    <p:cond delay="0"/>
                                  </p:stCondLst>
                                  <p:childTnLst>
                                    <p:set>
                                      <p:cBhvr rctx="PPT">
                                        <p:cTn id="24" dur="indefinite"/>
                                        <p:tgtEl>
                                          <p:spTgt spid="1610755">
                                            <p:txEl>
                                              <p:pRg st="7" end="7"/>
                                            </p:txEl>
                                          </p:spTgt>
                                        </p:tgtEl>
                                        <p:attrNameLst>
                                          <p:attrName>style.opacity</p:attrName>
                                        </p:attrNameLst>
                                      </p:cBhvr>
                                      <p:to>
                                        <p:strVal val="0.5"/>
                                      </p:to>
                                    </p:set>
                                    <p:animEffect filter="image" prLst="opacity: 0.5">
                                      <p:cBhvr rctx="IE">
                                        <p:cTn id="25" dur="indefinite"/>
                                        <p:tgtEl>
                                          <p:spTgt spid="1610755">
                                            <p:txEl>
                                              <p:pRg st="7" end="7"/>
                                            </p:txEl>
                                          </p:spTgt>
                                        </p:tgtEl>
                                      </p:cBhvr>
                                    </p:animEffect>
                                  </p:childTnLst>
                                </p:cTn>
                              </p:par>
                              <p:par>
                                <p:cTn id="26" presetID="9" presetClass="emph" presetSubtype="0" nodeType="withEffect">
                                  <p:stCondLst>
                                    <p:cond delay="0"/>
                                  </p:stCondLst>
                                  <p:childTnLst>
                                    <p:set>
                                      <p:cBhvr rctx="PPT">
                                        <p:cTn id="27" dur="indefinite"/>
                                        <p:tgtEl>
                                          <p:spTgt spid="1610755">
                                            <p:txEl>
                                              <p:pRg st="8" end="8"/>
                                            </p:txEl>
                                          </p:spTgt>
                                        </p:tgtEl>
                                        <p:attrNameLst>
                                          <p:attrName>style.opacity</p:attrName>
                                        </p:attrNameLst>
                                      </p:cBhvr>
                                      <p:to>
                                        <p:strVal val="0.5"/>
                                      </p:to>
                                    </p:set>
                                    <p:animEffect filter="image" prLst="opacity: 0.5">
                                      <p:cBhvr rctx="IE">
                                        <p:cTn id="28" dur="indefinite"/>
                                        <p:tgtEl>
                                          <p:spTgt spid="1610755">
                                            <p:txEl>
                                              <p:pRg st="8" end="8"/>
                                            </p:txEl>
                                          </p:spTgt>
                                        </p:tgtEl>
                                      </p:cBhvr>
                                    </p:animEffect>
                                  </p:childTnLst>
                                </p:cTn>
                              </p:par>
                              <p:par>
                                <p:cTn id="29" presetID="9" presetClass="emph" presetSubtype="0" nodeType="withEffect">
                                  <p:stCondLst>
                                    <p:cond delay="0"/>
                                  </p:stCondLst>
                                  <p:childTnLst>
                                    <p:set>
                                      <p:cBhvr rctx="PPT">
                                        <p:cTn id="30" dur="indefinite"/>
                                        <p:tgtEl>
                                          <p:spTgt spid="1610755">
                                            <p:txEl>
                                              <p:pRg st="9" end="9"/>
                                            </p:txEl>
                                          </p:spTgt>
                                        </p:tgtEl>
                                        <p:attrNameLst>
                                          <p:attrName>style.opacity</p:attrName>
                                        </p:attrNameLst>
                                      </p:cBhvr>
                                      <p:to>
                                        <p:strVal val="0.5"/>
                                      </p:to>
                                    </p:set>
                                    <p:animEffect filter="image" prLst="opacity: 0.5">
                                      <p:cBhvr rctx="IE">
                                        <p:cTn id="31" dur="indefinite"/>
                                        <p:tgtEl>
                                          <p:spTgt spid="1610755">
                                            <p:txEl>
                                              <p:pRg st="9" end="9"/>
                                            </p:txEl>
                                          </p:spTgt>
                                        </p:tgtEl>
                                      </p:cBhvr>
                                    </p:animEffect>
                                  </p:childTnLst>
                                </p:cTn>
                              </p:par>
                              <p:par>
                                <p:cTn id="32" presetID="9" presetClass="emph" presetSubtype="0" nodeType="withEffect">
                                  <p:stCondLst>
                                    <p:cond delay="0"/>
                                  </p:stCondLst>
                                  <p:childTnLst>
                                    <p:set>
                                      <p:cBhvr rctx="PPT">
                                        <p:cTn id="33" dur="indefinite"/>
                                        <p:tgtEl>
                                          <p:spTgt spid="1610755">
                                            <p:txEl>
                                              <p:pRg st="10" end="10"/>
                                            </p:txEl>
                                          </p:spTgt>
                                        </p:tgtEl>
                                        <p:attrNameLst>
                                          <p:attrName>style.opacity</p:attrName>
                                        </p:attrNameLst>
                                      </p:cBhvr>
                                      <p:to>
                                        <p:strVal val="0.5"/>
                                      </p:to>
                                    </p:set>
                                    <p:animEffect filter="image" prLst="opacity: 0.5">
                                      <p:cBhvr rctx="IE">
                                        <p:cTn id="34" dur="indefinite"/>
                                        <p:tgtEl>
                                          <p:spTgt spid="1610755">
                                            <p:txEl>
                                              <p:pRg st="10" end="10"/>
                                            </p:txEl>
                                          </p:spTgt>
                                        </p:tgtEl>
                                      </p:cBhvr>
                                    </p:animEffect>
                                  </p:childTnLst>
                                </p:cTn>
                              </p:par>
                              <p:par>
                                <p:cTn id="35" presetID="9" presetClass="emph" presetSubtype="0" nodeType="withEffect">
                                  <p:stCondLst>
                                    <p:cond delay="0"/>
                                  </p:stCondLst>
                                  <p:childTnLst>
                                    <p:set>
                                      <p:cBhvr rctx="PPT">
                                        <p:cTn id="36" dur="indefinite"/>
                                        <p:tgtEl>
                                          <p:spTgt spid="1610755">
                                            <p:txEl>
                                              <p:pRg st="11" end="11"/>
                                            </p:txEl>
                                          </p:spTgt>
                                        </p:tgtEl>
                                        <p:attrNameLst>
                                          <p:attrName>style.opacity</p:attrName>
                                        </p:attrNameLst>
                                      </p:cBhvr>
                                      <p:to>
                                        <p:strVal val="0.5"/>
                                      </p:to>
                                    </p:set>
                                    <p:animEffect filter="image" prLst="opacity: 0.5">
                                      <p:cBhvr rctx="IE">
                                        <p:cTn id="37" dur="indefinite"/>
                                        <p:tgtEl>
                                          <p:spTgt spid="1610755">
                                            <p:txEl>
                                              <p:pRg st="11" end="11"/>
                                            </p:txEl>
                                          </p:spTgt>
                                        </p:tgtEl>
                                      </p:cBhvr>
                                    </p:animEffect>
                                  </p:childTnLst>
                                </p:cTn>
                              </p:par>
                              <p:par>
                                <p:cTn id="38" presetID="9" presetClass="emph" presetSubtype="0" nodeType="withEffect">
                                  <p:stCondLst>
                                    <p:cond delay="0"/>
                                  </p:stCondLst>
                                  <p:childTnLst>
                                    <p:set>
                                      <p:cBhvr rctx="PPT">
                                        <p:cTn id="39" dur="indefinite"/>
                                        <p:tgtEl>
                                          <p:spTgt spid="1610755">
                                            <p:txEl>
                                              <p:pRg st="12" end="12"/>
                                            </p:txEl>
                                          </p:spTgt>
                                        </p:tgtEl>
                                        <p:attrNameLst>
                                          <p:attrName>style.opacity</p:attrName>
                                        </p:attrNameLst>
                                      </p:cBhvr>
                                      <p:to>
                                        <p:strVal val="0.5"/>
                                      </p:to>
                                    </p:set>
                                    <p:animEffect filter="image" prLst="opacity: 0.5">
                                      <p:cBhvr rctx="IE">
                                        <p:cTn id="40" dur="indefinite"/>
                                        <p:tgtEl>
                                          <p:spTgt spid="1610755">
                                            <p:txEl>
                                              <p:pRg st="12" end="12"/>
                                            </p:txEl>
                                          </p:spTgt>
                                        </p:tgtEl>
                                      </p:cBhvr>
                                    </p:animEffect>
                                  </p:childTnLst>
                                </p:cTn>
                              </p:par>
                              <p:par>
                                <p:cTn id="41" presetID="9" presetClass="emph" presetSubtype="0" nodeType="withEffect">
                                  <p:stCondLst>
                                    <p:cond delay="0"/>
                                  </p:stCondLst>
                                  <p:childTnLst>
                                    <p:set>
                                      <p:cBhvr rctx="PPT">
                                        <p:cTn id="42" dur="indefinite"/>
                                        <p:tgtEl>
                                          <p:spTgt spid="1610755">
                                            <p:txEl>
                                              <p:pRg st="13" end="13"/>
                                            </p:txEl>
                                          </p:spTgt>
                                        </p:tgtEl>
                                        <p:attrNameLst>
                                          <p:attrName>style.opacity</p:attrName>
                                        </p:attrNameLst>
                                      </p:cBhvr>
                                      <p:to>
                                        <p:strVal val="0.5"/>
                                      </p:to>
                                    </p:set>
                                    <p:animEffect filter="image" prLst="opacity: 0.5">
                                      <p:cBhvr rctx="IE">
                                        <p:cTn id="43" dur="indefinite"/>
                                        <p:tgtEl>
                                          <p:spTgt spid="1610755">
                                            <p:txEl>
                                              <p:pRg st="13" end="13"/>
                                            </p:txEl>
                                          </p:spTgt>
                                        </p:tgtEl>
                                      </p:cBhvr>
                                    </p:animEffect>
                                  </p:childTnLst>
                                </p:cTn>
                              </p:par>
                              <p:par>
                                <p:cTn id="44" presetID="9" presetClass="emph" presetSubtype="0" nodeType="withEffect">
                                  <p:stCondLst>
                                    <p:cond delay="0"/>
                                  </p:stCondLst>
                                  <p:childTnLst>
                                    <p:set>
                                      <p:cBhvr rctx="PPT">
                                        <p:cTn id="45" dur="indefinite"/>
                                        <p:tgtEl>
                                          <p:spTgt spid="1610755">
                                            <p:txEl>
                                              <p:pRg st="14" end="14"/>
                                            </p:txEl>
                                          </p:spTgt>
                                        </p:tgtEl>
                                        <p:attrNameLst>
                                          <p:attrName>style.opacity</p:attrName>
                                        </p:attrNameLst>
                                      </p:cBhvr>
                                      <p:to>
                                        <p:strVal val="0.5"/>
                                      </p:to>
                                    </p:set>
                                    <p:animEffect filter="image" prLst="opacity: 0.5">
                                      <p:cBhvr rctx="IE">
                                        <p:cTn id="46" dur="indefinite"/>
                                        <p:tgtEl>
                                          <p:spTgt spid="1610755">
                                            <p:txEl>
                                              <p:pRg st="14" end="14"/>
                                            </p:txEl>
                                          </p:spTgt>
                                        </p:tgtEl>
                                      </p:cBhvr>
                                    </p:animEffect>
                                  </p:childTnLst>
                                </p:cTn>
                              </p:par>
                              <p:par>
                                <p:cTn id="47" presetID="9" presetClass="emph" presetSubtype="0" nodeType="withEffect">
                                  <p:stCondLst>
                                    <p:cond delay="0"/>
                                  </p:stCondLst>
                                  <p:childTnLst>
                                    <p:set>
                                      <p:cBhvr rctx="PPT">
                                        <p:cTn id="48" dur="indefinite"/>
                                        <p:tgtEl>
                                          <p:spTgt spid="1610755">
                                            <p:txEl>
                                              <p:pRg st="15" end="15"/>
                                            </p:txEl>
                                          </p:spTgt>
                                        </p:tgtEl>
                                        <p:attrNameLst>
                                          <p:attrName>style.opacity</p:attrName>
                                        </p:attrNameLst>
                                      </p:cBhvr>
                                      <p:to>
                                        <p:strVal val="0.5"/>
                                      </p:to>
                                    </p:set>
                                    <p:animEffect filter="image" prLst="opacity: 0.5">
                                      <p:cBhvr rctx="IE">
                                        <p:cTn id="49" dur="indefinite"/>
                                        <p:tgtEl>
                                          <p:spTgt spid="1610755">
                                            <p:txEl>
                                              <p:pRg st="15" end="15"/>
                                            </p:txEl>
                                          </p:spTgt>
                                        </p:tgtEl>
                                      </p:cBhvr>
                                    </p:animEffect>
                                  </p:childTnLst>
                                </p:cTn>
                              </p:par>
                              <p:par>
                                <p:cTn id="50" presetID="9" presetClass="emph" presetSubtype="0" nodeType="withEffect">
                                  <p:stCondLst>
                                    <p:cond delay="0"/>
                                  </p:stCondLst>
                                  <p:childTnLst>
                                    <p:set>
                                      <p:cBhvr rctx="PPT">
                                        <p:cTn id="51" dur="indefinite"/>
                                        <p:tgtEl>
                                          <p:spTgt spid="1610755">
                                            <p:txEl>
                                              <p:pRg st="16" end="16"/>
                                            </p:txEl>
                                          </p:spTgt>
                                        </p:tgtEl>
                                        <p:attrNameLst>
                                          <p:attrName>style.opacity</p:attrName>
                                        </p:attrNameLst>
                                      </p:cBhvr>
                                      <p:to>
                                        <p:strVal val="0.5"/>
                                      </p:to>
                                    </p:set>
                                    <p:animEffect filter="image" prLst="opacity: 0.5">
                                      <p:cBhvr rctx="IE">
                                        <p:cTn id="52" dur="indefinite"/>
                                        <p:tgtEl>
                                          <p:spTgt spid="1610755">
                                            <p:txEl>
                                              <p:pRg st="16" end="16"/>
                                            </p:txEl>
                                          </p:spTgt>
                                        </p:tgtEl>
                                      </p:cBhvr>
                                    </p:animEffect>
                                  </p:childTnLst>
                                </p:cTn>
                              </p:par>
                              <p:par>
                                <p:cTn id="53" presetID="9" presetClass="emph" presetSubtype="0" nodeType="withEffect">
                                  <p:stCondLst>
                                    <p:cond delay="0"/>
                                  </p:stCondLst>
                                  <p:childTnLst>
                                    <p:set>
                                      <p:cBhvr rctx="PPT">
                                        <p:cTn id="54" dur="indefinite"/>
                                        <p:tgtEl>
                                          <p:spTgt spid="1610755">
                                            <p:txEl>
                                              <p:pRg st="17" end="17"/>
                                            </p:txEl>
                                          </p:spTgt>
                                        </p:tgtEl>
                                        <p:attrNameLst>
                                          <p:attrName>style.opacity</p:attrName>
                                        </p:attrNameLst>
                                      </p:cBhvr>
                                      <p:to>
                                        <p:strVal val="0.5"/>
                                      </p:to>
                                    </p:set>
                                    <p:animEffect filter="image" prLst="opacity: 0.5">
                                      <p:cBhvr rctx="IE">
                                        <p:cTn id="55" dur="indefinite"/>
                                        <p:tgtEl>
                                          <p:spTgt spid="1610755">
                                            <p:txEl>
                                              <p:pRg st="17" end="17"/>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mph" presetSubtype="0" nodeType="clickEffect">
                                  <p:stCondLst>
                                    <p:cond delay="0"/>
                                  </p:stCondLst>
                                  <p:childTnLst>
                                    <p:set>
                                      <p:cBhvr rctx="PPT">
                                        <p:cTn id="59" dur="indefinite"/>
                                        <p:tgtEl>
                                          <p:spTgt spid="1610755">
                                            <p:txEl>
                                              <p:pRg st="1" end="1"/>
                                            </p:txEl>
                                          </p:spTgt>
                                        </p:tgtEl>
                                        <p:attrNameLst>
                                          <p:attrName>style.opacity</p:attrName>
                                        </p:attrNameLst>
                                      </p:cBhvr>
                                      <p:to>
                                        <p:strVal val="1.0"/>
                                      </p:to>
                                    </p:set>
                                    <p:animEffect filter="image" prLst="opacity: 1.0">
                                      <p:cBhvr rctx="IE">
                                        <p:cTn id="60" dur="indefinite"/>
                                        <p:tgtEl>
                                          <p:spTgt spid="1610755">
                                            <p:txEl>
                                              <p:pRg st="1" end="1"/>
                                            </p:txEl>
                                          </p:spTgt>
                                        </p:tgtEl>
                                      </p:cBhvr>
                                    </p:animEffect>
                                  </p:childTnLst>
                                </p:cTn>
                              </p:par>
                              <p:par>
                                <p:cTn id="61" presetID="9" presetClass="emph" presetSubtype="0" nodeType="withEffect">
                                  <p:stCondLst>
                                    <p:cond delay="0"/>
                                  </p:stCondLst>
                                  <p:childTnLst>
                                    <p:set>
                                      <p:cBhvr rctx="PPT">
                                        <p:cTn id="62" dur="indefinite"/>
                                        <p:tgtEl>
                                          <p:spTgt spid="1610755">
                                            <p:txEl>
                                              <p:pRg st="2" end="2"/>
                                            </p:txEl>
                                          </p:spTgt>
                                        </p:tgtEl>
                                        <p:attrNameLst>
                                          <p:attrName>style.opacity</p:attrName>
                                        </p:attrNameLst>
                                      </p:cBhvr>
                                      <p:to>
                                        <p:strVal val="1.0"/>
                                      </p:to>
                                    </p:set>
                                    <p:animEffect filter="image" prLst="opacity: 1.0">
                                      <p:cBhvr rctx="IE">
                                        <p:cTn id="63" dur="indefinite"/>
                                        <p:tgtEl>
                                          <p:spTgt spid="1610755">
                                            <p:txEl>
                                              <p:pRg st="2" end="2"/>
                                            </p:txEl>
                                          </p:spTgt>
                                        </p:tgtEl>
                                      </p:cBhvr>
                                    </p:animEffect>
                                  </p:childTnLst>
                                </p:cTn>
                              </p:par>
                              <p:par>
                                <p:cTn id="64" presetID="9" presetClass="emph" presetSubtype="0" nodeType="withEffect">
                                  <p:stCondLst>
                                    <p:cond delay="0"/>
                                  </p:stCondLst>
                                  <p:childTnLst>
                                    <p:set>
                                      <p:cBhvr rctx="PPT">
                                        <p:cTn id="65" dur="indefinite"/>
                                        <p:tgtEl>
                                          <p:spTgt spid="1610755">
                                            <p:txEl>
                                              <p:pRg st="3" end="3"/>
                                            </p:txEl>
                                          </p:spTgt>
                                        </p:tgtEl>
                                        <p:attrNameLst>
                                          <p:attrName>style.opacity</p:attrName>
                                        </p:attrNameLst>
                                      </p:cBhvr>
                                      <p:to>
                                        <p:strVal val="1.0"/>
                                      </p:to>
                                    </p:set>
                                    <p:animEffect filter="image" prLst="opacity: 1.0">
                                      <p:cBhvr rctx="IE">
                                        <p:cTn id="66" dur="indefinite"/>
                                        <p:tgtEl>
                                          <p:spTgt spid="1610755">
                                            <p:txEl>
                                              <p:pRg st="3" end="3"/>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mph" presetSubtype="0" nodeType="clickEffect">
                                  <p:stCondLst>
                                    <p:cond delay="0"/>
                                  </p:stCondLst>
                                  <p:childTnLst>
                                    <p:set>
                                      <p:cBhvr rctx="PPT">
                                        <p:cTn id="70" dur="indefinite"/>
                                        <p:tgtEl>
                                          <p:spTgt spid="1610755">
                                            <p:txEl>
                                              <p:pRg st="4" end="4"/>
                                            </p:txEl>
                                          </p:spTgt>
                                        </p:tgtEl>
                                        <p:attrNameLst>
                                          <p:attrName>style.opacity</p:attrName>
                                        </p:attrNameLst>
                                      </p:cBhvr>
                                      <p:to>
                                        <p:strVal val="1.0"/>
                                      </p:to>
                                    </p:set>
                                    <p:animEffect filter="image" prLst="opacity: 1.0">
                                      <p:cBhvr rctx="IE">
                                        <p:cTn id="71" dur="indefinite"/>
                                        <p:tgtEl>
                                          <p:spTgt spid="1610755">
                                            <p:txEl>
                                              <p:pRg st="4" end="4"/>
                                            </p:txEl>
                                          </p:spTgt>
                                        </p:tgtEl>
                                      </p:cBhvr>
                                    </p:animEffect>
                                  </p:childTnLst>
                                </p:cTn>
                              </p:par>
                              <p:par>
                                <p:cTn id="72" presetID="9" presetClass="emph" presetSubtype="0" nodeType="withEffect">
                                  <p:stCondLst>
                                    <p:cond delay="0"/>
                                  </p:stCondLst>
                                  <p:childTnLst>
                                    <p:set>
                                      <p:cBhvr rctx="PPT">
                                        <p:cTn id="73" dur="indefinite"/>
                                        <p:tgtEl>
                                          <p:spTgt spid="1610755">
                                            <p:txEl>
                                              <p:pRg st="5" end="5"/>
                                            </p:txEl>
                                          </p:spTgt>
                                        </p:tgtEl>
                                        <p:attrNameLst>
                                          <p:attrName>style.opacity</p:attrName>
                                        </p:attrNameLst>
                                      </p:cBhvr>
                                      <p:to>
                                        <p:strVal val="1.0"/>
                                      </p:to>
                                    </p:set>
                                    <p:animEffect filter="image" prLst="opacity: 1.0">
                                      <p:cBhvr rctx="IE">
                                        <p:cTn id="74" dur="indefinite"/>
                                        <p:tgtEl>
                                          <p:spTgt spid="1610755">
                                            <p:txEl>
                                              <p:pRg st="5" end="5"/>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9" presetClass="emph" presetSubtype="0" nodeType="clickEffect">
                                  <p:stCondLst>
                                    <p:cond delay="0"/>
                                  </p:stCondLst>
                                  <p:childTnLst>
                                    <p:set>
                                      <p:cBhvr rctx="PPT">
                                        <p:cTn id="78" dur="indefinite"/>
                                        <p:tgtEl>
                                          <p:spTgt spid="1610755">
                                            <p:txEl>
                                              <p:pRg st="1" end="1"/>
                                            </p:txEl>
                                          </p:spTgt>
                                        </p:tgtEl>
                                        <p:attrNameLst>
                                          <p:attrName>style.opacity</p:attrName>
                                        </p:attrNameLst>
                                      </p:cBhvr>
                                      <p:to>
                                        <p:strVal val="0.5"/>
                                      </p:to>
                                    </p:set>
                                    <p:animEffect filter="image" prLst="opacity: 0.5">
                                      <p:cBhvr rctx="IE">
                                        <p:cTn id="79" dur="indefinite"/>
                                        <p:tgtEl>
                                          <p:spTgt spid="1610755">
                                            <p:txEl>
                                              <p:pRg st="1" end="1"/>
                                            </p:txEl>
                                          </p:spTgt>
                                        </p:tgtEl>
                                      </p:cBhvr>
                                    </p:animEffect>
                                  </p:childTnLst>
                                </p:cTn>
                              </p:par>
                              <p:par>
                                <p:cTn id="80" presetID="9" presetClass="emph" presetSubtype="0" nodeType="withEffect">
                                  <p:stCondLst>
                                    <p:cond delay="0"/>
                                  </p:stCondLst>
                                  <p:childTnLst>
                                    <p:set>
                                      <p:cBhvr rctx="PPT">
                                        <p:cTn id="81" dur="indefinite"/>
                                        <p:tgtEl>
                                          <p:spTgt spid="1610755">
                                            <p:txEl>
                                              <p:pRg st="2" end="2"/>
                                            </p:txEl>
                                          </p:spTgt>
                                        </p:tgtEl>
                                        <p:attrNameLst>
                                          <p:attrName>style.opacity</p:attrName>
                                        </p:attrNameLst>
                                      </p:cBhvr>
                                      <p:to>
                                        <p:strVal val="0.5"/>
                                      </p:to>
                                    </p:set>
                                    <p:animEffect filter="image" prLst="opacity: 0.5">
                                      <p:cBhvr rctx="IE">
                                        <p:cTn id="82" dur="indefinite"/>
                                        <p:tgtEl>
                                          <p:spTgt spid="1610755">
                                            <p:txEl>
                                              <p:pRg st="2" end="2"/>
                                            </p:txEl>
                                          </p:spTgt>
                                        </p:tgtEl>
                                      </p:cBhvr>
                                    </p:animEffect>
                                  </p:childTnLst>
                                </p:cTn>
                              </p:par>
                              <p:par>
                                <p:cTn id="83" presetID="9" presetClass="emph" presetSubtype="0" nodeType="withEffect">
                                  <p:stCondLst>
                                    <p:cond delay="0"/>
                                  </p:stCondLst>
                                  <p:childTnLst>
                                    <p:set>
                                      <p:cBhvr rctx="PPT">
                                        <p:cTn id="84" dur="indefinite"/>
                                        <p:tgtEl>
                                          <p:spTgt spid="1610755">
                                            <p:txEl>
                                              <p:pRg st="3" end="3"/>
                                            </p:txEl>
                                          </p:spTgt>
                                        </p:tgtEl>
                                        <p:attrNameLst>
                                          <p:attrName>style.opacity</p:attrName>
                                        </p:attrNameLst>
                                      </p:cBhvr>
                                      <p:to>
                                        <p:strVal val="0.5"/>
                                      </p:to>
                                    </p:set>
                                    <p:animEffect filter="image" prLst="opacity: 0.5">
                                      <p:cBhvr rctx="IE">
                                        <p:cTn id="85" dur="indefinite"/>
                                        <p:tgtEl>
                                          <p:spTgt spid="1610755">
                                            <p:txEl>
                                              <p:pRg st="3" end="3"/>
                                            </p:txEl>
                                          </p:spTgt>
                                        </p:tgtEl>
                                      </p:cBhvr>
                                    </p:animEffect>
                                  </p:childTnLst>
                                </p:cTn>
                              </p:par>
                              <p:par>
                                <p:cTn id="86" presetID="9" presetClass="emph" presetSubtype="0" nodeType="withEffect">
                                  <p:stCondLst>
                                    <p:cond delay="0"/>
                                  </p:stCondLst>
                                  <p:childTnLst>
                                    <p:set>
                                      <p:cBhvr rctx="PPT">
                                        <p:cTn id="87" dur="indefinite"/>
                                        <p:tgtEl>
                                          <p:spTgt spid="1610755">
                                            <p:txEl>
                                              <p:pRg st="4" end="4"/>
                                            </p:txEl>
                                          </p:spTgt>
                                        </p:tgtEl>
                                        <p:attrNameLst>
                                          <p:attrName>style.opacity</p:attrName>
                                        </p:attrNameLst>
                                      </p:cBhvr>
                                      <p:to>
                                        <p:strVal val="0.5"/>
                                      </p:to>
                                    </p:set>
                                    <p:animEffect filter="image" prLst="opacity: 0.5">
                                      <p:cBhvr rctx="IE">
                                        <p:cTn id="88" dur="indefinite"/>
                                        <p:tgtEl>
                                          <p:spTgt spid="1610755">
                                            <p:txEl>
                                              <p:pRg st="4" end="4"/>
                                            </p:txEl>
                                          </p:spTgt>
                                        </p:tgtEl>
                                      </p:cBhvr>
                                    </p:animEffect>
                                  </p:childTnLst>
                                </p:cTn>
                              </p:par>
                              <p:par>
                                <p:cTn id="89" presetID="9" presetClass="emph" presetSubtype="0" nodeType="withEffect">
                                  <p:stCondLst>
                                    <p:cond delay="0"/>
                                  </p:stCondLst>
                                  <p:childTnLst>
                                    <p:set>
                                      <p:cBhvr rctx="PPT">
                                        <p:cTn id="90" dur="indefinite"/>
                                        <p:tgtEl>
                                          <p:spTgt spid="1610755">
                                            <p:txEl>
                                              <p:pRg st="5" end="5"/>
                                            </p:txEl>
                                          </p:spTgt>
                                        </p:tgtEl>
                                        <p:attrNameLst>
                                          <p:attrName>style.opacity</p:attrName>
                                        </p:attrNameLst>
                                      </p:cBhvr>
                                      <p:to>
                                        <p:strVal val="0.5"/>
                                      </p:to>
                                    </p:set>
                                    <p:animEffect filter="image" prLst="opacity: 0.5">
                                      <p:cBhvr rctx="IE">
                                        <p:cTn id="91" dur="indefinite"/>
                                        <p:tgtEl>
                                          <p:spTgt spid="1610755">
                                            <p:txEl>
                                              <p:pRg st="5" end="5"/>
                                            </p:txEl>
                                          </p:spTgt>
                                        </p:tgtEl>
                                      </p:cBhvr>
                                    </p:animEffect>
                                  </p:childTnLst>
                                </p:cTn>
                              </p:par>
                              <p:par>
                                <p:cTn id="92" presetID="9" presetClass="emph" presetSubtype="0" nodeType="withEffect">
                                  <p:stCondLst>
                                    <p:cond delay="0"/>
                                  </p:stCondLst>
                                  <p:childTnLst>
                                    <p:set>
                                      <p:cBhvr rctx="PPT">
                                        <p:cTn id="93" dur="indefinite"/>
                                        <p:tgtEl>
                                          <p:spTgt spid="1610755">
                                            <p:txEl>
                                              <p:pRg st="6" end="6"/>
                                            </p:txEl>
                                          </p:spTgt>
                                        </p:tgtEl>
                                        <p:attrNameLst>
                                          <p:attrName>style.opacity</p:attrName>
                                        </p:attrNameLst>
                                      </p:cBhvr>
                                      <p:to>
                                        <p:strVal val="1.0"/>
                                      </p:to>
                                    </p:set>
                                    <p:animEffect filter="image" prLst="opacity: 1.0">
                                      <p:cBhvr rctx="IE">
                                        <p:cTn id="94" dur="indefinite"/>
                                        <p:tgtEl>
                                          <p:spTgt spid="1610755">
                                            <p:txEl>
                                              <p:pRg st="6" end="6"/>
                                            </p:txEl>
                                          </p:spTgt>
                                        </p:tgtEl>
                                      </p:cBhvr>
                                    </p:animEffect>
                                  </p:childTnLst>
                                </p:cTn>
                              </p:par>
                              <p:par>
                                <p:cTn id="95" presetID="9" presetClass="emph" presetSubtype="0" nodeType="withEffect">
                                  <p:stCondLst>
                                    <p:cond delay="0"/>
                                  </p:stCondLst>
                                  <p:childTnLst>
                                    <p:set>
                                      <p:cBhvr rctx="PPT">
                                        <p:cTn id="96" dur="indefinite"/>
                                        <p:tgtEl>
                                          <p:spTgt spid="1610755">
                                            <p:txEl>
                                              <p:pRg st="7" end="7"/>
                                            </p:txEl>
                                          </p:spTgt>
                                        </p:tgtEl>
                                        <p:attrNameLst>
                                          <p:attrName>style.opacity</p:attrName>
                                        </p:attrNameLst>
                                      </p:cBhvr>
                                      <p:to>
                                        <p:strVal val="1.0"/>
                                      </p:to>
                                    </p:set>
                                    <p:animEffect filter="image" prLst="opacity: 1.0">
                                      <p:cBhvr rctx="IE">
                                        <p:cTn id="97" dur="indefinite"/>
                                        <p:tgtEl>
                                          <p:spTgt spid="1610755">
                                            <p:txEl>
                                              <p:pRg st="7" end="7"/>
                                            </p:txEl>
                                          </p:spTgt>
                                        </p:tgtEl>
                                      </p:cBhvr>
                                    </p:animEffect>
                                  </p:childTnLst>
                                </p:cTn>
                              </p:par>
                              <p:par>
                                <p:cTn id="98" presetID="9" presetClass="emph" presetSubtype="0" nodeType="withEffect">
                                  <p:stCondLst>
                                    <p:cond delay="0"/>
                                  </p:stCondLst>
                                  <p:childTnLst>
                                    <p:set>
                                      <p:cBhvr rctx="PPT">
                                        <p:cTn id="99" dur="indefinite"/>
                                        <p:tgtEl>
                                          <p:spTgt spid="1610755">
                                            <p:txEl>
                                              <p:pRg st="8" end="8"/>
                                            </p:txEl>
                                          </p:spTgt>
                                        </p:tgtEl>
                                        <p:attrNameLst>
                                          <p:attrName>style.opacity</p:attrName>
                                        </p:attrNameLst>
                                      </p:cBhvr>
                                      <p:to>
                                        <p:strVal val="1.0"/>
                                      </p:to>
                                    </p:set>
                                    <p:animEffect filter="image" prLst="opacity: 1.0">
                                      <p:cBhvr rctx="IE">
                                        <p:cTn id="100" dur="indefinite"/>
                                        <p:tgtEl>
                                          <p:spTgt spid="1610755">
                                            <p:txEl>
                                              <p:pRg st="8" end="8"/>
                                            </p:txEl>
                                          </p:spTgt>
                                        </p:tgtEl>
                                      </p:cBhvr>
                                    </p:animEffect>
                                  </p:childTnLst>
                                </p:cTn>
                              </p:par>
                              <p:par>
                                <p:cTn id="101" presetID="9" presetClass="emph" presetSubtype="0" nodeType="withEffect">
                                  <p:stCondLst>
                                    <p:cond delay="0"/>
                                  </p:stCondLst>
                                  <p:childTnLst>
                                    <p:set>
                                      <p:cBhvr rctx="PPT">
                                        <p:cTn id="102" dur="indefinite"/>
                                        <p:tgtEl>
                                          <p:spTgt spid="1610755">
                                            <p:txEl>
                                              <p:pRg st="9" end="9"/>
                                            </p:txEl>
                                          </p:spTgt>
                                        </p:tgtEl>
                                        <p:attrNameLst>
                                          <p:attrName>style.opacity</p:attrName>
                                        </p:attrNameLst>
                                      </p:cBhvr>
                                      <p:to>
                                        <p:strVal val="1.0"/>
                                      </p:to>
                                    </p:set>
                                    <p:animEffect filter="image" prLst="opacity: 1.0">
                                      <p:cBhvr rctx="IE">
                                        <p:cTn id="103" dur="indefinite"/>
                                        <p:tgtEl>
                                          <p:spTgt spid="1610755">
                                            <p:txEl>
                                              <p:pRg st="9" end="9"/>
                                            </p:txEl>
                                          </p:spTgt>
                                        </p:tgtEl>
                                      </p:cBhvr>
                                    </p:animEffect>
                                  </p:childTnLst>
                                </p:cTn>
                              </p:par>
                              <p:par>
                                <p:cTn id="104" presetID="9" presetClass="emph" presetSubtype="0" nodeType="withEffect">
                                  <p:stCondLst>
                                    <p:cond delay="0"/>
                                  </p:stCondLst>
                                  <p:childTnLst>
                                    <p:set>
                                      <p:cBhvr rctx="PPT">
                                        <p:cTn id="105" dur="indefinite"/>
                                        <p:tgtEl>
                                          <p:spTgt spid="1610755">
                                            <p:txEl>
                                              <p:pRg st="10" end="10"/>
                                            </p:txEl>
                                          </p:spTgt>
                                        </p:tgtEl>
                                        <p:attrNameLst>
                                          <p:attrName>style.opacity</p:attrName>
                                        </p:attrNameLst>
                                      </p:cBhvr>
                                      <p:to>
                                        <p:strVal val="1.0"/>
                                      </p:to>
                                    </p:set>
                                    <p:animEffect filter="image" prLst="opacity: 1.0">
                                      <p:cBhvr rctx="IE">
                                        <p:cTn id="106" dur="indefinite"/>
                                        <p:tgtEl>
                                          <p:spTgt spid="1610755">
                                            <p:txEl>
                                              <p:pRg st="10" end="10"/>
                                            </p:txEl>
                                          </p:spTgt>
                                        </p:tgtEl>
                                      </p:cBhvr>
                                    </p:animEffect>
                                  </p:childTnLst>
                                </p:cTn>
                              </p:par>
                              <p:par>
                                <p:cTn id="107" presetID="9" presetClass="emph" presetSubtype="0" nodeType="withEffect">
                                  <p:stCondLst>
                                    <p:cond delay="0"/>
                                  </p:stCondLst>
                                  <p:childTnLst>
                                    <p:set>
                                      <p:cBhvr rctx="PPT">
                                        <p:cTn id="108" dur="indefinite"/>
                                        <p:tgtEl>
                                          <p:spTgt spid="1610755">
                                            <p:txEl>
                                              <p:pRg st="11" end="11"/>
                                            </p:txEl>
                                          </p:spTgt>
                                        </p:tgtEl>
                                        <p:attrNameLst>
                                          <p:attrName>style.opacity</p:attrName>
                                        </p:attrNameLst>
                                      </p:cBhvr>
                                      <p:to>
                                        <p:strVal val="1.0"/>
                                      </p:to>
                                    </p:set>
                                    <p:animEffect filter="image" prLst="opacity: 1.0">
                                      <p:cBhvr rctx="IE">
                                        <p:cTn id="109" dur="indefinite"/>
                                        <p:tgtEl>
                                          <p:spTgt spid="1610755">
                                            <p:txEl>
                                              <p:pRg st="11" end="11"/>
                                            </p:txEl>
                                          </p:spTgt>
                                        </p:tgtEl>
                                      </p:cBhvr>
                                    </p:animEffect>
                                  </p:childTnLst>
                                </p:cTn>
                              </p:par>
                              <p:par>
                                <p:cTn id="110" presetID="9" presetClass="emph" presetSubtype="0" nodeType="withEffect">
                                  <p:stCondLst>
                                    <p:cond delay="0"/>
                                  </p:stCondLst>
                                  <p:childTnLst>
                                    <p:set>
                                      <p:cBhvr rctx="PPT">
                                        <p:cTn id="111" dur="indefinite"/>
                                        <p:tgtEl>
                                          <p:spTgt spid="1610755">
                                            <p:txEl>
                                              <p:pRg st="12" end="12"/>
                                            </p:txEl>
                                          </p:spTgt>
                                        </p:tgtEl>
                                        <p:attrNameLst>
                                          <p:attrName>style.opacity</p:attrName>
                                        </p:attrNameLst>
                                      </p:cBhvr>
                                      <p:to>
                                        <p:strVal val="1.0"/>
                                      </p:to>
                                    </p:set>
                                    <p:animEffect filter="image" prLst="opacity: 1.0">
                                      <p:cBhvr rctx="IE">
                                        <p:cTn id="112" dur="indefinite"/>
                                        <p:tgtEl>
                                          <p:spTgt spid="1610755">
                                            <p:txEl>
                                              <p:pRg st="12" end="12"/>
                                            </p:txEl>
                                          </p:spTgt>
                                        </p:tgtEl>
                                      </p:cBhvr>
                                    </p:animEffect>
                                  </p:childTnLst>
                                </p:cTn>
                              </p:par>
                              <p:par>
                                <p:cTn id="113" presetID="9" presetClass="emph" presetSubtype="0" nodeType="withEffect">
                                  <p:stCondLst>
                                    <p:cond delay="0"/>
                                  </p:stCondLst>
                                  <p:childTnLst>
                                    <p:set>
                                      <p:cBhvr rctx="PPT">
                                        <p:cTn id="114" dur="indefinite"/>
                                        <p:tgtEl>
                                          <p:spTgt spid="1610755">
                                            <p:txEl>
                                              <p:pRg st="13" end="13"/>
                                            </p:txEl>
                                          </p:spTgt>
                                        </p:tgtEl>
                                        <p:attrNameLst>
                                          <p:attrName>style.opacity</p:attrName>
                                        </p:attrNameLst>
                                      </p:cBhvr>
                                      <p:to>
                                        <p:strVal val="1.0"/>
                                      </p:to>
                                    </p:set>
                                    <p:animEffect filter="image" prLst="opacity: 1.0">
                                      <p:cBhvr rctx="IE">
                                        <p:cTn id="115" dur="indefinite"/>
                                        <p:tgtEl>
                                          <p:spTgt spid="1610755">
                                            <p:txEl>
                                              <p:pRg st="13" end="13"/>
                                            </p:txEl>
                                          </p:spTgt>
                                        </p:tgtEl>
                                      </p:cBhvr>
                                    </p:animEffect>
                                  </p:childTnLst>
                                </p:cTn>
                              </p:par>
                              <p:par>
                                <p:cTn id="116" presetID="9" presetClass="emph" presetSubtype="0" nodeType="withEffect">
                                  <p:stCondLst>
                                    <p:cond delay="0"/>
                                  </p:stCondLst>
                                  <p:childTnLst>
                                    <p:set>
                                      <p:cBhvr rctx="PPT">
                                        <p:cTn id="117" dur="indefinite"/>
                                        <p:tgtEl>
                                          <p:spTgt spid="1610755">
                                            <p:txEl>
                                              <p:pRg st="14" end="14"/>
                                            </p:txEl>
                                          </p:spTgt>
                                        </p:tgtEl>
                                        <p:attrNameLst>
                                          <p:attrName>style.opacity</p:attrName>
                                        </p:attrNameLst>
                                      </p:cBhvr>
                                      <p:to>
                                        <p:strVal val="1.0"/>
                                      </p:to>
                                    </p:set>
                                    <p:animEffect filter="image" prLst="opacity: 1.0">
                                      <p:cBhvr rctx="IE">
                                        <p:cTn id="118" dur="indefinite"/>
                                        <p:tgtEl>
                                          <p:spTgt spid="1610755">
                                            <p:txEl>
                                              <p:pRg st="14" end="14"/>
                                            </p:txEl>
                                          </p:spTgt>
                                        </p:tgtEl>
                                      </p:cBhvr>
                                    </p:animEffect>
                                  </p:childTnLst>
                                </p:cTn>
                              </p:par>
                              <p:par>
                                <p:cTn id="119" presetID="9" presetClass="emph" presetSubtype="0" nodeType="withEffect">
                                  <p:stCondLst>
                                    <p:cond delay="0"/>
                                  </p:stCondLst>
                                  <p:childTnLst>
                                    <p:set>
                                      <p:cBhvr rctx="PPT">
                                        <p:cTn id="120" dur="indefinite"/>
                                        <p:tgtEl>
                                          <p:spTgt spid="1610755">
                                            <p:txEl>
                                              <p:pRg st="15" end="15"/>
                                            </p:txEl>
                                          </p:spTgt>
                                        </p:tgtEl>
                                        <p:attrNameLst>
                                          <p:attrName>style.opacity</p:attrName>
                                        </p:attrNameLst>
                                      </p:cBhvr>
                                      <p:to>
                                        <p:strVal val="1.0"/>
                                      </p:to>
                                    </p:set>
                                    <p:animEffect filter="image" prLst="opacity: 1.0">
                                      <p:cBhvr rctx="IE">
                                        <p:cTn id="121" dur="indefinite"/>
                                        <p:tgtEl>
                                          <p:spTgt spid="1610755">
                                            <p:txEl>
                                              <p:pRg st="15" end="15"/>
                                            </p:txEl>
                                          </p:spTgt>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9" presetClass="emph" presetSubtype="0" nodeType="clickEffect">
                                  <p:stCondLst>
                                    <p:cond delay="0"/>
                                  </p:stCondLst>
                                  <p:childTnLst>
                                    <p:set>
                                      <p:cBhvr rctx="PPT">
                                        <p:cTn id="125" dur="indefinite"/>
                                        <p:tgtEl>
                                          <p:spTgt spid="1610755">
                                            <p:txEl>
                                              <p:pRg st="6" end="6"/>
                                            </p:txEl>
                                          </p:spTgt>
                                        </p:tgtEl>
                                        <p:attrNameLst>
                                          <p:attrName>style.opacity</p:attrName>
                                        </p:attrNameLst>
                                      </p:cBhvr>
                                      <p:to>
                                        <p:strVal val="0.5"/>
                                      </p:to>
                                    </p:set>
                                    <p:animEffect filter="image" prLst="opacity: 0.5">
                                      <p:cBhvr rctx="IE">
                                        <p:cTn id="126" dur="indefinite"/>
                                        <p:tgtEl>
                                          <p:spTgt spid="1610755">
                                            <p:txEl>
                                              <p:pRg st="6" end="6"/>
                                            </p:txEl>
                                          </p:spTgt>
                                        </p:tgtEl>
                                      </p:cBhvr>
                                    </p:animEffect>
                                  </p:childTnLst>
                                </p:cTn>
                              </p:par>
                              <p:par>
                                <p:cTn id="127" presetID="9" presetClass="emph" presetSubtype="0" nodeType="withEffect">
                                  <p:stCondLst>
                                    <p:cond delay="0"/>
                                  </p:stCondLst>
                                  <p:childTnLst>
                                    <p:set>
                                      <p:cBhvr rctx="PPT">
                                        <p:cTn id="128" dur="indefinite"/>
                                        <p:tgtEl>
                                          <p:spTgt spid="1610755">
                                            <p:txEl>
                                              <p:pRg st="7" end="7"/>
                                            </p:txEl>
                                          </p:spTgt>
                                        </p:tgtEl>
                                        <p:attrNameLst>
                                          <p:attrName>style.opacity</p:attrName>
                                        </p:attrNameLst>
                                      </p:cBhvr>
                                      <p:to>
                                        <p:strVal val="0.5"/>
                                      </p:to>
                                    </p:set>
                                    <p:animEffect filter="image" prLst="opacity: 0.5">
                                      <p:cBhvr rctx="IE">
                                        <p:cTn id="129" dur="indefinite"/>
                                        <p:tgtEl>
                                          <p:spTgt spid="1610755">
                                            <p:txEl>
                                              <p:pRg st="7" end="7"/>
                                            </p:txEl>
                                          </p:spTgt>
                                        </p:tgtEl>
                                      </p:cBhvr>
                                    </p:animEffect>
                                  </p:childTnLst>
                                </p:cTn>
                              </p:par>
                              <p:par>
                                <p:cTn id="130" presetID="9" presetClass="emph" presetSubtype="0" nodeType="withEffect">
                                  <p:stCondLst>
                                    <p:cond delay="0"/>
                                  </p:stCondLst>
                                  <p:childTnLst>
                                    <p:set>
                                      <p:cBhvr rctx="PPT">
                                        <p:cTn id="131" dur="indefinite"/>
                                        <p:tgtEl>
                                          <p:spTgt spid="1610755">
                                            <p:txEl>
                                              <p:pRg st="14" end="14"/>
                                            </p:txEl>
                                          </p:spTgt>
                                        </p:tgtEl>
                                        <p:attrNameLst>
                                          <p:attrName>style.opacity</p:attrName>
                                        </p:attrNameLst>
                                      </p:cBhvr>
                                      <p:to>
                                        <p:strVal val="0.5"/>
                                      </p:to>
                                    </p:set>
                                    <p:animEffect filter="image" prLst="opacity: 0.5">
                                      <p:cBhvr rctx="IE">
                                        <p:cTn id="132" dur="indefinite"/>
                                        <p:tgtEl>
                                          <p:spTgt spid="1610755">
                                            <p:txEl>
                                              <p:pRg st="14" end="14"/>
                                            </p:txEl>
                                          </p:spTgt>
                                        </p:tgtEl>
                                      </p:cBhvr>
                                    </p:animEffect>
                                  </p:childTnLst>
                                </p:cTn>
                              </p:par>
                              <p:par>
                                <p:cTn id="133" presetID="9" presetClass="emph" presetSubtype="0" nodeType="withEffect">
                                  <p:stCondLst>
                                    <p:cond delay="0"/>
                                  </p:stCondLst>
                                  <p:childTnLst>
                                    <p:set>
                                      <p:cBhvr rctx="PPT">
                                        <p:cTn id="134" dur="indefinite"/>
                                        <p:tgtEl>
                                          <p:spTgt spid="1610755">
                                            <p:txEl>
                                              <p:pRg st="15" end="15"/>
                                            </p:txEl>
                                          </p:spTgt>
                                        </p:tgtEl>
                                        <p:attrNameLst>
                                          <p:attrName>style.opacity</p:attrName>
                                        </p:attrNameLst>
                                      </p:cBhvr>
                                      <p:to>
                                        <p:strVal val="0.5"/>
                                      </p:to>
                                    </p:set>
                                    <p:animEffect filter="image" prLst="opacity: 0.5">
                                      <p:cBhvr rctx="IE">
                                        <p:cTn id="135" dur="indefinite"/>
                                        <p:tgtEl>
                                          <p:spTgt spid="1610755">
                                            <p:txEl>
                                              <p:pRg st="15" end="15"/>
                                            </p:txEl>
                                          </p:spTgt>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9" presetClass="emph" presetSubtype="0" nodeType="clickEffect">
                                  <p:stCondLst>
                                    <p:cond delay="0"/>
                                  </p:stCondLst>
                                  <p:childTnLst>
                                    <p:set>
                                      <p:cBhvr rctx="PPT">
                                        <p:cTn id="139" dur="indefinite"/>
                                        <p:tgtEl>
                                          <p:spTgt spid="1610755">
                                            <p:txEl>
                                              <p:pRg st="6" end="6"/>
                                            </p:txEl>
                                          </p:spTgt>
                                        </p:tgtEl>
                                        <p:attrNameLst>
                                          <p:attrName>style.opacity</p:attrName>
                                        </p:attrNameLst>
                                      </p:cBhvr>
                                      <p:to>
                                        <p:strVal val="1.0"/>
                                      </p:to>
                                    </p:set>
                                    <p:animEffect filter="image" prLst="opacity: 1.0">
                                      <p:cBhvr rctx="IE">
                                        <p:cTn id="140" dur="indefinite"/>
                                        <p:tgtEl>
                                          <p:spTgt spid="1610755">
                                            <p:txEl>
                                              <p:pRg st="6" end="6"/>
                                            </p:txEl>
                                          </p:spTgt>
                                        </p:tgtEl>
                                      </p:cBhvr>
                                    </p:animEffect>
                                  </p:childTnLst>
                                </p:cTn>
                              </p:par>
                              <p:par>
                                <p:cTn id="141" presetID="9" presetClass="emph" presetSubtype="0" nodeType="withEffect">
                                  <p:stCondLst>
                                    <p:cond delay="0"/>
                                  </p:stCondLst>
                                  <p:childTnLst>
                                    <p:set>
                                      <p:cBhvr rctx="PPT">
                                        <p:cTn id="142" dur="indefinite"/>
                                        <p:tgtEl>
                                          <p:spTgt spid="1610755">
                                            <p:txEl>
                                              <p:pRg st="7" end="7"/>
                                            </p:txEl>
                                          </p:spTgt>
                                        </p:tgtEl>
                                        <p:attrNameLst>
                                          <p:attrName>style.opacity</p:attrName>
                                        </p:attrNameLst>
                                      </p:cBhvr>
                                      <p:to>
                                        <p:strVal val="1.0"/>
                                      </p:to>
                                    </p:set>
                                    <p:animEffect filter="image" prLst="opacity: 1.0">
                                      <p:cBhvr rctx="IE">
                                        <p:cTn id="143" dur="indefinite"/>
                                        <p:tgtEl>
                                          <p:spTgt spid="1610755">
                                            <p:txEl>
                                              <p:pRg st="7" end="7"/>
                                            </p:txEl>
                                          </p:spTgt>
                                        </p:tgtEl>
                                      </p:cBhvr>
                                    </p:animEffect>
                                  </p:childTnLst>
                                </p:cTn>
                              </p:par>
                              <p:par>
                                <p:cTn id="144" presetID="9" presetClass="emph" presetSubtype="0" nodeType="withEffect">
                                  <p:stCondLst>
                                    <p:cond delay="0"/>
                                  </p:stCondLst>
                                  <p:childTnLst>
                                    <p:set>
                                      <p:cBhvr rctx="PPT">
                                        <p:cTn id="145" dur="indefinite"/>
                                        <p:tgtEl>
                                          <p:spTgt spid="1610755">
                                            <p:txEl>
                                              <p:pRg st="14" end="14"/>
                                            </p:txEl>
                                          </p:spTgt>
                                        </p:tgtEl>
                                        <p:attrNameLst>
                                          <p:attrName>style.opacity</p:attrName>
                                        </p:attrNameLst>
                                      </p:cBhvr>
                                      <p:to>
                                        <p:strVal val="1.0"/>
                                      </p:to>
                                    </p:set>
                                    <p:animEffect filter="image" prLst="opacity: 1.0">
                                      <p:cBhvr rctx="IE">
                                        <p:cTn id="146" dur="indefinite"/>
                                        <p:tgtEl>
                                          <p:spTgt spid="1610755">
                                            <p:txEl>
                                              <p:pRg st="14" end="14"/>
                                            </p:txEl>
                                          </p:spTgt>
                                        </p:tgtEl>
                                      </p:cBhvr>
                                    </p:animEffect>
                                  </p:childTnLst>
                                </p:cTn>
                              </p:par>
                              <p:par>
                                <p:cTn id="147" presetID="9" presetClass="emph" presetSubtype="0" nodeType="withEffect">
                                  <p:stCondLst>
                                    <p:cond delay="0"/>
                                  </p:stCondLst>
                                  <p:childTnLst>
                                    <p:set>
                                      <p:cBhvr rctx="PPT">
                                        <p:cTn id="148" dur="indefinite"/>
                                        <p:tgtEl>
                                          <p:spTgt spid="1610755">
                                            <p:txEl>
                                              <p:pRg st="15" end="15"/>
                                            </p:txEl>
                                          </p:spTgt>
                                        </p:tgtEl>
                                        <p:attrNameLst>
                                          <p:attrName>style.opacity</p:attrName>
                                        </p:attrNameLst>
                                      </p:cBhvr>
                                      <p:to>
                                        <p:strVal val="1.0"/>
                                      </p:to>
                                    </p:set>
                                    <p:animEffect filter="image" prLst="opacity: 1.0">
                                      <p:cBhvr rctx="IE">
                                        <p:cTn id="149" dur="indefinite"/>
                                        <p:tgtEl>
                                          <p:spTgt spid="1610755">
                                            <p:txEl>
                                              <p:pRg st="15" end="15"/>
                                            </p:txEl>
                                          </p:spTgt>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9" presetClass="emph" presetSubtype="0" nodeType="clickEffect">
                                  <p:stCondLst>
                                    <p:cond delay="0"/>
                                  </p:stCondLst>
                                  <p:childTnLst>
                                    <p:set>
                                      <p:cBhvr rctx="PPT">
                                        <p:cTn id="153" dur="indefinite"/>
                                        <p:tgtEl>
                                          <p:spTgt spid="1610755">
                                            <p:txEl>
                                              <p:pRg st="6" end="6"/>
                                            </p:txEl>
                                          </p:spTgt>
                                        </p:tgtEl>
                                        <p:attrNameLst>
                                          <p:attrName>style.opacity</p:attrName>
                                        </p:attrNameLst>
                                      </p:cBhvr>
                                      <p:to>
                                        <p:strVal val="0.5"/>
                                      </p:to>
                                    </p:set>
                                    <p:animEffect filter="image" prLst="opacity: 0.5">
                                      <p:cBhvr rctx="IE">
                                        <p:cTn id="154" dur="indefinite"/>
                                        <p:tgtEl>
                                          <p:spTgt spid="1610755">
                                            <p:txEl>
                                              <p:pRg st="6" end="6"/>
                                            </p:txEl>
                                          </p:spTgt>
                                        </p:tgtEl>
                                      </p:cBhvr>
                                    </p:animEffect>
                                  </p:childTnLst>
                                </p:cTn>
                              </p:par>
                              <p:par>
                                <p:cTn id="155" presetID="9" presetClass="emph" presetSubtype="0" nodeType="withEffect">
                                  <p:stCondLst>
                                    <p:cond delay="0"/>
                                  </p:stCondLst>
                                  <p:childTnLst>
                                    <p:set>
                                      <p:cBhvr rctx="PPT">
                                        <p:cTn id="156" dur="indefinite"/>
                                        <p:tgtEl>
                                          <p:spTgt spid="1610755">
                                            <p:txEl>
                                              <p:pRg st="7" end="7"/>
                                            </p:txEl>
                                          </p:spTgt>
                                        </p:tgtEl>
                                        <p:attrNameLst>
                                          <p:attrName>style.opacity</p:attrName>
                                        </p:attrNameLst>
                                      </p:cBhvr>
                                      <p:to>
                                        <p:strVal val="0.5"/>
                                      </p:to>
                                    </p:set>
                                    <p:animEffect filter="image" prLst="opacity: 0.5">
                                      <p:cBhvr rctx="IE">
                                        <p:cTn id="157" dur="indefinite"/>
                                        <p:tgtEl>
                                          <p:spTgt spid="1610755">
                                            <p:txEl>
                                              <p:pRg st="7" end="7"/>
                                            </p:txEl>
                                          </p:spTgt>
                                        </p:tgtEl>
                                      </p:cBhvr>
                                    </p:animEffect>
                                  </p:childTnLst>
                                </p:cTn>
                              </p:par>
                              <p:par>
                                <p:cTn id="158" presetID="9" presetClass="emph" presetSubtype="0" nodeType="withEffect">
                                  <p:stCondLst>
                                    <p:cond delay="0"/>
                                  </p:stCondLst>
                                  <p:childTnLst>
                                    <p:set>
                                      <p:cBhvr rctx="PPT">
                                        <p:cTn id="159" dur="indefinite"/>
                                        <p:tgtEl>
                                          <p:spTgt spid="1610755">
                                            <p:txEl>
                                              <p:pRg st="14" end="14"/>
                                            </p:txEl>
                                          </p:spTgt>
                                        </p:tgtEl>
                                        <p:attrNameLst>
                                          <p:attrName>style.opacity</p:attrName>
                                        </p:attrNameLst>
                                      </p:cBhvr>
                                      <p:to>
                                        <p:strVal val="0.5"/>
                                      </p:to>
                                    </p:set>
                                    <p:animEffect filter="image" prLst="opacity: 0.5">
                                      <p:cBhvr rctx="IE">
                                        <p:cTn id="160" dur="indefinite"/>
                                        <p:tgtEl>
                                          <p:spTgt spid="1610755">
                                            <p:txEl>
                                              <p:pRg st="14" end="14"/>
                                            </p:txEl>
                                          </p:spTgt>
                                        </p:tgtEl>
                                      </p:cBhvr>
                                    </p:animEffect>
                                  </p:childTnLst>
                                </p:cTn>
                              </p:par>
                              <p:par>
                                <p:cTn id="161" presetID="9" presetClass="emph" presetSubtype="0" nodeType="withEffect">
                                  <p:stCondLst>
                                    <p:cond delay="0"/>
                                  </p:stCondLst>
                                  <p:childTnLst>
                                    <p:set>
                                      <p:cBhvr rctx="PPT">
                                        <p:cTn id="162" dur="indefinite"/>
                                        <p:tgtEl>
                                          <p:spTgt spid="1610755">
                                            <p:txEl>
                                              <p:pRg st="15" end="15"/>
                                            </p:txEl>
                                          </p:spTgt>
                                        </p:tgtEl>
                                        <p:attrNameLst>
                                          <p:attrName>style.opacity</p:attrName>
                                        </p:attrNameLst>
                                      </p:cBhvr>
                                      <p:to>
                                        <p:strVal val="0.5"/>
                                      </p:to>
                                    </p:set>
                                    <p:animEffect filter="image" prLst="opacity: 0.5">
                                      <p:cBhvr rctx="IE">
                                        <p:cTn id="163" dur="indefinite"/>
                                        <p:tgtEl>
                                          <p:spTgt spid="1610755">
                                            <p:txEl>
                                              <p:pRg st="15" end="15"/>
                                            </p:txEl>
                                          </p:spTgt>
                                        </p:tgtEl>
                                      </p:cBhvr>
                                    </p:animEffect>
                                  </p:childTnLst>
                                </p:cTn>
                              </p:par>
                              <p:par>
                                <p:cTn id="164" presetID="9" presetClass="emph" presetSubtype="0" nodeType="withEffect">
                                  <p:stCondLst>
                                    <p:cond delay="0"/>
                                  </p:stCondLst>
                                  <p:childTnLst>
                                    <p:set>
                                      <p:cBhvr rctx="PPT">
                                        <p:cTn id="165" dur="indefinite"/>
                                        <p:tgtEl>
                                          <p:spTgt spid="1610755">
                                            <p:txEl>
                                              <p:pRg st="8" end="8"/>
                                            </p:txEl>
                                          </p:spTgt>
                                        </p:tgtEl>
                                        <p:attrNameLst>
                                          <p:attrName>style.opacity</p:attrName>
                                        </p:attrNameLst>
                                      </p:cBhvr>
                                      <p:to>
                                        <p:strVal val="0.5"/>
                                      </p:to>
                                    </p:set>
                                    <p:animEffect filter="image" prLst="opacity: 0.5">
                                      <p:cBhvr rctx="IE">
                                        <p:cTn id="166" dur="indefinite"/>
                                        <p:tgtEl>
                                          <p:spTgt spid="1610755">
                                            <p:txEl>
                                              <p:pRg st="8" end="8"/>
                                            </p:txEl>
                                          </p:spTgt>
                                        </p:tgtEl>
                                      </p:cBhvr>
                                    </p:animEffect>
                                  </p:childTnLst>
                                </p:cTn>
                              </p:par>
                              <p:par>
                                <p:cTn id="167" presetID="9" presetClass="emph" presetSubtype="0" nodeType="withEffect">
                                  <p:stCondLst>
                                    <p:cond delay="0"/>
                                  </p:stCondLst>
                                  <p:childTnLst>
                                    <p:set>
                                      <p:cBhvr rctx="PPT">
                                        <p:cTn id="168" dur="indefinite"/>
                                        <p:tgtEl>
                                          <p:spTgt spid="1610755">
                                            <p:txEl>
                                              <p:pRg st="9" end="9"/>
                                            </p:txEl>
                                          </p:spTgt>
                                        </p:tgtEl>
                                        <p:attrNameLst>
                                          <p:attrName>style.opacity</p:attrName>
                                        </p:attrNameLst>
                                      </p:cBhvr>
                                      <p:to>
                                        <p:strVal val="0.5"/>
                                      </p:to>
                                    </p:set>
                                    <p:animEffect filter="image" prLst="opacity: 0.5">
                                      <p:cBhvr rctx="IE">
                                        <p:cTn id="169" dur="indefinite"/>
                                        <p:tgtEl>
                                          <p:spTgt spid="1610755">
                                            <p:txEl>
                                              <p:pRg st="9" end="9"/>
                                            </p:txEl>
                                          </p:spTgt>
                                        </p:tgtEl>
                                      </p:cBhvr>
                                    </p:animEffect>
                                  </p:childTnLst>
                                </p:cTn>
                              </p:par>
                              <p:par>
                                <p:cTn id="170" presetID="9" presetClass="emph" presetSubtype="0" nodeType="withEffect">
                                  <p:stCondLst>
                                    <p:cond delay="0"/>
                                  </p:stCondLst>
                                  <p:childTnLst>
                                    <p:set>
                                      <p:cBhvr rctx="PPT">
                                        <p:cTn id="171" dur="indefinite"/>
                                        <p:tgtEl>
                                          <p:spTgt spid="1610755">
                                            <p:txEl>
                                              <p:pRg st="10" end="10"/>
                                            </p:txEl>
                                          </p:spTgt>
                                        </p:tgtEl>
                                        <p:attrNameLst>
                                          <p:attrName>style.opacity</p:attrName>
                                        </p:attrNameLst>
                                      </p:cBhvr>
                                      <p:to>
                                        <p:strVal val="0.5"/>
                                      </p:to>
                                    </p:set>
                                    <p:animEffect filter="image" prLst="opacity: 0.5">
                                      <p:cBhvr rctx="IE">
                                        <p:cTn id="172" dur="indefinite"/>
                                        <p:tgtEl>
                                          <p:spTgt spid="1610755">
                                            <p:txEl>
                                              <p:pRg st="10" end="10"/>
                                            </p:txEl>
                                          </p:spTgt>
                                        </p:tgtEl>
                                      </p:cBhvr>
                                    </p:animEffect>
                                  </p:childTnLst>
                                </p:cTn>
                              </p:par>
                              <p:par>
                                <p:cTn id="173" presetID="9" presetClass="emph" presetSubtype="0" nodeType="withEffect">
                                  <p:stCondLst>
                                    <p:cond delay="0"/>
                                  </p:stCondLst>
                                  <p:childTnLst>
                                    <p:set>
                                      <p:cBhvr rctx="PPT">
                                        <p:cTn id="174" dur="indefinite"/>
                                        <p:tgtEl>
                                          <p:spTgt spid="1610755">
                                            <p:txEl>
                                              <p:pRg st="11" end="11"/>
                                            </p:txEl>
                                          </p:spTgt>
                                        </p:tgtEl>
                                        <p:attrNameLst>
                                          <p:attrName>style.opacity</p:attrName>
                                        </p:attrNameLst>
                                      </p:cBhvr>
                                      <p:to>
                                        <p:strVal val="0.5"/>
                                      </p:to>
                                    </p:set>
                                    <p:animEffect filter="image" prLst="opacity: 0.5">
                                      <p:cBhvr rctx="IE">
                                        <p:cTn id="175" dur="indefinite"/>
                                        <p:tgtEl>
                                          <p:spTgt spid="1610755">
                                            <p:txEl>
                                              <p:pRg st="11" end="11"/>
                                            </p:txEl>
                                          </p:spTgt>
                                        </p:tgtEl>
                                      </p:cBhvr>
                                    </p:animEffect>
                                  </p:childTnLst>
                                </p:cTn>
                              </p:par>
                              <p:par>
                                <p:cTn id="176" presetID="9" presetClass="emph" presetSubtype="0" nodeType="withEffect">
                                  <p:stCondLst>
                                    <p:cond delay="0"/>
                                  </p:stCondLst>
                                  <p:childTnLst>
                                    <p:set>
                                      <p:cBhvr rctx="PPT">
                                        <p:cTn id="177" dur="indefinite"/>
                                        <p:tgtEl>
                                          <p:spTgt spid="1610755">
                                            <p:txEl>
                                              <p:pRg st="12" end="12"/>
                                            </p:txEl>
                                          </p:spTgt>
                                        </p:tgtEl>
                                        <p:attrNameLst>
                                          <p:attrName>style.opacity</p:attrName>
                                        </p:attrNameLst>
                                      </p:cBhvr>
                                      <p:to>
                                        <p:strVal val="0.5"/>
                                      </p:to>
                                    </p:set>
                                    <p:animEffect filter="image" prLst="opacity: 0.5">
                                      <p:cBhvr rctx="IE">
                                        <p:cTn id="178" dur="indefinite"/>
                                        <p:tgtEl>
                                          <p:spTgt spid="1610755">
                                            <p:txEl>
                                              <p:pRg st="12" end="12"/>
                                            </p:txEl>
                                          </p:spTgt>
                                        </p:tgtEl>
                                      </p:cBhvr>
                                    </p:animEffect>
                                  </p:childTnLst>
                                </p:cTn>
                              </p:par>
                              <p:par>
                                <p:cTn id="179" presetID="9" presetClass="emph" presetSubtype="0" nodeType="withEffect">
                                  <p:stCondLst>
                                    <p:cond delay="0"/>
                                  </p:stCondLst>
                                  <p:childTnLst>
                                    <p:set>
                                      <p:cBhvr rctx="PPT">
                                        <p:cTn id="180" dur="indefinite"/>
                                        <p:tgtEl>
                                          <p:spTgt spid="1610755">
                                            <p:txEl>
                                              <p:pRg st="13" end="13"/>
                                            </p:txEl>
                                          </p:spTgt>
                                        </p:tgtEl>
                                        <p:attrNameLst>
                                          <p:attrName>style.opacity</p:attrName>
                                        </p:attrNameLst>
                                      </p:cBhvr>
                                      <p:to>
                                        <p:strVal val="0.5"/>
                                      </p:to>
                                    </p:set>
                                    <p:animEffect filter="image" prLst="opacity: 0.5">
                                      <p:cBhvr rctx="IE">
                                        <p:cTn id="181" dur="indefinite"/>
                                        <p:tgtEl>
                                          <p:spTgt spid="1610755">
                                            <p:txEl>
                                              <p:pRg st="13" end="13"/>
                                            </p:txEl>
                                          </p:spTgt>
                                        </p:tgtEl>
                                      </p:cBhvr>
                                    </p:animEffect>
                                  </p:childTnLst>
                                </p:cTn>
                              </p:par>
                              <p:par>
                                <p:cTn id="182" presetID="9" presetClass="emph" presetSubtype="0" nodeType="withEffect">
                                  <p:stCondLst>
                                    <p:cond delay="0"/>
                                  </p:stCondLst>
                                  <p:childTnLst>
                                    <p:set>
                                      <p:cBhvr rctx="PPT">
                                        <p:cTn id="183" dur="indefinite"/>
                                        <p:tgtEl>
                                          <p:spTgt spid="1610755">
                                            <p:txEl>
                                              <p:pRg st="16" end="16"/>
                                            </p:txEl>
                                          </p:spTgt>
                                        </p:tgtEl>
                                        <p:attrNameLst>
                                          <p:attrName>style.opacity</p:attrName>
                                        </p:attrNameLst>
                                      </p:cBhvr>
                                      <p:to>
                                        <p:strVal val="1.0"/>
                                      </p:to>
                                    </p:set>
                                    <p:animEffect filter="image" prLst="opacity: 1.0">
                                      <p:cBhvr rctx="IE">
                                        <p:cTn id="184" dur="indefinite"/>
                                        <p:tgtEl>
                                          <p:spTgt spid="1610755">
                                            <p:txEl>
                                              <p:pRg st="16" end="16"/>
                                            </p:txEl>
                                          </p:spTgt>
                                        </p:tgtEl>
                                      </p:cBhvr>
                                    </p:animEffect>
                                  </p:childTnLst>
                                </p:cTn>
                              </p:par>
                              <p:par>
                                <p:cTn id="185" presetID="9" presetClass="emph" presetSubtype="0" nodeType="withEffect">
                                  <p:stCondLst>
                                    <p:cond delay="0"/>
                                  </p:stCondLst>
                                  <p:childTnLst>
                                    <p:set>
                                      <p:cBhvr rctx="PPT">
                                        <p:cTn id="186" dur="indefinite"/>
                                        <p:tgtEl>
                                          <p:spTgt spid="1610755">
                                            <p:txEl>
                                              <p:pRg st="17" end="17"/>
                                            </p:txEl>
                                          </p:spTgt>
                                        </p:tgtEl>
                                        <p:attrNameLst>
                                          <p:attrName>style.opacity</p:attrName>
                                        </p:attrNameLst>
                                      </p:cBhvr>
                                      <p:to>
                                        <p:strVal val="1.0"/>
                                      </p:to>
                                    </p:set>
                                    <p:animEffect filter="image" prLst="opacity: 1.0">
                                      <p:cBhvr rctx="IE">
                                        <p:cTn id="187" dur="indefinite"/>
                                        <p:tgtEl>
                                          <p:spTgt spid="1610755">
                                            <p:txEl>
                                              <p:pRg st="17" end="17"/>
                                            </p:txEl>
                                          </p:spTgt>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9" presetClass="emph" presetSubtype="0" nodeType="clickEffect">
                                  <p:stCondLst>
                                    <p:cond delay="0"/>
                                  </p:stCondLst>
                                  <p:childTnLst>
                                    <p:set>
                                      <p:cBhvr rctx="PPT">
                                        <p:cTn id="191" dur="indefinite"/>
                                        <p:tgtEl>
                                          <p:spTgt spid="1610755">
                                            <p:txEl>
                                              <p:pRg st="0" end="0"/>
                                            </p:txEl>
                                          </p:spTgt>
                                        </p:tgtEl>
                                        <p:attrNameLst>
                                          <p:attrName>style.opacity</p:attrName>
                                        </p:attrNameLst>
                                      </p:cBhvr>
                                      <p:to>
                                        <p:strVal val="1.0"/>
                                      </p:to>
                                    </p:set>
                                    <p:animEffect filter="image" prLst="opacity: 1.0">
                                      <p:cBhvr rctx="IE">
                                        <p:cTn id="192" dur="indefinite"/>
                                        <p:tgtEl>
                                          <p:spTgt spid="1610755">
                                            <p:txEl>
                                              <p:pRg st="0" end="0"/>
                                            </p:txEl>
                                          </p:spTgt>
                                        </p:tgtEl>
                                      </p:cBhvr>
                                    </p:animEffect>
                                  </p:childTnLst>
                                </p:cTn>
                              </p:par>
                              <p:par>
                                <p:cTn id="193" presetID="9" presetClass="emph" presetSubtype="0" nodeType="withEffect">
                                  <p:stCondLst>
                                    <p:cond delay="0"/>
                                  </p:stCondLst>
                                  <p:childTnLst>
                                    <p:set>
                                      <p:cBhvr rctx="PPT">
                                        <p:cTn id="194" dur="indefinite"/>
                                        <p:tgtEl>
                                          <p:spTgt spid="1610755">
                                            <p:txEl>
                                              <p:pRg st="1" end="1"/>
                                            </p:txEl>
                                          </p:spTgt>
                                        </p:tgtEl>
                                        <p:attrNameLst>
                                          <p:attrName>style.opacity</p:attrName>
                                        </p:attrNameLst>
                                      </p:cBhvr>
                                      <p:to>
                                        <p:strVal val="1.0"/>
                                      </p:to>
                                    </p:set>
                                    <p:animEffect filter="image" prLst="opacity: 1.0">
                                      <p:cBhvr rctx="IE">
                                        <p:cTn id="195" dur="indefinite"/>
                                        <p:tgtEl>
                                          <p:spTgt spid="1610755">
                                            <p:txEl>
                                              <p:pRg st="1" end="1"/>
                                            </p:txEl>
                                          </p:spTgt>
                                        </p:tgtEl>
                                      </p:cBhvr>
                                    </p:animEffect>
                                  </p:childTnLst>
                                </p:cTn>
                              </p:par>
                              <p:par>
                                <p:cTn id="196" presetID="9" presetClass="emph" presetSubtype="0" nodeType="withEffect">
                                  <p:stCondLst>
                                    <p:cond delay="0"/>
                                  </p:stCondLst>
                                  <p:childTnLst>
                                    <p:set>
                                      <p:cBhvr rctx="PPT">
                                        <p:cTn id="197" dur="indefinite"/>
                                        <p:tgtEl>
                                          <p:spTgt spid="1610755">
                                            <p:txEl>
                                              <p:pRg st="2" end="2"/>
                                            </p:txEl>
                                          </p:spTgt>
                                        </p:tgtEl>
                                        <p:attrNameLst>
                                          <p:attrName>style.opacity</p:attrName>
                                        </p:attrNameLst>
                                      </p:cBhvr>
                                      <p:to>
                                        <p:strVal val="1.0"/>
                                      </p:to>
                                    </p:set>
                                    <p:animEffect filter="image" prLst="opacity: 1.0">
                                      <p:cBhvr rctx="IE">
                                        <p:cTn id="198" dur="indefinite"/>
                                        <p:tgtEl>
                                          <p:spTgt spid="1610755">
                                            <p:txEl>
                                              <p:pRg st="2" end="2"/>
                                            </p:txEl>
                                          </p:spTgt>
                                        </p:tgtEl>
                                      </p:cBhvr>
                                    </p:animEffect>
                                  </p:childTnLst>
                                </p:cTn>
                              </p:par>
                              <p:par>
                                <p:cTn id="199" presetID="9" presetClass="emph" presetSubtype="0" nodeType="withEffect">
                                  <p:stCondLst>
                                    <p:cond delay="0"/>
                                  </p:stCondLst>
                                  <p:childTnLst>
                                    <p:set>
                                      <p:cBhvr rctx="PPT">
                                        <p:cTn id="200" dur="indefinite"/>
                                        <p:tgtEl>
                                          <p:spTgt spid="1610755">
                                            <p:txEl>
                                              <p:pRg st="3" end="3"/>
                                            </p:txEl>
                                          </p:spTgt>
                                        </p:tgtEl>
                                        <p:attrNameLst>
                                          <p:attrName>style.opacity</p:attrName>
                                        </p:attrNameLst>
                                      </p:cBhvr>
                                      <p:to>
                                        <p:strVal val="1.0"/>
                                      </p:to>
                                    </p:set>
                                    <p:animEffect filter="image" prLst="opacity: 1.0">
                                      <p:cBhvr rctx="IE">
                                        <p:cTn id="201" dur="indefinite"/>
                                        <p:tgtEl>
                                          <p:spTgt spid="1610755">
                                            <p:txEl>
                                              <p:pRg st="3" end="3"/>
                                            </p:txEl>
                                          </p:spTgt>
                                        </p:tgtEl>
                                      </p:cBhvr>
                                    </p:animEffect>
                                  </p:childTnLst>
                                </p:cTn>
                              </p:par>
                              <p:par>
                                <p:cTn id="202" presetID="9" presetClass="emph" presetSubtype="0" nodeType="withEffect">
                                  <p:stCondLst>
                                    <p:cond delay="0"/>
                                  </p:stCondLst>
                                  <p:childTnLst>
                                    <p:set>
                                      <p:cBhvr rctx="PPT">
                                        <p:cTn id="203" dur="indefinite"/>
                                        <p:tgtEl>
                                          <p:spTgt spid="1610755">
                                            <p:txEl>
                                              <p:pRg st="4" end="4"/>
                                            </p:txEl>
                                          </p:spTgt>
                                        </p:tgtEl>
                                        <p:attrNameLst>
                                          <p:attrName>style.opacity</p:attrName>
                                        </p:attrNameLst>
                                      </p:cBhvr>
                                      <p:to>
                                        <p:strVal val="1.0"/>
                                      </p:to>
                                    </p:set>
                                    <p:animEffect filter="image" prLst="opacity: 1.0">
                                      <p:cBhvr rctx="IE">
                                        <p:cTn id="204" dur="indefinite"/>
                                        <p:tgtEl>
                                          <p:spTgt spid="1610755">
                                            <p:txEl>
                                              <p:pRg st="4" end="4"/>
                                            </p:txEl>
                                          </p:spTgt>
                                        </p:tgtEl>
                                      </p:cBhvr>
                                    </p:animEffect>
                                  </p:childTnLst>
                                </p:cTn>
                              </p:par>
                              <p:par>
                                <p:cTn id="205" presetID="9" presetClass="emph" presetSubtype="0" nodeType="withEffect">
                                  <p:stCondLst>
                                    <p:cond delay="0"/>
                                  </p:stCondLst>
                                  <p:childTnLst>
                                    <p:set>
                                      <p:cBhvr rctx="PPT">
                                        <p:cTn id="206" dur="indefinite"/>
                                        <p:tgtEl>
                                          <p:spTgt spid="1610755">
                                            <p:txEl>
                                              <p:pRg st="5" end="5"/>
                                            </p:txEl>
                                          </p:spTgt>
                                        </p:tgtEl>
                                        <p:attrNameLst>
                                          <p:attrName>style.opacity</p:attrName>
                                        </p:attrNameLst>
                                      </p:cBhvr>
                                      <p:to>
                                        <p:strVal val="1.0"/>
                                      </p:to>
                                    </p:set>
                                    <p:animEffect filter="image" prLst="opacity: 1.0">
                                      <p:cBhvr rctx="IE">
                                        <p:cTn id="207" dur="indefinite"/>
                                        <p:tgtEl>
                                          <p:spTgt spid="1610755">
                                            <p:txEl>
                                              <p:pRg st="5" end="5"/>
                                            </p:txEl>
                                          </p:spTgt>
                                        </p:tgtEl>
                                      </p:cBhvr>
                                    </p:animEffect>
                                  </p:childTnLst>
                                </p:cTn>
                              </p:par>
                              <p:par>
                                <p:cTn id="208" presetID="9" presetClass="emph" presetSubtype="0" nodeType="withEffect">
                                  <p:stCondLst>
                                    <p:cond delay="0"/>
                                  </p:stCondLst>
                                  <p:childTnLst>
                                    <p:set>
                                      <p:cBhvr rctx="PPT">
                                        <p:cTn id="209" dur="indefinite"/>
                                        <p:tgtEl>
                                          <p:spTgt spid="1610755">
                                            <p:txEl>
                                              <p:pRg st="6" end="6"/>
                                            </p:txEl>
                                          </p:spTgt>
                                        </p:tgtEl>
                                        <p:attrNameLst>
                                          <p:attrName>style.opacity</p:attrName>
                                        </p:attrNameLst>
                                      </p:cBhvr>
                                      <p:to>
                                        <p:strVal val="1.0"/>
                                      </p:to>
                                    </p:set>
                                    <p:animEffect filter="image" prLst="opacity: 1.0">
                                      <p:cBhvr rctx="IE">
                                        <p:cTn id="210" dur="indefinite"/>
                                        <p:tgtEl>
                                          <p:spTgt spid="1610755">
                                            <p:txEl>
                                              <p:pRg st="6" end="6"/>
                                            </p:txEl>
                                          </p:spTgt>
                                        </p:tgtEl>
                                      </p:cBhvr>
                                    </p:animEffect>
                                  </p:childTnLst>
                                </p:cTn>
                              </p:par>
                              <p:par>
                                <p:cTn id="211" presetID="9" presetClass="emph" presetSubtype="0" nodeType="withEffect">
                                  <p:stCondLst>
                                    <p:cond delay="0"/>
                                  </p:stCondLst>
                                  <p:childTnLst>
                                    <p:set>
                                      <p:cBhvr rctx="PPT">
                                        <p:cTn id="212" dur="indefinite"/>
                                        <p:tgtEl>
                                          <p:spTgt spid="1610755">
                                            <p:txEl>
                                              <p:pRg st="7" end="7"/>
                                            </p:txEl>
                                          </p:spTgt>
                                        </p:tgtEl>
                                        <p:attrNameLst>
                                          <p:attrName>style.opacity</p:attrName>
                                        </p:attrNameLst>
                                      </p:cBhvr>
                                      <p:to>
                                        <p:strVal val="1.0"/>
                                      </p:to>
                                    </p:set>
                                    <p:animEffect filter="image" prLst="opacity: 1.0">
                                      <p:cBhvr rctx="IE">
                                        <p:cTn id="213" dur="indefinite"/>
                                        <p:tgtEl>
                                          <p:spTgt spid="1610755">
                                            <p:txEl>
                                              <p:pRg st="7" end="7"/>
                                            </p:txEl>
                                          </p:spTgt>
                                        </p:tgtEl>
                                      </p:cBhvr>
                                    </p:animEffect>
                                  </p:childTnLst>
                                </p:cTn>
                              </p:par>
                              <p:par>
                                <p:cTn id="214" presetID="9" presetClass="emph" presetSubtype="0" nodeType="withEffect">
                                  <p:stCondLst>
                                    <p:cond delay="0"/>
                                  </p:stCondLst>
                                  <p:childTnLst>
                                    <p:set>
                                      <p:cBhvr rctx="PPT">
                                        <p:cTn id="215" dur="indefinite"/>
                                        <p:tgtEl>
                                          <p:spTgt spid="1610755">
                                            <p:txEl>
                                              <p:pRg st="8" end="8"/>
                                            </p:txEl>
                                          </p:spTgt>
                                        </p:tgtEl>
                                        <p:attrNameLst>
                                          <p:attrName>style.opacity</p:attrName>
                                        </p:attrNameLst>
                                      </p:cBhvr>
                                      <p:to>
                                        <p:strVal val="1.0"/>
                                      </p:to>
                                    </p:set>
                                    <p:animEffect filter="image" prLst="opacity: 1.0">
                                      <p:cBhvr rctx="IE">
                                        <p:cTn id="216" dur="indefinite"/>
                                        <p:tgtEl>
                                          <p:spTgt spid="1610755">
                                            <p:txEl>
                                              <p:pRg st="8" end="8"/>
                                            </p:txEl>
                                          </p:spTgt>
                                        </p:tgtEl>
                                      </p:cBhvr>
                                    </p:animEffect>
                                  </p:childTnLst>
                                </p:cTn>
                              </p:par>
                              <p:par>
                                <p:cTn id="217" presetID="9" presetClass="emph" presetSubtype="0" nodeType="withEffect">
                                  <p:stCondLst>
                                    <p:cond delay="0"/>
                                  </p:stCondLst>
                                  <p:childTnLst>
                                    <p:set>
                                      <p:cBhvr rctx="PPT">
                                        <p:cTn id="218" dur="indefinite"/>
                                        <p:tgtEl>
                                          <p:spTgt spid="1610755">
                                            <p:txEl>
                                              <p:pRg st="9" end="9"/>
                                            </p:txEl>
                                          </p:spTgt>
                                        </p:tgtEl>
                                        <p:attrNameLst>
                                          <p:attrName>style.opacity</p:attrName>
                                        </p:attrNameLst>
                                      </p:cBhvr>
                                      <p:to>
                                        <p:strVal val="1.0"/>
                                      </p:to>
                                    </p:set>
                                    <p:animEffect filter="image" prLst="opacity: 1.0">
                                      <p:cBhvr rctx="IE">
                                        <p:cTn id="219" dur="indefinite"/>
                                        <p:tgtEl>
                                          <p:spTgt spid="1610755">
                                            <p:txEl>
                                              <p:pRg st="9" end="9"/>
                                            </p:txEl>
                                          </p:spTgt>
                                        </p:tgtEl>
                                      </p:cBhvr>
                                    </p:animEffect>
                                  </p:childTnLst>
                                </p:cTn>
                              </p:par>
                              <p:par>
                                <p:cTn id="220" presetID="9" presetClass="emph" presetSubtype="0" nodeType="withEffect">
                                  <p:stCondLst>
                                    <p:cond delay="0"/>
                                  </p:stCondLst>
                                  <p:childTnLst>
                                    <p:set>
                                      <p:cBhvr rctx="PPT">
                                        <p:cTn id="221" dur="indefinite"/>
                                        <p:tgtEl>
                                          <p:spTgt spid="1610755">
                                            <p:txEl>
                                              <p:pRg st="10" end="10"/>
                                            </p:txEl>
                                          </p:spTgt>
                                        </p:tgtEl>
                                        <p:attrNameLst>
                                          <p:attrName>style.opacity</p:attrName>
                                        </p:attrNameLst>
                                      </p:cBhvr>
                                      <p:to>
                                        <p:strVal val="1.0"/>
                                      </p:to>
                                    </p:set>
                                    <p:animEffect filter="image" prLst="opacity: 1.0">
                                      <p:cBhvr rctx="IE">
                                        <p:cTn id="222" dur="indefinite"/>
                                        <p:tgtEl>
                                          <p:spTgt spid="1610755">
                                            <p:txEl>
                                              <p:pRg st="10" end="10"/>
                                            </p:txEl>
                                          </p:spTgt>
                                        </p:tgtEl>
                                      </p:cBhvr>
                                    </p:animEffect>
                                  </p:childTnLst>
                                </p:cTn>
                              </p:par>
                              <p:par>
                                <p:cTn id="223" presetID="9" presetClass="emph" presetSubtype="0" nodeType="withEffect">
                                  <p:stCondLst>
                                    <p:cond delay="0"/>
                                  </p:stCondLst>
                                  <p:childTnLst>
                                    <p:set>
                                      <p:cBhvr rctx="PPT">
                                        <p:cTn id="224" dur="indefinite"/>
                                        <p:tgtEl>
                                          <p:spTgt spid="1610755">
                                            <p:txEl>
                                              <p:pRg st="11" end="11"/>
                                            </p:txEl>
                                          </p:spTgt>
                                        </p:tgtEl>
                                        <p:attrNameLst>
                                          <p:attrName>style.opacity</p:attrName>
                                        </p:attrNameLst>
                                      </p:cBhvr>
                                      <p:to>
                                        <p:strVal val="1.0"/>
                                      </p:to>
                                    </p:set>
                                    <p:animEffect filter="image" prLst="opacity: 1.0">
                                      <p:cBhvr rctx="IE">
                                        <p:cTn id="225" dur="indefinite"/>
                                        <p:tgtEl>
                                          <p:spTgt spid="1610755">
                                            <p:txEl>
                                              <p:pRg st="11" end="11"/>
                                            </p:txEl>
                                          </p:spTgt>
                                        </p:tgtEl>
                                      </p:cBhvr>
                                    </p:animEffect>
                                  </p:childTnLst>
                                </p:cTn>
                              </p:par>
                              <p:par>
                                <p:cTn id="226" presetID="9" presetClass="emph" presetSubtype="0" nodeType="withEffect">
                                  <p:stCondLst>
                                    <p:cond delay="0"/>
                                  </p:stCondLst>
                                  <p:childTnLst>
                                    <p:set>
                                      <p:cBhvr rctx="PPT">
                                        <p:cTn id="227" dur="indefinite"/>
                                        <p:tgtEl>
                                          <p:spTgt spid="1610755">
                                            <p:txEl>
                                              <p:pRg st="12" end="12"/>
                                            </p:txEl>
                                          </p:spTgt>
                                        </p:tgtEl>
                                        <p:attrNameLst>
                                          <p:attrName>style.opacity</p:attrName>
                                        </p:attrNameLst>
                                      </p:cBhvr>
                                      <p:to>
                                        <p:strVal val="1.0"/>
                                      </p:to>
                                    </p:set>
                                    <p:animEffect filter="image" prLst="opacity: 1.0">
                                      <p:cBhvr rctx="IE">
                                        <p:cTn id="228" dur="indefinite"/>
                                        <p:tgtEl>
                                          <p:spTgt spid="1610755">
                                            <p:txEl>
                                              <p:pRg st="12" end="12"/>
                                            </p:txEl>
                                          </p:spTgt>
                                        </p:tgtEl>
                                      </p:cBhvr>
                                    </p:animEffect>
                                  </p:childTnLst>
                                </p:cTn>
                              </p:par>
                              <p:par>
                                <p:cTn id="229" presetID="9" presetClass="emph" presetSubtype="0" nodeType="withEffect">
                                  <p:stCondLst>
                                    <p:cond delay="0"/>
                                  </p:stCondLst>
                                  <p:childTnLst>
                                    <p:set>
                                      <p:cBhvr rctx="PPT">
                                        <p:cTn id="230" dur="indefinite"/>
                                        <p:tgtEl>
                                          <p:spTgt spid="1610755">
                                            <p:txEl>
                                              <p:pRg st="13" end="13"/>
                                            </p:txEl>
                                          </p:spTgt>
                                        </p:tgtEl>
                                        <p:attrNameLst>
                                          <p:attrName>style.opacity</p:attrName>
                                        </p:attrNameLst>
                                      </p:cBhvr>
                                      <p:to>
                                        <p:strVal val="1.0"/>
                                      </p:to>
                                    </p:set>
                                    <p:animEffect filter="image" prLst="opacity: 1.0">
                                      <p:cBhvr rctx="IE">
                                        <p:cTn id="231" dur="indefinite"/>
                                        <p:tgtEl>
                                          <p:spTgt spid="1610755">
                                            <p:txEl>
                                              <p:pRg st="13" end="13"/>
                                            </p:txEl>
                                          </p:spTgt>
                                        </p:tgtEl>
                                      </p:cBhvr>
                                    </p:animEffect>
                                  </p:childTnLst>
                                </p:cTn>
                              </p:par>
                              <p:par>
                                <p:cTn id="232" presetID="9" presetClass="emph" presetSubtype="0" nodeType="withEffect">
                                  <p:stCondLst>
                                    <p:cond delay="0"/>
                                  </p:stCondLst>
                                  <p:childTnLst>
                                    <p:set>
                                      <p:cBhvr rctx="PPT">
                                        <p:cTn id="233" dur="indefinite"/>
                                        <p:tgtEl>
                                          <p:spTgt spid="1610755">
                                            <p:txEl>
                                              <p:pRg st="14" end="14"/>
                                            </p:txEl>
                                          </p:spTgt>
                                        </p:tgtEl>
                                        <p:attrNameLst>
                                          <p:attrName>style.opacity</p:attrName>
                                        </p:attrNameLst>
                                      </p:cBhvr>
                                      <p:to>
                                        <p:strVal val="1.0"/>
                                      </p:to>
                                    </p:set>
                                    <p:animEffect filter="image" prLst="opacity: 1.0">
                                      <p:cBhvr rctx="IE">
                                        <p:cTn id="234" dur="indefinite"/>
                                        <p:tgtEl>
                                          <p:spTgt spid="1610755">
                                            <p:txEl>
                                              <p:pRg st="14" end="14"/>
                                            </p:txEl>
                                          </p:spTgt>
                                        </p:tgtEl>
                                      </p:cBhvr>
                                    </p:animEffect>
                                  </p:childTnLst>
                                </p:cTn>
                              </p:par>
                              <p:par>
                                <p:cTn id="235" presetID="9" presetClass="emph" presetSubtype="0" nodeType="withEffect">
                                  <p:stCondLst>
                                    <p:cond delay="0"/>
                                  </p:stCondLst>
                                  <p:childTnLst>
                                    <p:set>
                                      <p:cBhvr rctx="PPT">
                                        <p:cTn id="236" dur="indefinite"/>
                                        <p:tgtEl>
                                          <p:spTgt spid="1610755">
                                            <p:txEl>
                                              <p:pRg st="15" end="15"/>
                                            </p:txEl>
                                          </p:spTgt>
                                        </p:tgtEl>
                                        <p:attrNameLst>
                                          <p:attrName>style.opacity</p:attrName>
                                        </p:attrNameLst>
                                      </p:cBhvr>
                                      <p:to>
                                        <p:strVal val="1.0"/>
                                      </p:to>
                                    </p:set>
                                    <p:animEffect filter="image" prLst="opacity: 1.0">
                                      <p:cBhvr rctx="IE">
                                        <p:cTn id="237" dur="indefinite"/>
                                        <p:tgtEl>
                                          <p:spTgt spid="1610755">
                                            <p:txEl>
                                              <p:pRg st="15" end="15"/>
                                            </p:txEl>
                                          </p:spTgt>
                                        </p:tgtEl>
                                      </p:cBhvr>
                                    </p:animEffect>
                                  </p:childTnLst>
                                </p:cTn>
                              </p:par>
                              <p:par>
                                <p:cTn id="238" presetID="9" presetClass="emph" presetSubtype="0" nodeType="withEffect">
                                  <p:stCondLst>
                                    <p:cond delay="0"/>
                                  </p:stCondLst>
                                  <p:childTnLst>
                                    <p:set>
                                      <p:cBhvr rctx="PPT">
                                        <p:cTn id="239" dur="indefinite"/>
                                        <p:tgtEl>
                                          <p:spTgt spid="1610755">
                                            <p:txEl>
                                              <p:pRg st="16" end="16"/>
                                            </p:txEl>
                                          </p:spTgt>
                                        </p:tgtEl>
                                        <p:attrNameLst>
                                          <p:attrName>style.opacity</p:attrName>
                                        </p:attrNameLst>
                                      </p:cBhvr>
                                      <p:to>
                                        <p:strVal val="1.0"/>
                                      </p:to>
                                    </p:set>
                                    <p:animEffect filter="image" prLst="opacity: 1.0">
                                      <p:cBhvr rctx="IE">
                                        <p:cTn id="240" dur="indefinite"/>
                                        <p:tgtEl>
                                          <p:spTgt spid="1610755">
                                            <p:txEl>
                                              <p:pRg st="16" end="16"/>
                                            </p:txEl>
                                          </p:spTgt>
                                        </p:tgtEl>
                                      </p:cBhvr>
                                    </p:animEffect>
                                  </p:childTnLst>
                                </p:cTn>
                              </p:par>
                              <p:par>
                                <p:cTn id="241" presetID="9" presetClass="emph" presetSubtype="0" nodeType="withEffect">
                                  <p:stCondLst>
                                    <p:cond delay="0"/>
                                  </p:stCondLst>
                                  <p:childTnLst>
                                    <p:set>
                                      <p:cBhvr rctx="PPT">
                                        <p:cTn id="242" dur="indefinite"/>
                                        <p:tgtEl>
                                          <p:spTgt spid="1610755">
                                            <p:txEl>
                                              <p:pRg st="17" end="17"/>
                                            </p:txEl>
                                          </p:spTgt>
                                        </p:tgtEl>
                                        <p:attrNameLst>
                                          <p:attrName>style.opacity</p:attrName>
                                        </p:attrNameLst>
                                      </p:cBhvr>
                                      <p:to>
                                        <p:strVal val="1.0"/>
                                      </p:to>
                                    </p:set>
                                    <p:animEffect filter="image" prLst="opacity: 1.0">
                                      <p:cBhvr rctx="IE">
                                        <p:cTn id="243" dur="indefinite"/>
                                        <p:tgtEl>
                                          <p:spTgt spid="1610755">
                                            <p:txEl>
                                              <p:pRg st="17" end="17"/>
                                            </p:txEl>
                                          </p:spTgt>
                                        </p:tgtEl>
                                      </p:cBhvr>
                                    </p:animEffect>
                                  </p:childTnLst>
                                </p:cTn>
                              </p:par>
                              <p:par>
                                <p:cTn id="244" presetID="9" presetClass="emph" presetSubtype="0" nodeType="withEffect">
                                  <p:stCondLst>
                                    <p:cond delay="0"/>
                                  </p:stCondLst>
                                  <p:childTnLst>
                                    <p:set>
                                      <p:cBhvr rctx="PPT">
                                        <p:cTn id="245" dur="indefinite"/>
                                        <p:tgtEl>
                                          <p:spTgt spid="1610755">
                                            <p:txEl>
                                              <p:pRg st="18" end="18"/>
                                            </p:txEl>
                                          </p:spTgt>
                                        </p:tgtEl>
                                        <p:attrNameLst>
                                          <p:attrName>style.opacity</p:attrName>
                                        </p:attrNameLst>
                                      </p:cBhvr>
                                      <p:to>
                                        <p:strVal val="1.0"/>
                                      </p:to>
                                    </p:set>
                                    <p:animEffect filter="image" prLst="opacity: 1.0">
                                      <p:cBhvr rctx="IE">
                                        <p:cTn id="246" dur="indefinite"/>
                                        <p:tgtEl>
                                          <p:spTgt spid="1610755">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758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F576B84-3DF5-0A4D-961C-657BA6D8044D}" type="slidenum">
              <a:rPr lang="en-US" sz="1400" b="0"/>
              <a:pPr/>
              <a:t>65</a:t>
            </a:fld>
            <a:endParaRPr lang="en-US" sz="1400" b="0"/>
          </a:p>
        </p:txBody>
      </p:sp>
      <p:sp>
        <p:nvSpPr>
          <p:cNvPr id="67588" name="Rectangle 2"/>
          <p:cNvSpPr>
            <a:spLocks noGrp="1" noChangeArrowheads="1"/>
          </p:cNvSpPr>
          <p:nvPr>
            <p:ph type="title"/>
          </p:nvPr>
        </p:nvSpPr>
        <p:spPr/>
        <p:txBody>
          <a:bodyPr/>
          <a:lstStyle/>
          <a:p>
            <a:pPr>
              <a:lnSpc>
                <a:spcPct val="70000"/>
              </a:lnSpc>
            </a:pPr>
            <a:r>
              <a:rPr lang="en-US" sz="2800">
                <a:latin typeface="Arial Narrow" charset="0"/>
              </a:rPr>
              <a:t>Heuristic two-level minimization</a:t>
            </a:r>
            <a:br>
              <a:rPr lang="en-US" sz="2800">
                <a:latin typeface="Arial Narrow" charset="0"/>
              </a:rPr>
            </a:br>
            <a:r>
              <a:rPr lang="en-US" sz="2800">
                <a:latin typeface="Arial Narrow" charset="0"/>
              </a:rPr>
              <a:t>Summary</a:t>
            </a:r>
          </a:p>
        </p:txBody>
      </p:sp>
      <p:sp>
        <p:nvSpPr>
          <p:cNvPr id="67589" name="Rectangle 3"/>
          <p:cNvSpPr>
            <a:spLocks noGrp="1" noChangeArrowheads="1"/>
          </p:cNvSpPr>
          <p:nvPr>
            <p:ph type="body" idx="1"/>
          </p:nvPr>
        </p:nvSpPr>
        <p:spPr>
          <a:xfrm>
            <a:off x="228600" y="1143000"/>
            <a:ext cx="8699500" cy="5207000"/>
          </a:xfrm>
        </p:spPr>
        <p:txBody>
          <a:bodyPr/>
          <a:lstStyle/>
          <a:p>
            <a:r>
              <a:rPr lang="en-US">
                <a:latin typeface="Arial Narrow" charset="0"/>
              </a:rPr>
              <a:t>Heuristic minimization is iterative</a:t>
            </a:r>
          </a:p>
          <a:p>
            <a:r>
              <a:rPr lang="en-US">
                <a:latin typeface="Arial Narrow" charset="0"/>
              </a:rPr>
              <a:t>Few operators are applied to covers</a:t>
            </a:r>
          </a:p>
          <a:p>
            <a:r>
              <a:rPr lang="en-US">
                <a:latin typeface="Arial Narrow" charset="0"/>
              </a:rPr>
              <a:t>Underlying mechanism</a:t>
            </a:r>
          </a:p>
          <a:p>
            <a:pPr lvl="1"/>
            <a:r>
              <a:rPr lang="en-US">
                <a:latin typeface="Arial Narrow" charset="0"/>
              </a:rPr>
              <a:t>Cube operation</a:t>
            </a:r>
          </a:p>
          <a:p>
            <a:pPr lvl="1"/>
            <a:r>
              <a:rPr lang="en-US">
                <a:latin typeface="Arial Narrow" charset="0"/>
              </a:rPr>
              <a:t>Unate recursive mechanism</a:t>
            </a:r>
          </a:p>
          <a:p>
            <a:r>
              <a:rPr lang="en-US">
                <a:latin typeface="Arial Narrow" charset="0"/>
              </a:rPr>
              <a:t>Efficient algorithms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9219"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4D145D89-0D55-E943-8771-54339671B909}" type="slidenum">
              <a:rPr lang="en-US" sz="1400" b="0"/>
              <a:pPr/>
              <a:t>7</a:t>
            </a:fld>
            <a:endParaRPr lang="en-US" sz="1400" b="0"/>
          </a:p>
        </p:txBody>
      </p:sp>
      <p:sp>
        <p:nvSpPr>
          <p:cNvPr id="9220" name="Rectangle 2"/>
          <p:cNvSpPr>
            <a:spLocks noGrp="1" noChangeArrowheads="1"/>
          </p:cNvSpPr>
          <p:nvPr>
            <p:ph type="title"/>
          </p:nvPr>
        </p:nvSpPr>
        <p:spPr/>
        <p:txBody>
          <a:bodyPr/>
          <a:lstStyle/>
          <a:p>
            <a:r>
              <a:rPr lang="en-US" sz="2800">
                <a:latin typeface="Arial Narrow" charset="0"/>
              </a:rPr>
              <a:t>Example</a:t>
            </a:r>
            <a:br>
              <a:rPr lang="en-US" sz="2800">
                <a:latin typeface="Arial Narrow" charset="0"/>
              </a:rPr>
            </a:br>
            <a:r>
              <a:rPr lang="en-US" sz="2800">
                <a:latin typeface="Arial Narrow" charset="0"/>
              </a:rPr>
              <a:t>f = ab + bc + ac</a:t>
            </a:r>
          </a:p>
        </p:txBody>
      </p:sp>
      <p:sp>
        <p:nvSpPr>
          <p:cNvPr id="1362951" name="Rectangle 7"/>
          <p:cNvSpPr>
            <a:spLocks noGrp="1" noChangeArrowheads="1"/>
          </p:cNvSpPr>
          <p:nvPr>
            <p:ph type="body" idx="1"/>
          </p:nvPr>
        </p:nvSpPr>
        <p:spPr/>
        <p:txBody>
          <a:bodyPr/>
          <a:lstStyle/>
          <a:p>
            <a:r>
              <a:rPr lang="en-US" sz="3200">
                <a:latin typeface="Arial Narrow" charset="0"/>
              </a:rPr>
              <a:t>The Boolean difference </a:t>
            </a:r>
            <a:r>
              <a:rPr lang="en-US" sz="3200">
                <a:solidFill>
                  <a:schemeClr val="bg2"/>
                </a:solidFill>
                <a:latin typeface="Arial Narrow" charset="0"/>
              </a:rPr>
              <a:t>∂f/∂a = f</a:t>
            </a:r>
            <a:r>
              <a:rPr lang="en-US" sz="3200" baseline="-25000">
                <a:solidFill>
                  <a:schemeClr val="bg2"/>
                </a:solidFill>
                <a:latin typeface="Arial Narrow" charset="0"/>
              </a:rPr>
              <a:t>a</a:t>
            </a:r>
            <a:r>
              <a:rPr lang="en-US" sz="3200">
                <a:solidFill>
                  <a:schemeClr val="bg2"/>
                </a:solidFill>
                <a:latin typeface="Arial Narrow" charset="0"/>
              </a:rPr>
              <a:t> </a:t>
            </a:r>
            <a:r>
              <a:rPr lang="en-US" sz="3200">
                <a:solidFill>
                  <a:schemeClr val="bg2"/>
                </a:solidFill>
                <a:latin typeface="Arial Narrow" charset="0"/>
                <a:sym typeface="Symbol" charset="0"/>
              </a:rPr>
              <a:t></a:t>
            </a:r>
            <a:r>
              <a:rPr lang="en-US" sz="3200">
                <a:solidFill>
                  <a:schemeClr val="bg2"/>
                </a:solidFill>
                <a:latin typeface="Arial Narrow" charset="0"/>
              </a:rPr>
              <a:t> f</a:t>
            </a:r>
            <a:r>
              <a:rPr lang="en-US" sz="3200" baseline="-25000">
                <a:solidFill>
                  <a:schemeClr val="bg2"/>
                </a:solidFill>
                <a:latin typeface="Arial Narrow" charset="0"/>
              </a:rPr>
              <a:t>a</a:t>
            </a:r>
            <a:r>
              <a:rPr lang="ja-JP" altLang="en-US" sz="3200" baseline="-25000">
                <a:solidFill>
                  <a:schemeClr val="bg2"/>
                </a:solidFill>
                <a:latin typeface="Arial Narrow" charset="0"/>
              </a:rPr>
              <a:t>’</a:t>
            </a:r>
            <a:r>
              <a:rPr lang="en-US" sz="3200">
                <a:solidFill>
                  <a:schemeClr val="bg2"/>
                </a:solidFill>
                <a:latin typeface="Arial Narrow" charset="0"/>
              </a:rPr>
              <a:t> = b</a:t>
            </a:r>
            <a:r>
              <a:rPr lang="ja-JP" altLang="en-US" sz="3200">
                <a:solidFill>
                  <a:schemeClr val="bg2"/>
                </a:solidFill>
                <a:latin typeface="Arial Narrow" charset="0"/>
              </a:rPr>
              <a:t>’</a:t>
            </a:r>
            <a:r>
              <a:rPr lang="en-US" sz="3200">
                <a:solidFill>
                  <a:schemeClr val="bg2"/>
                </a:solidFill>
                <a:latin typeface="Arial Narrow" charset="0"/>
              </a:rPr>
              <a:t>c + bc</a:t>
            </a:r>
            <a:r>
              <a:rPr lang="ja-JP" altLang="en-US" sz="3200">
                <a:solidFill>
                  <a:schemeClr val="bg2"/>
                </a:solidFill>
                <a:latin typeface="Arial Narrow" charset="0"/>
              </a:rPr>
              <a:t>’</a:t>
            </a:r>
            <a:endParaRPr lang="en-US" sz="3200">
              <a:latin typeface="Arial Narrow" charset="0"/>
            </a:endParaRPr>
          </a:p>
          <a:p>
            <a:r>
              <a:rPr lang="en-US" sz="3200">
                <a:latin typeface="Arial Narrow" charset="0"/>
              </a:rPr>
              <a:t> The consensus </a:t>
            </a:r>
            <a:r>
              <a:rPr lang="en-US" sz="3200" i="1">
                <a:solidFill>
                  <a:schemeClr val="bg2"/>
                </a:solidFill>
                <a:latin typeface="Arial Narrow" charset="0"/>
              </a:rPr>
              <a:t>C</a:t>
            </a:r>
            <a:r>
              <a:rPr lang="en-US" sz="3200" baseline="-25000">
                <a:solidFill>
                  <a:schemeClr val="bg2"/>
                </a:solidFill>
                <a:latin typeface="Arial Narrow" charset="0"/>
              </a:rPr>
              <a:t>a</a:t>
            </a:r>
            <a:r>
              <a:rPr lang="en-US" sz="3200">
                <a:solidFill>
                  <a:schemeClr val="bg2"/>
                </a:solidFill>
                <a:latin typeface="Arial Narrow" charset="0"/>
              </a:rPr>
              <a:t> = f</a:t>
            </a:r>
            <a:r>
              <a:rPr lang="en-US" sz="3200" baseline="-25000">
                <a:solidFill>
                  <a:schemeClr val="bg2"/>
                </a:solidFill>
                <a:latin typeface="Arial Narrow" charset="0"/>
              </a:rPr>
              <a:t>a</a:t>
            </a:r>
            <a:r>
              <a:rPr lang="en-US" sz="3200">
                <a:solidFill>
                  <a:schemeClr val="bg2"/>
                </a:solidFill>
                <a:latin typeface="Arial Narrow" charset="0"/>
              </a:rPr>
              <a:t> </a:t>
            </a:r>
            <a:r>
              <a:rPr lang="en-US" sz="3200" baseline="30000">
                <a:solidFill>
                  <a:schemeClr val="bg2"/>
                </a:solidFill>
                <a:latin typeface="Arial Narrow" charset="0"/>
                <a:sym typeface="Symbol" charset="0"/>
              </a:rPr>
              <a:t>.</a:t>
            </a:r>
            <a:r>
              <a:rPr lang="en-US" sz="3200">
                <a:solidFill>
                  <a:schemeClr val="bg2"/>
                </a:solidFill>
                <a:latin typeface="Arial Narrow" charset="0"/>
              </a:rPr>
              <a:t> f</a:t>
            </a:r>
            <a:r>
              <a:rPr lang="en-US" sz="3200" baseline="-25000">
                <a:solidFill>
                  <a:schemeClr val="bg2"/>
                </a:solidFill>
                <a:latin typeface="Arial Narrow" charset="0"/>
              </a:rPr>
              <a:t>a</a:t>
            </a:r>
            <a:r>
              <a:rPr lang="ja-JP" altLang="en-US" sz="3200" baseline="-25000">
                <a:solidFill>
                  <a:schemeClr val="bg2"/>
                </a:solidFill>
                <a:latin typeface="Arial Narrow" charset="0"/>
              </a:rPr>
              <a:t>’</a:t>
            </a:r>
            <a:r>
              <a:rPr lang="en-US" sz="3200">
                <a:solidFill>
                  <a:schemeClr val="bg2"/>
                </a:solidFill>
                <a:latin typeface="Arial Narrow" charset="0"/>
              </a:rPr>
              <a:t> = bc</a:t>
            </a:r>
          </a:p>
          <a:p>
            <a:r>
              <a:rPr lang="en-US" sz="3200">
                <a:latin typeface="Arial Narrow" charset="0"/>
              </a:rPr>
              <a:t>The smoothing </a:t>
            </a:r>
            <a:r>
              <a:rPr lang="en-US" sz="3200" i="1">
                <a:solidFill>
                  <a:schemeClr val="bg2"/>
                </a:solidFill>
                <a:latin typeface="Arial Narrow" charset="0"/>
              </a:rPr>
              <a:t>S</a:t>
            </a:r>
            <a:r>
              <a:rPr lang="en-US" sz="3200" baseline="-25000">
                <a:solidFill>
                  <a:schemeClr val="bg2"/>
                </a:solidFill>
                <a:latin typeface="Arial Narrow" charset="0"/>
              </a:rPr>
              <a:t>a</a:t>
            </a:r>
            <a:r>
              <a:rPr lang="en-US" sz="3200">
                <a:solidFill>
                  <a:schemeClr val="bg2"/>
                </a:solidFill>
                <a:latin typeface="Arial Narrow" charset="0"/>
              </a:rPr>
              <a:t> </a:t>
            </a:r>
            <a:r>
              <a:rPr lang="en-US" sz="3200">
                <a:solidFill>
                  <a:schemeClr val="bg2"/>
                </a:solidFill>
                <a:latin typeface="Arial Narrow" charset="0"/>
                <a:ea typeface="ヒラギノ角ゴ Pro W3" charset="0"/>
                <a:cs typeface="ヒラギノ角ゴ Pro W3" charset="0"/>
              </a:rPr>
              <a:t>≡</a:t>
            </a:r>
            <a:r>
              <a:rPr lang="en-US" sz="3200">
                <a:solidFill>
                  <a:schemeClr val="bg2"/>
                </a:solidFill>
                <a:latin typeface="Arial Narrow" charset="0"/>
              </a:rPr>
              <a:t> f</a:t>
            </a:r>
            <a:r>
              <a:rPr lang="en-US" sz="3200" baseline="-25000">
                <a:solidFill>
                  <a:schemeClr val="bg2"/>
                </a:solidFill>
                <a:latin typeface="Arial Narrow" charset="0"/>
              </a:rPr>
              <a:t>a</a:t>
            </a:r>
            <a:r>
              <a:rPr lang="en-US" sz="3200">
                <a:solidFill>
                  <a:schemeClr val="bg2"/>
                </a:solidFill>
                <a:latin typeface="Arial Narrow" charset="0"/>
              </a:rPr>
              <a:t> </a:t>
            </a:r>
            <a:r>
              <a:rPr lang="en-US" sz="3200">
                <a:solidFill>
                  <a:schemeClr val="bg2"/>
                </a:solidFill>
                <a:latin typeface="Arial Narrow" charset="0"/>
                <a:sym typeface="Symbol" charset="0"/>
              </a:rPr>
              <a:t>+</a:t>
            </a:r>
            <a:r>
              <a:rPr lang="en-US" sz="3200">
                <a:solidFill>
                  <a:schemeClr val="bg2"/>
                </a:solidFill>
                <a:latin typeface="Arial Narrow" charset="0"/>
              </a:rPr>
              <a:t> f</a:t>
            </a:r>
            <a:r>
              <a:rPr lang="en-US" sz="3200" baseline="-25000">
                <a:solidFill>
                  <a:schemeClr val="bg2"/>
                </a:solidFill>
                <a:latin typeface="Arial Narrow" charset="0"/>
              </a:rPr>
              <a:t>a</a:t>
            </a:r>
            <a:r>
              <a:rPr lang="ja-JP" altLang="en-US" sz="3200" baseline="-25000">
                <a:solidFill>
                  <a:schemeClr val="bg2"/>
                </a:solidFill>
                <a:latin typeface="Arial Narrow" charset="0"/>
              </a:rPr>
              <a:t>’</a:t>
            </a:r>
            <a:r>
              <a:rPr lang="en-US" sz="3200">
                <a:solidFill>
                  <a:schemeClr val="bg2"/>
                </a:solidFill>
                <a:latin typeface="Arial Narrow" charset="0"/>
              </a:rPr>
              <a:t> = b + c</a:t>
            </a:r>
          </a:p>
        </p:txBody>
      </p:sp>
      <p:sp>
        <p:nvSpPr>
          <p:cNvPr id="9222" name="Rectangle 8"/>
          <p:cNvSpPr>
            <a:spLocks noChangeArrowheads="1"/>
          </p:cNvSpPr>
          <p:nvPr/>
        </p:nvSpPr>
        <p:spPr bwMode="auto">
          <a:xfrm>
            <a:off x="3198813" y="4386263"/>
            <a:ext cx="1462087" cy="1462087"/>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9223" name="Rectangle 9"/>
          <p:cNvSpPr>
            <a:spLocks noChangeArrowheads="1"/>
          </p:cNvSpPr>
          <p:nvPr/>
        </p:nvSpPr>
        <p:spPr bwMode="auto">
          <a:xfrm>
            <a:off x="4113213" y="3652838"/>
            <a:ext cx="1462087" cy="1462087"/>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9224" name="Line 10"/>
          <p:cNvSpPr>
            <a:spLocks noChangeShapeType="1"/>
          </p:cNvSpPr>
          <p:nvPr/>
        </p:nvSpPr>
        <p:spPr bwMode="auto">
          <a:xfrm flipV="1">
            <a:off x="3198813" y="3656013"/>
            <a:ext cx="914400" cy="7286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225" name="Line 11"/>
          <p:cNvSpPr>
            <a:spLocks noChangeShapeType="1"/>
          </p:cNvSpPr>
          <p:nvPr/>
        </p:nvSpPr>
        <p:spPr bwMode="auto">
          <a:xfrm flipV="1">
            <a:off x="4660900" y="3656013"/>
            <a:ext cx="914400" cy="7286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226" name="Line 12"/>
          <p:cNvSpPr>
            <a:spLocks noChangeShapeType="1"/>
          </p:cNvSpPr>
          <p:nvPr/>
        </p:nvSpPr>
        <p:spPr bwMode="auto">
          <a:xfrm flipV="1">
            <a:off x="4660900" y="5122863"/>
            <a:ext cx="914400" cy="728662"/>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9227" name="Line 13"/>
          <p:cNvSpPr>
            <a:spLocks noChangeShapeType="1"/>
          </p:cNvSpPr>
          <p:nvPr/>
        </p:nvSpPr>
        <p:spPr bwMode="auto">
          <a:xfrm flipV="1">
            <a:off x="3198813" y="5118100"/>
            <a:ext cx="914400" cy="728663"/>
          </a:xfrm>
          <a:prstGeom prst="line">
            <a:avLst/>
          </a:prstGeom>
          <a:noFill/>
          <a:ln w="254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362958" name="Oval 14"/>
          <p:cNvSpPr>
            <a:spLocks noChangeArrowheads="1"/>
          </p:cNvSpPr>
          <p:nvPr/>
        </p:nvSpPr>
        <p:spPr bwMode="auto">
          <a:xfrm>
            <a:off x="3930650" y="3427413"/>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
        <p:nvSpPr>
          <p:cNvPr id="1362960" name="Oval 16"/>
          <p:cNvSpPr>
            <a:spLocks noChangeArrowheads="1"/>
          </p:cNvSpPr>
          <p:nvPr/>
        </p:nvSpPr>
        <p:spPr bwMode="auto">
          <a:xfrm rot="-2284633">
            <a:off x="4313238" y="3760788"/>
            <a:ext cx="1554162" cy="528637"/>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
        <p:nvSpPr>
          <p:cNvPr id="1362961" name="Oval 17"/>
          <p:cNvSpPr>
            <a:spLocks noChangeArrowheads="1"/>
          </p:cNvSpPr>
          <p:nvPr/>
        </p:nvSpPr>
        <p:spPr bwMode="auto">
          <a:xfrm rot="-5400000">
            <a:off x="4660900" y="4157663"/>
            <a:ext cx="1828800" cy="457200"/>
          </a:xfrm>
          <a:prstGeom prst="ellipse">
            <a:avLst/>
          </a:prstGeom>
          <a:solidFill>
            <a:srgbClr val="00CCFF">
              <a:alpha val="50195"/>
            </a:srgbClr>
          </a:solidFill>
          <a:ln w="25400">
            <a:solidFill>
              <a:schemeClr val="hlink"/>
            </a:solidFill>
            <a:round/>
            <a:headEnd/>
            <a:tailEnd/>
          </a:ln>
        </p:spPr>
        <p:txBody>
          <a:bodyPr wrap="none" anchor="ctr"/>
          <a:lstStyle/>
          <a:p>
            <a:endParaRPr lang="en-US"/>
          </a:p>
        </p:txBody>
      </p:sp>
      <p:sp>
        <p:nvSpPr>
          <p:cNvPr id="1362962" name="Oval 18"/>
          <p:cNvSpPr>
            <a:spLocks noChangeArrowheads="1"/>
          </p:cNvSpPr>
          <p:nvPr/>
        </p:nvSpPr>
        <p:spPr bwMode="auto">
          <a:xfrm>
            <a:off x="3930650" y="3427413"/>
            <a:ext cx="1828800" cy="457200"/>
          </a:xfrm>
          <a:prstGeom prst="ellipse">
            <a:avLst/>
          </a:prstGeom>
          <a:solidFill>
            <a:srgbClr val="FF6600">
              <a:alpha val="50195"/>
            </a:srgbClr>
          </a:solidFill>
          <a:ln w="25400">
            <a:solidFill>
              <a:srgbClr val="993300"/>
            </a:solidFill>
            <a:round/>
            <a:headEnd/>
            <a:tailEnd/>
          </a:ln>
        </p:spPr>
        <p:txBody>
          <a:bodyPr wrap="none" anchor="ctr"/>
          <a:lstStyle/>
          <a:p>
            <a:endParaRPr lang="en-US"/>
          </a:p>
        </p:txBody>
      </p:sp>
      <p:sp>
        <p:nvSpPr>
          <p:cNvPr id="1362963" name="Oval 19"/>
          <p:cNvSpPr>
            <a:spLocks noChangeArrowheads="1"/>
          </p:cNvSpPr>
          <p:nvPr/>
        </p:nvSpPr>
        <p:spPr bwMode="auto">
          <a:xfrm>
            <a:off x="3033713" y="4157663"/>
            <a:ext cx="1828800" cy="457200"/>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1362964" name="Oval 20"/>
          <p:cNvSpPr>
            <a:spLocks noChangeArrowheads="1"/>
          </p:cNvSpPr>
          <p:nvPr/>
        </p:nvSpPr>
        <p:spPr bwMode="auto">
          <a:xfrm>
            <a:off x="3930650" y="4889500"/>
            <a:ext cx="1828800" cy="457200"/>
          </a:xfrm>
          <a:prstGeom prst="ellipse">
            <a:avLst/>
          </a:prstGeom>
          <a:solidFill>
            <a:srgbClr val="00FF00">
              <a:alpha val="50195"/>
            </a:srgbClr>
          </a:solidFill>
          <a:ln w="25400">
            <a:solidFill>
              <a:srgbClr val="003300"/>
            </a:solidFill>
            <a:round/>
            <a:headEnd/>
            <a:tailEnd/>
          </a:ln>
        </p:spPr>
        <p:txBody>
          <a:bodyPr wrap="none" anchor="ctr"/>
          <a:lstStyle/>
          <a:p>
            <a:endParaRPr lang="en-US"/>
          </a:p>
        </p:txBody>
      </p:sp>
      <p:sp>
        <p:nvSpPr>
          <p:cNvPr id="1362966" name="AutoShape 22"/>
          <p:cNvSpPr>
            <a:spLocks noChangeArrowheads="1"/>
          </p:cNvSpPr>
          <p:nvPr/>
        </p:nvSpPr>
        <p:spPr bwMode="auto">
          <a:xfrm>
            <a:off x="3198813" y="3656013"/>
            <a:ext cx="2376487" cy="728662"/>
          </a:xfrm>
          <a:prstGeom prst="parallelogram">
            <a:avLst>
              <a:gd name="adj" fmla="val 126577"/>
            </a:avLst>
          </a:prstGeom>
          <a:solidFill>
            <a:srgbClr val="993366">
              <a:alpha val="50195"/>
            </a:srgbClr>
          </a:solidFill>
          <a:ln w="25400">
            <a:solidFill>
              <a:srgbClr val="800080"/>
            </a:solidFill>
            <a:miter lim="800000"/>
            <a:headEnd/>
            <a:tailEnd/>
          </a:ln>
        </p:spPr>
        <p:txBody>
          <a:bodyPr wrap="none" anchor="ctr"/>
          <a:lstStyle/>
          <a:p>
            <a:endParaRPr lang="en-US"/>
          </a:p>
        </p:txBody>
      </p:sp>
      <p:sp>
        <p:nvSpPr>
          <p:cNvPr id="1362967" name="Rectangle 23"/>
          <p:cNvSpPr>
            <a:spLocks noChangeArrowheads="1"/>
          </p:cNvSpPr>
          <p:nvPr/>
        </p:nvSpPr>
        <p:spPr bwMode="auto">
          <a:xfrm>
            <a:off x="4113213" y="3656013"/>
            <a:ext cx="1462087" cy="1462087"/>
          </a:xfrm>
          <a:prstGeom prst="rect">
            <a:avLst/>
          </a:prstGeom>
          <a:solidFill>
            <a:srgbClr val="993366">
              <a:alpha val="50195"/>
            </a:srgbClr>
          </a:solidFill>
          <a:ln w="25400">
            <a:solidFill>
              <a:srgbClr val="800080"/>
            </a:solidFill>
            <a:miter lim="800000"/>
            <a:headEnd/>
            <a:tailEnd/>
          </a:ln>
        </p:spPr>
        <p:txBody>
          <a:bodyPr wrap="none" anchor="ctr"/>
          <a:lstStyle/>
          <a:p>
            <a:endParaRPr lang="en-US"/>
          </a:p>
        </p:txBody>
      </p:sp>
      <p:sp>
        <p:nvSpPr>
          <p:cNvPr id="9236" name="Line 24"/>
          <p:cNvSpPr>
            <a:spLocks noChangeShapeType="1"/>
          </p:cNvSpPr>
          <p:nvPr/>
        </p:nvSpPr>
        <p:spPr bwMode="auto">
          <a:xfrm>
            <a:off x="912813" y="5757863"/>
            <a:ext cx="731837" cy="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9237" name="Line 25"/>
          <p:cNvSpPr>
            <a:spLocks noChangeShapeType="1"/>
          </p:cNvSpPr>
          <p:nvPr/>
        </p:nvSpPr>
        <p:spPr bwMode="auto">
          <a:xfrm flipV="1">
            <a:off x="912813" y="5027613"/>
            <a:ext cx="0" cy="731837"/>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9238" name="Line 26"/>
          <p:cNvSpPr>
            <a:spLocks noChangeShapeType="1"/>
          </p:cNvSpPr>
          <p:nvPr/>
        </p:nvSpPr>
        <p:spPr bwMode="auto">
          <a:xfrm flipV="1">
            <a:off x="912813" y="5300663"/>
            <a:ext cx="547687" cy="45720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9239" name="Text Box 27"/>
          <p:cNvSpPr txBox="1">
            <a:spLocks noChangeArrowheads="1"/>
          </p:cNvSpPr>
          <p:nvPr/>
        </p:nvSpPr>
        <p:spPr bwMode="auto">
          <a:xfrm>
            <a:off x="1146175" y="5021263"/>
            <a:ext cx="31115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b</a:t>
            </a:r>
          </a:p>
        </p:txBody>
      </p:sp>
      <p:sp>
        <p:nvSpPr>
          <p:cNvPr id="9240" name="Text Box 28"/>
          <p:cNvSpPr txBox="1">
            <a:spLocks noChangeArrowheads="1"/>
          </p:cNvSpPr>
          <p:nvPr/>
        </p:nvSpPr>
        <p:spPr bwMode="auto">
          <a:xfrm>
            <a:off x="1517650" y="5430838"/>
            <a:ext cx="300038"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a</a:t>
            </a:r>
          </a:p>
        </p:txBody>
      </p:sp>
      <p:sp>
        <p:nvSpPr>
          <p:cNvPr id="9241" name="Text Box 29"/>
          <p:cNvSpPr txBox="1">
            <a:spLocks noChangeArrowheads="1"/>
          </p:cNvSpPr>
          <p:nvPr/>
        </p:nvSpPr>
        <p:spPr bwMode="auto">
          <a:xfrm>
            <a:off x="655638" y="4797425"/>
            <a:ext cx="300037"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2000"/>
              <a: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mph" presetSubtype="0" grpId="0" nodeType="clickEffect">
                                  <p:stCondLst>
                                    <p:cond delay="0"/>
                                  </p:stCondLst>
                                  <p:childTnLst>
                                    <p:set>
                                      <p:cBhvr rctx="PPT">
                                        <p:cTn id="6" dur="indefinite"/>
                                        <p:tgtEl>
                                          <p:spTgt spid="1362958"/>
                                        </p:tgtEl>
                                        <p:attrNameLst>
                                          <p:attrName>style.opacity</p:attrName>
                                        </p:attrNameLst>
                                      </p:cBhvr>
                                      <p:to>
                                        <p:strVal val="0.5"/>
                                      </p:to>
                                    </p:set>
                                    <p:animEffect filter="image" prLst="opacity: 0.5">
                                      <p:cBhvr rctx="IE">
                                        <p:cTn id="7" dur="indefinite"/>
                                        <p:tgtEl>
                                          <p:spTgt spid="1362958"/>
                                        </p:tgtEl>
                                      </p:cBhvr>
                                    </p:animEffect>
                                  </p:childTnLst>
                                </p:cTn>
                              </p:par>
                              <p:par>
                                <p:cTn id="8" presetID="9" presetClass="emph" presetSubtype="0" grpId="0" nodeType="withEffect">
                                  <p:stCondLst>
                                    <p:cond delay="0"/>
                                  </p:stCondLst>
                                  <p:childTnLst>
                                    <p:set>
                                      <p:cBhvr rctx="PPT">
                                        <p:cTn id="9" dur="indefinite"/>
                                        <p:tgtEl>
                                          <p:spTgt spid="1362960"/>
                                        </p:tgtEl>
                                        <p:attrNameLst>
                                          <p:attrName>style.opacity</p:attrName>
                                        </p:attrNameLst>
                                      </p:cBhvr>
                                      <p:to>
                                        <p:strVal val="0.5"/>
                                      </p:to>
                                    </p:set>
                                    <p:animEffect filter="image" prLst="opacity: 0.5">
                                      <p:cBhvr rctx="IE">
                                        <p:cTn id="10" dur="indefinite"/>
                                        <p:tgtEl>
                                          <p:spTgt spid="1362960"/>
                                        </p:tgtEl>
                                      </p:cBhvr>
                                    </p:animEffect>
                                  </p:childTnLst>
                                </p:cTn>
                              </p:par>
                              <p:par>
                                <p:cTn id="11" presetID="9" presetClass="emph" presetSubtype="0" grpId="0" nodeType="withEffect">
                                  <p:stCondLst>
                                    <p:cond delay="0"/>
                                  </p:stCondLst>
                                  <p:childTnLst>
                                    <p:set>
                                      <p:cBhvr rctx="PPT">
                                        <p:cTn id="12" dur="indefinite"/>
                                        <p:tgtEl>
                                          <p:spTgt spid="1362961"/>
                                        </p:tgtEl>
                                        <p:attrNameLst>
                                          <p:attrName>style.opacity</p:attrName>
                                        </p:attrNameLst>
                                      </p:cBhvr>
                                      <p:to>
                                        <p:strVal val="0.5"/>
                                      </p:to>
                                    </p:set>
                                    <p:animEffect filter="image" prLst="opacity: 0.5">
                                      <p:cBhvr rctx="IE">
                                        <p:cTn id="13" dur="indefinite"/>
                                        <p:tgtEl>
                                          <p:spTgt spid="136296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362951">
                                            <p:txEl>
                                              <p:pRg st="0" end="0"/>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362963"/>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362964"/>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xit" presetSubtype="10" fill="hold" grpId="1" nodeType="clickEffect">
                                  <p:stCondLst>
                                    <p:cond delay="0"/>
                                  </p:stCondLst>
                                  <p:childTnLst>
                                    <p:animEffect transition="out" filter="blinds(horizontal)">
                                      <p:cBhvr>
                                        <p:cTn id="25" dur="500"/>
                                        <p:tgtEl>
                                          <p:spTgt spid="1362963"/>
                                        </p:tgtEl>
                                      </p:cBhvr>
                                    </p:animEffect>
                                    <p:set>
                                      <p:cBhvr>
                                        <p:cTn id="26" dur="1" fill="hold">
                                          <p:stCondLst>
                                            <p:cond delay="499"/>
                                          </p:stCondLst>
                                        </p:cTn>
                                        <p:tgtEl>
                                          <p:spTgt spid="1362963"/>
                                        </p:tgtEl>
                                        <p:attrNameLst>
                                          <p:attrName>style.visibility</p:attrName>
                                        </p:attrNameLst>
                                      </p:cBhvr>
                                      <p:to>
                                        <p:strVal val="hidden"/>
                                      </p:to>
                                    </p:set>
                                  </p:childTnLst>
                                </p:cTn>
                              </p:par>
                              <p:par>
                                <p:cTn id="27" presetID="3" presetClass="exit" presetSubtype="10" fill="hold" grpId="1" nodeType="withEffect">
                                  <p:stCondLst>
                                    <p:cond delay="0"/>
                                  </p:stCondLst>
                                  <p:childTnLst>
                                    <p:animEffect transition="out" filter="blinds(horizontal)">
                                      <p:cBhvr>
                                        <p:cTn id="28" dur="500"/>
                                        <p:tgtEl>
                                          <p:spTgt spid="1362964"/>
                                        </p:tgtEl>
                                      </p:cBhvr>
                                    </p:animEffect>
                                    <p:set>
                                      <p:cBhvr>
                                        <p:cTn id="29" dur="1" fill="hold">
                                          <p:stCondLst>
                                            <p:cond delay="499"/>
                                          </p:stCondLst>
                                        </p:cTn>
                                        <p:tgtEl>
                                          <p:spTgt spid="1362964"/>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362951">
                                            <p:txEl>
                                              <p:pRg st="1" end="1"/>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362962"/>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xit" presetSubtype="10" fill="hold" grpId="1" nodeType="clickEffect">
                                  <p:stCondLst>
                                    <p:cond delay="0"/>
                                  </p:stCondLst>
                                  <p:childTnLst>
                                    <p:animEffect transition="out" filter="blinds(horizontal)">
                                      <p:cBhvr>
                                        <p:cTn id="39" dur="500"/>
                                        <p:tgtEl>
                                          <p:spTgt spid="1362962"/>
                                        </p:tgtEl>
                                      </p:cBhvr>
                                    </p:animEffect>
                                    <p:set>
                                      <p:cBhvr>
                                        <p:cTn id="40" dur="1" fill="hold">
                                          <p:stCondLst>
                                            <p:cond delay="499"/>
                                          </p:stCondLst>
                                        </p:cTn>
                                        <p:tgtEl>
                                          <p:spTgt spid="1362962"/>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62951">
                                            <p:txEl>
                                              <p:pRg st="2" end="2"/>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6296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362967"/>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xit" presetSubtype="10" fill="hold" grpId="1" nodeType="clickEffect">
                                  <p:stCondLst>
                                    <p:cond delay="0"/>
                                  </p:stCondLst>
                                  <p:childTnLst>
                                    <p:animEffect transition="out" filter="blinds(horizontal)">
                                      <p:cBhvr>
                                        <p:cTn id="52" dur="500"/>
                                        <p:tgtEl>
                                          <p:spTgt spid="1362966"/>
                                        </p:tgtEl>
                                      </p:cBhvr>
                                    </p:animEffect>
                                    <p:set>
                                      <p:cBhvr>
                                        <p:cTn id="53" dur="1" fill="hold">
                                          <p:stCondLst>
                                            <p:cond delay="499"/>
                                          </p:stCondLst>
                                        </p:cTn>
                                        <p:tgtEl>
                                          <p:spTgt spid="1362966"/>
                                        </p:tgtEl>
                                        <p:attrNameLst>
                                          <p:attrName>style.visibility</p:attrName>
                                        </p:attrNameLst>
                                      </p:cBhvr>
                                      <p:to>
                                        <p:strVal val="hidden"/>
                                      </p:to>
                                    </p:set>
                                  </p:childTnLst>
                                </p:cTn>
                              </p:par>
                              <p:par>
                                <p:cTn id="54" presetID="3" presetClass="exit" presetSubtype="10" fill="hold" grpId="1" nodeType="withEffect">
                                  <p:stCondLst>
                                    <p:cond delay="0"/>
                                  </p:stCondLst>
                                  <p:childTnLst>
                                    <p:animEffect transition="out" filter="blinds(horizontal)">
                                      <p:cBhvr>
                                        <p:cTn id="55" dur="500"/>
                                        <p:tgtEl>
                                          <p:spTgt spid="1362967"/>
                                        </p:tgtEl>
                                      </p:cBhvr>
                                    </p:animEffect>
                                    <p:set>
                                      <p:cBhvr>
                                        <p:cTn id="56" dur="1" fill="hold">
                                          <p:stCondLst>
                                            <p:cond delay="499"/>
                                          </p:stCondLst>
                                        </p:cTn>
                                        <p:tgtEl>
                                          <p:spTgt spid="13629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951" grpId="0" build="p"/>
      <p:bldP spid="1362958" grpId="0" animBg="1"/>
      <p:bldP spid="1362960" grpId="0" animBg="1"/>
      <p:bldP spid="1362961" grpId="0" animBg="1"/>
      <p:bldP spid="1362962" grpId="0" animBg="1"/>
      <p:bldP spid="1362962" grpId="1" animBg="1"/>
      <p:bldP spid="1362963" grpId="0" animBg="1"/>
      <p:bldP spid="1362963" grpId="1" animBg="1"/>
      <p:bldP spid="1362964" grpId="0" animBg="1"/>
      <p:bldP spid="1362964" grpId="1" animBg="1"/>
      <p:bldP spid="1362966" grpId="0" animBg="1"/>
      <p:bldP spid="1362966" grpId="1" animBg="1"/>
      <p:bldP spid="1362967" grpId="0" animBg="1"/>
      <p:bldP spid="136296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024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CDDCAD6-6AB5-E644-A730-339B77DC4EF0}" type="slidenum">
              <a:rPr lang="en-US" sz="1400" b="0"/>
              <a:pPr/>
              <a:t>8</a:t>
            </a:fld>
            <a:endParaRPr lang="en-US" sz="1400" b="0"/>
          </a:p>
        </p:txBody>
      </p:sp>
      <p:sp>
        <p:nvSpPr>
          <p:cNvPr id="10244" name="Rectangle 2"/>
          <p:cNvSpPr>
            <a:spLocks noGrp="1" noChangeArrowheads="1"/>
          </p:cNvSpPr>
          <p:nvPr>
            <p:ph type="title"/>
          </p:nvPr>
        </p:nvSpPr>
        <p:spPr/>
        <p:txBody>
          <a:bodyPr/>
          <a:lstStyle/>
          <a:p>
            <a:r>
              <a:rPr lang="en-US">
                <a:latin typeface="Arial Narrow" charset="0"/>
              </a:rPr>
              <a:t>Generalized expansion</a:t>
            </a:r>
          </a:p>
        </p:txBody>
      </p:sp>
      <p:sp>
        <p:nvSpPr>
          <p:cNvPr id="10245" name="Rectangle 9"/>
          <p:cNvSpPr>
            <a:spLocks noGrp="1" noChangeArrowheads="1"/>
          </p:cNvSpPr>
          <p:nvPr>
            <p:ph type="body" idx="1"/>
          </p:nvPr>
        </p:nvSpPr>
        <p:spPr/>
        <p:txBody>
          <a:bodyPr/>
          <a:lstStyle/>
          <a:p>
            <a:r>
              <a:rPr lang="en-US" dirty="0">
                <a:latin typeface="Arial Narrow" charset="0"/>
              </a:rPr>
              <a:t>Given:</a:t>
            </a:r>
          </a:p>
          <a:p>
            <a:pPr lvl="1"/>
            <a:r>
              <a:rPr lang="en-US" dirty="0">
                <a:latin typeface="Arial Narrow" charset="0"/>
              </a:rPr>
              <a:t>A Boolean function f.</a:t>
            </a:r>
          </a:p>
          <a:p>
            <a:pPr lvl="1"/>
            <a:r>
              <a:rPr lang="en-US" dirty="0">
                <a:latin typeface="Arial Narrow" charset="0"/>
              </a:rPr>
              <a:t>Orthonormal set of functions:</a:t>
            </a:r>
          </a:p>
          <a:p>
            <a:pPr lvl="2">
              <a:buFont typeface="Monotype Sorts" charset="0"/>
              <a:buNone/>
            </a:pPr>
            <a:r>
              <a:rPr lang="el-GR" sz="2400" dirty="0">
                <a:solidFill>
                  <a:schemeClr val="bg2"/>
                </a:solidFill>
                <a:latin typeface="Arial Narrow" charset="0"/>
                <a:sym typeface="Symbol" charset="0"/>
              </a:rPr>
              <a:t></a:t>
            </a:r>
            <a:r>
              <a:rPr lang="en-US" sz="2400" baseline="-25000" dirty="0" err="1">
                <a:solidFill>
                  <a:schemeClr val="bg2"/>
                </a:solidFill>
                <a:latin typeface="Arial Narrow" charset="0"/>
              </a:rPr>
              <a:t>i</a:t>
            </a:r>
            <a:r>
              <a:rPr lang="en-US" sz="2400" dirty="0">
                <a:solidFill>
                  <a:schemeClr val="bg2"/>
                </a:solidFill>
                <a:latin typeface="Arial Narrow" charset="0"/>
                <a:sym typeface="Symbol" charset="0"/>
              </a:rPr>
              <a:t>, </a:t>
            </a:r>
            <a:r>
              <a:rPr lang="en-US" sz="2400" dirty="0" err="1">
                <a:solidFill>
                  <a:schemeClr val="bg2"/>
                </a:solidFill>
                <a:latin typeface="Arial Narrow" charset="0"/>
                <a:sym typeface="Symbol" charset="0"/>
              </a:rPr>
              <a:t>i</a:t>
            </a:r>
            <a:r>
              <a:rPr lang="en-US" sz="2400" dirty="0">
                <a:solidFill>
                  <a:schemeClr val="bg2"/>
                </a:solidFill>
                <a:latin typeface="Arial Narrow" charset="0"/>
                <a:sym typeface="Symbol" charset="0"/>
              </a:rPr>
              <a:t> = 1, 2, … , k</a:t>
            </a:r>
            <a:endParaRPr lang="en-US" sz="2400" dirty="0">
              <a:latin typeface="Arial Narrow" charset="0"/>
            </a:endParaRPr>
          </a:p>
          <a:p>
            <a:r>
              <a:rPr lang="en-US" dirty="0">
                <a:latin typeface="Arial Narrow" charset="0"/>
              </a:rPr>
              <a:t>Then:</a:t>
            </a:r>
          </a:p>
          <a:p>
            <a:pPr lvl="1"/>
            <a:r>
              <a:rPr lang="en-US" dirty="0">
                <a:solidFill>
                  <a:schemeClr val="bg2"/>
                </a:solidFill>
                <a:latin typeface="Arial Narrow" charset="0"/>
              </a:rPr>
              <a:t>f = ∑</a:t>
            </a:r>
            <a:r>
              <a:rPr lang="en-US" baseline="-25000" dirty="0" err="1">
                <a:solidFill>
                  <a:schemeClr val="bg2"/>
                </a:solidFill>
                <a:latin typeface="Arial Narrow" charset="0"/>
              </a:rPr>
              <a:t>i</a:t>
            </a:r>
            <a:r>
              <a:rPr lang="en-US" baseline="30000" dirty="0" err="1">
                <a:solidFill>
                  <a:schemeClr val="bg2"/>
                </a:solidFill>
                <a:latin typeface="Arial Narrow" charset="0"/>
              </a:rPr>
              <a:t>k</a:t>
            </a:r>
            <a:r>
              <a:rPr lang="en-US" dirty="0">
                <a:solidFill>
                  <a:schemeClr val="bg2"/>
                </a:solidFill>
                <a:latin typeface="Arial Narrow" charset="0"/>
              </a:rPr>
              <a:t> </a:t>
            </a:r>
            <a:r>
              <a:rPr lang="el-GR" dirty="0">
                <a:solidFill>
                  <a:schemeClr val="bg2"/>
                </a:solidFill>
                <a:latin typeface="Arial Narrow" charset="0"/>
                <a:sym typeface="Symbol" charset="0"/>
              </a:rPr>
              <a:t></a:t>
            </a:r>
            <a:r>
              <a:rPr lang="en-US" baseline="-25000" dirty="0" err="1">
                <a:solidFill>
                  <a:schemeClr val="bg2"/>
                </a:solidFill>
                <a:latin typeface="Arial Narrow" charset="0"/>
              </a:rPr>
              <a:t>i</a:t>
            </a:r>
            <a:r>
              <a:rPr lang="en-US" dirty="0">
                <a:solidFill>
                  <a:schemeClr val="bg2"/>
                </a:solidFill>
                <a:latin typeface="Arial Narrow" charset="0"/>
              </a:rPr>
              <a:t> </a:t>
            </a:r>
            <a:r>
              <a:rPr lang="en-US" dirty="0">
                <a:solidFill>
                  <a:schemeClr val="bg2"/>
                </a:solidFill>
                <a:latin typeface="Arial Narrow" charset="0"/>
                <a:sym typeface="Symbol" charset="0"/>
              </a:rPr>
              <a:t></a:t>
            </a:r>
            <a:r>
              <a:rPr lang="en-US" dirty="0">
                <a:solidFill>
                  <a:schemeClr val="bg2"/>
                </a:solidFill>
                <a:latin typeface="Arial Narrow" charset="0"/>
              </a:rPr>
              <a:t> f</a:t>
            </a:r>
            <a:r>
              <a:rPr lang="el-GR" sz="1800" dirty="0">
                <a:solidFill>
                  <a:schemeClr val="bg2"/>
                </a:solidFill>
                <a:latin typeface="Arial Narrow" charset="0"/>
                <a:sym typeface="Symbol" charset="0"/>
              </a:rPr>
              <a:t></a:t>
            </a:r>
            <a:r>
              <a:rPr lang="en-US" sz="1800" baseline="-25000" dirty="0" err="1">
                <a:solidFill>
                  <a:schemeClr val="bg2"/>
                </a:solidFill>
                <a:latin typeface="Arial Narrow" charset="0"/>
              </a:rPr>
              <a:t>i</a:t>
            </a:r>
            <a:endParaRPr lang="en-US" dirty="0">
              <a:latin typeface="Arial Narrow" charset="0"/>
            </a:endParaRPr>
          </a:p>
          <a:p>
            <a:pPr lvl="1"/>
            <a:r>
              <a:rPr lang="en-US" dirty="0">
                <a:latin typeface="Arial Narrow" charset="0"/>
              </a:rPr>
              <a:t>Where </a:t>
            </a:r>
            <a:r>
              <a:rPr lang="en-US" dirty="0">
                <a:solidFill>
                  <a:schemeClr val="bg2"/>
                </a:solidFill>
                <a:latin typeface="Arial Narrow" charset="0"/>
              </a:rPr>
              <a:t>f</a:t>
            </a:r>
            <a:r>
              <a:rPr lang="el-GR" sz="1800" dirty="0">
                <a:solidFill>
                  <a:schemeClr val="bg2"/>
                </a:solidFill>
                <a:latin typeface="Arial Narrow" charset="0"/>
                <a:sym typeface="Symbol" charset="0"/>
              </a:rPr>
              <a:t></a:t>
            </a:r>
            <a:r>
              <a:rPr lang="en-US" sz="1800" baseline="-25000" dirty="0" err="1">
                <a:solidFill>
                  <a:schemeClr val="bg2"/>
                </a:solidFill>
                <a:latin typeface="Arial Narrow" charset="0"/>
              </a:rPr>
              <a:t>i</a:t>
            </a:r>
            <a:r>
              <a:rPr lang="en-US" dirty="0">
                <a:latin typeface="Arial Narrow" charset="0"/>
              </a:rPr>
              <a:t> is a </a:t>
            </a:r>
            <a:r>
              <a:rPr lang="en-US" i="1" dirty="0">
                <a:latin typeface="Arial Narrow" charset="0"/>
              </a:rPr>
              <a:t>generalized cofactor</a:t>
            </a:r>
            <a:r>
              <a:rPr lang="en-US" dirty="0">
                <a:latin typeface="Arial Narrow" charset="0"/>
              </a:rPr>
              <a:t>.</a:t>
            </a:r>
          </a:p>
          <a:p>
            <a:r>
              <a:rPr lang="en-US" dirty="0">
                <a:latin typeface="Arial Narrow" charset="0"/>
              </a:rPr>
              <a:t>The generalized cofactor is not unique, but satisfies:</a:t>
            </a:r>
          </a:p>
          <a:p>
            <a:pPr lvl="1"/>
            <a:r>
              <a:rPr lang="en-US" dirty="0">
                <a:solidFill>
                  <a:schemeClr val="bg2"/>
                </a:solidFill>
                <a:latin typeface="Arial Narrow" charset="0"/>
              </a:rPr>
              <a:t>f </a:t>
            </a:r>
            <a:r>
              <a:rPr lang="en-US" dirty="0">
                <a:solidFill>
                  <a:schemeClr val="bg2"/>
                </a:solidFill>
                <a:latin typeface="Arial Narrow" charset="0"/>
                <a:sym typeface="Symbol" charset="0"/>
              </a:rPr>
              <a:t></a:t>
            </a:r>
            <a:r>
              <a:rPr lang="en-US" dirty="0">
                <a:solidFill>
                  <a:schemeClr val="bg2"/>
                </a:solidFill>
                <a:latin typeface="Arial Narrow" charset="0"/>
              </a:rPr>
              <a:t> </a:t>
            </a:r>
            <a:r>
              <a:rPr lang="el-GR" dirty="0">
                <a:solidFill>
                  <a:schemeClr val="bg2"/>
                </a:solidFill>
                <a:latin typeface="Arial Narrow" charset="0"/>
                <a:sym typeface="Symbol" charset="0"/>
              </a:rPr>
              <a:t></a:t>
            </a:r>
            <a:r>
              <a:rPr lang="en-US" baseline="-25000" dirty="0" err="1">
                <a:solidFill>
                  <a:schemeClr val="bg2"/>
                </a:solidFill>
                <a:latin typeface="Arial Narrow" charset="0"/>
              </a:rPr>
              <a:t>i</a:t>
            </a:r>
            <a:r>
              <a:rPr lang="en-US" dirty="0">
                <a:solidFill>
                  <a:schemeClr val="bg2"/>
                </a:solidFill>
                <a:latin typeface="Arial Narrow" charset="0"/>
              </a:rPr>
              <a:t> </a:t>
            </a:r>
            <a:r>
              <a:rPr lang="en-US" dirty="0">
                <a:solidFill>
                  <a:schemeClr val="bg2"/>
                </a:solidFill>
                <a:latin typeface="Arial Narrow" charset="0"/>
                <a:sym typeface="Symbol" charset="0"/>
              </a:rPr>
              <a:t> </a:t>
            </a:r>
            <a:r>
              <a:rPr lang="en-US" dirty="0">
                <a:solidFill>
                  <a:schemeClr val="bg2"/>
                </a:solidFill>
                <a:latin typeface="Arial Narrow" charset="0"/>
              </a:rPr>
              <a:t>f</a:t>
            </a:r>
            <a:r>
              <a:rPr lang="el-GR" sz="1800" dirty="0">
                <a:solidFill>
                  <a:schemeClr val="bg2"/>
                </a:solidFill>
                <a:latin typeface="Arial Narrow" charset="0"/>
                <a:sym typeface="Symbol" charset="0"/>
              </a:rPr>
              <a:t></a:t>
            </a:r>
            <a:r>
              <a:rPr lang="en-US" sz="1800" baseline="-25000" dirty="0" err="1">
                <a:solidFill>
                  <a:schemeClr val="bg2"/>
                </a:solidFill>
                <a:latin typeface="Arial Narrow" charset="0"/>
              </a:rPr>
              <a:t>i</a:t>
            </a:r>
            <a:r>
              <a:rPr lang="en-US" baseline="-25000" dirty="0">
                <a:solidFill>
                  <a:schemeClr val="bg2"/>
                </a:solidFill>
                <a:latin typeface="Arial Narrow" charset="0"/>
              </a:rPr>
              <a:t> </a:t>
            </a:r>
            <a:r>
              <a:rPr lang="en-US" dirty="0">
                <a:solidFill>
                  <a:schemeClr val="bg2"/>
                </a:solidFill>
                <a:latin typeface="Arial Narrow" charset="0"/>
                <a:sym typeface="Symbol" charset="0"/>
              </a:rPr>
              <a:t> </a:t>
            </a:r>
            <a:r>
              <a:rPr lang="en-US" dirty="0">
                <a:solidFill>
                  <a:schemeClr val="bg2"/>
                </a:solidFill>
                <a:latin typeface="Arial Narrow" charset="0"/>
              </a:rPr>
              <a:t>f + </a:t>
            </a:r>
            <a:r>
              <a:rPr lang="el-GR" dirty="0">
                <a:solidFill>
                  <a:schemeClr val="bg2"/>
                </a:solidFill>
                <a:latin typeface="Arial Narrow" charset="0"/>
                <a:sym typeface="Symbol" charset="0"/>
              </a:rPr>
              <a:t></a:t>
            </a:r>
            <a:r>
              <a:rPr lang="en-US" baseline="-25000" dirty="0" err="1">
                <a:solidFill>
                  <a:schemeClr val="bg2"/>
                </a:solidFill>
                <a:latin typeface="Arial Narrow" charset="0"/>
              </a:rPr>
              <a:t>i</a:t>
            </a:r>
            <a:r>
              <a:rPr lang="ja-JP" altLang="en-US" dirty="0">
                <a:solidFill>
                  <a:schemeClr val="bg2"/>
                </a:solidFill>
                <a:latin typeface="Arial Narrow" charset="0"/>
              </a:rPr>
              <a:t>’</a:t>
            </a:r>
            <a:endParaRPr lang="en-US" dirty="0">
              <a:solidFill>
                <a:schemeClr val="bg2"/>
              </a:solidFill>
              <a:latin typeface="Arial Narrow"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1267"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A716BBD-D55A-6243-81BF-D710FAF68F37}" type="slidenum">
              <a:rPr lang="en-US" sz="1400" b="0"/>
              <a:pPr/>
              <a:t>9</a:t>
            </a:fld>
            <a:endParaRPr lang="en-US" sz="1400" b="0"/>
          </a:p>
        </p:txBody>
      </p:sp>
      <p:sp>
        <p:nvSpPr>
          <p:cNvPr id="11268" name="Rectangle 2"/>
          <p:cNvSpPr>
            <a:spLocks noGrp="1" noChangeArrowheads="1"/>
          </p:cNvSpPr>
          <p:nvPr>
            <p:ph type="title"/>
          </p:nvPr>
        </p:nvSpPr>
        <p:spPr/>
        <p:txBody>
          <a:bodyPr/>
          <a:lstStyle/>
          <a:p>
            <a:r>
              <a:rPr lang="en-US">
                <a:latin typeface="Arial Narrow" charset="0"/>
              </a:rPr>
              <a:t>Example</a:t>
            </a:r>
          </a:p>
        </p:txBody>
      </p:sp>
      <p:sp>
        <p:nvSpPr>
          <p:cNvPr id="11269" name="Rectangle 8"/>
          <p:cNvSpPr>
            <a:spLocks noGrp="1" noChangeArrowheads="1"/>
          </p:cNvSpPr>
          <p:nvPr>
            <p:ph type="body" idx="1"/>
          </p:nvPr>
        </p:nvSpPr>
        <p:spPr/>
        <p:txBody>
          <a:bodyPr/>
          <a:lstStyle/>
          <a:p>
            <a:r>
              <a:rPr lang="en-US">
                <a:latin typeface="Arial Narrow" charset="0"/>
              </a:rPr>
              <a:t>Function: </a:t>
            </a:r>
            <a:r>
              <a:rPr lang="en-US">
                <a:solidFill>
                  <a:schemeClr val="bg2"/>
                </a:solidFill>
                <a:latin typeface="Arial Narrow" charset="0"/>
              </a:rPr>
              <a:t>f = ab + bc + ac</a:t>
            </a:r>
          </a:p>
          <a:p>
            <a:r>
              <a:rPr lang="en-US">
                <a:latin typeface="Arial Narrow" charset="0"/>
              </a:rPr>
              <a:t>Basis: </a:t>
            </a:r>
            <a:r>
              <a:rPr lang="el-GR">
                <a:solidFill>
                  <a:schemeClr val="bg2"/>
                </a:solidFill>
                <a:latin typeface="Arial Narrow" charset="0"/>
                <a:sym typeface="Symbol" charset="0"/>
              </a:rPr>
              <a:t></a:t>
            </a:r>
            <a:r>
              <a:rPr lang="en-US" baseline="-25000">
                <a:solidFill>
                  <a:schemeClr val="bg2"/>
                </a:solidFill>
                <a:latin typeface="Arial Narrow" charset="0"/>
              </a:rPr>
              <a:t>1</a:t>
            </a:r>
            <a:r>
              <a:rPr lang="en-US">
                <a:solidFill>
                  <a:schemeClr val="bg2"/>
                </a:solidFill>
                <a:latin typeface="Arial Narrow" charset="0"/>
                <a:sym typeface="Symbol" charset="0"/>
              </a:rPr>
              <a:t> = ab</a:t>
            </a:r>
            <a:r>
              <a:rPr lang="en-US">
                <a:latin typeface="Arial Narrow" charset="0"/>
              </a:rPr>
              <a:t> and </a:t>
            </a:r>
            <a:r>
              <a:rPr lang="el-GR">
                <a:solidFill>
                  <a:schemeClr val="bg2"/>
                </a:solidFill>
                <a:latin typeface="Arial Narrow" charset="0"/>
                <a:sym typeface="Symbol" charset="0"/>
              </a:rPr>
              <a:t></a:t>
            </a:r>
            <a:r>
              <a:rPr lang="en-US" baseline="-25000">
                <a:solidFill>
                  <a:schemeClr val="bg2"/>
                </a:solidFill>
                <a:latin typeface="Arial Narrow" charset="0"/>
              </a:rPr>
              <a:t>2</a:t>
            </a:r>
            <a:r>
              <a:rPr lang="en-US">
                <a:solidFill>
                  <a:schemeClr val="bg2"/>
                </a:solidFill>
                <a:latin typeface="Arial Narrow" charset="0"/>
                <a:sym typeface="Symbol" charset="0"/>
              </a:rPr>
              <a:t> = a</a:t>
            </a:r>
            <a:r>
              <a:rPr lang="ja-JP" altLang="en-US">
                <a:solidFill>
                  <a:schemeClr val="bg2"/>
                </a:solidFill>
                <a:latin typeface="Arial Narrow" charset="0"/>
                <a:sym typeface="Symbol" charset="0"/>
              </a:rPr>
              <a:t>’</a:t>
            </a:r>
            <a:r>
              <a:rPr lang="en-US">
                <a:solidFill>
                  <a:schemeClr val="bg2"/>
                </a:solidFill>
                <a:latin typeface="Arial Narrow" charset="0"/>
                <a:sym typeface="Symbol" charset="0"/>
              </a:rPr>
              <a:t> + b</a:t>
            </a:r>
            <a:r>
              <a:rPr lang="ja-JP" altLang="en-US">
                <a:solidFill>
                  <a:schemeClr val="bg2"/>
                </a:solidFill>
                <a:latin typeface="Arial Narrow" charset="0"/>
                <a:sym typeface="Symbol" charset="0"/>
              </a:rPr>
              <a:t>’</a:t>
            </a:r>
            <a:r>
              <a:rPr lang="en-US">
                <a:latin typeface="Arial Narrow" charset="0"/>
              </a:rPr>
              <a:t>.</a:t>
            </a:r>
          </a:p>
          <a:p>
            <a:r>
              <a:rPr lang="en-US">
                <a:latin typeface="Arial Narrow" charset="0"/>
              </a:rPr>
              <a:t>Bounds:</a:t>
            </a:r>
          </a:p>
          <a:p>
            <a:pPr lvl="1"/>
            <a:r>
              <a:rPr lang="en-US">
                <a:solidFill>
                  <a:schemeClr val="bg2"/>
                </a:solidFill>
                <a:latin typeface="Arial Narrow" charset="0"/>
              </a:rPr>
              <a:t>ab </a:t>
            </a:r>
            <a:r>
              <a:rPr lang="en-US">
                <a:solidFill>
                  <a:schemeClr val="bg2"/>
                </a:solidFill>
                <a:latin typeface="Arial Narrow" charset="0"/>
                <a:sym typeface="Symbol" charset="0"/>
              </a:rPr>
              <a:t> </a:t>
            </a:r>
            <a:r>
              <a:rPr lang="en-US">
                <a:solidFill>
                  <a:schemeClr val="bg2"/>
                </a:solidFill>
                <a:latin typeface="Arial Narrow" charset="0"/>
              </a:rPr>
              <a:t>f</a:t>
            </a:r>
            <a:r>
              <a:rPr lang="el-GR" sz="1800">
                <a:solidFill>
                  <a:schemeClr val="bg2"/>
                </a:solidFill>
                <a:latin typeface="Arial Narrow" charset="0"/>
                <a:sym typeface="Symbol" charset="0"/>
              </a:rPr>
              <a:t></a:t>
            </a:r>
            <a:r>
              <a:rPr lang="en-US" sz="1800" baseline="-25000">
                <a:solidFill>
                  <a:schemeClr val="bg2"/>
                </a:solidFill>
                <a:latin typeface="Arial Narrow" charset="0"/>
              </a:rPr>
              <a:t>1</a:t>
            </a:r>
            <a:r>
              <a:rPr lang="en-US" baseline="-25000">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1</a:t>
            </a:r>
          </a:p>
          <a:p>
            <a:pPr lvl="1"/>
            <a:r>
              <a:rPr lang="en-US">
                <a:solidFill>
                  <a:schemeClr val="bg2"/>
                </a:solidFill>
                <a:latin typeface="Arial Narrow" charset="0"/>
              </a:rPr>
              <a:t>a</a:t>
            </a:r>
            <a:r>
              <a:rPr lang="ja-JP" altLang="en-US">
                <a:solidFill>
                  <a:schemeClr val="bg2"/>
                </a:solidFill>
                <a:latin typeface="Arial Narrow" charset="0"/>
              </a:rPr>
              <a:t>’</a:t>
            </a:r>
            <a:r>
              <a:rPr lang="en-US">
                <a:solidFill>
                  <a:schemeClr val="bg2"/>
                </a:solidFill>
                <a:latin typeface="Arial Narrow" charset="0"/>
              </a:rPr>
              <a:t>bc + ab</a:t>
            </a:r>
            <a:r>
              <a:rPr lang="ja-JP" altLang="en-US">
                <a:solidFill>
                  <a:schemeClr val="bg2"/>
                </a:solidFill>
                <a:latin typeface="Arial Narrow" charset="0"/>
              </a:rPr>
              <a:t>’</a:t>
            </a:r>
            <a:r>
              <a:rPr lang="en-US">
                <a:solidFill>
                  <a:schemeClr val="bg2"/>
                </a:solidFill>
                <a:latin typeface="Arial Narrow" charset="0"/>
              </a:rPr>
              <a:t>c </a:t>
            </a:r>
            <a:r>
              <a:rPr lang="en-US">
                <a:solidFill>
                  <a:schemeClr val="bg2"/>
                </a:solidFill>
                <a:latin typeface="Arial Narrow" charset="0"/>
                <a:sym typeface="Symbol" charset="0"/>
              </a:rPr>
              <a:t> </a:t>
            </a:r>
            <a:r>
              <a:rPr lang="en-US">
                <a:solidFill>
                  <a:schemeClr val="bg2"/>
                </a:solidFill>
                <a:latin typeface="Arial Narrow" charset="0"/>
              </a:rPr>
              <a:t>f</a:t>
            </a:r>
            <a:r>
              <a:rPr lang="el-GR" sz="1800">
                <a:solidFill>
                  <a:schemeClr val="bg2"/>
                </a:solidFill>
                <a:latin typeface="Arial Narrow" charset="0"/>
                <a:sym typeface="Symbol" charset="0"/>
              </a:rPr>
              <a:t></a:t>
            </a:r>
            <a:r>
              <a:rPr lang="en-US" sz="1800" baseline="-25000">
                <a:solidFill>
                  <a:schemeClr val="bg2"/>
                </a:solidFill>
                <a:latin typeface="Arial Narrow" charset="0"/>
              </a:rPr>
              <a:t>2</a:t>
            </a:r>
            <a:r>
              <a:rPr lang="en-US" baseline="-25000">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ab + bc + ac</a:t>
            </a:r>
            <a:endParaRPr lang="en-US">
              <a:latin typeface="Arial Narrow" charset="0"/>
            </a:endParaRPr>
          </a:p>
          <a:p>
            <a:r>
              <a:rPr lang="en-US">
                <a:latin typeface="Arial Narrow" charset="0"/>
              </a:rPr>
              <a:t>Cofactors: </a:t>
            </a:r>
            <a:r>
              <a:rPr lang="en-US">
                <a:solidFill>
                  <a:schemeClr val="bg2"/>
                </a:solidFill>
                <a:latin typeface="Arial Narrow" charset="0"/>
              </a:rPr>
              <a:t>f</a:t>
            </a:r>
            <a:r>
              <a:rPr lang="el-GR" sz="2000">
                <a:solidFill>
                  <a:schemeClr val="bg2"/>
                </a:solidFill>
                <a:latin typeface="Arial Narrow" charset="0"/>
                <a:sym typeface="Symbol" charset="0"/>
              </a:rPr>
              <a:t></a:t>
            </a:r>
            <a:r>
              <a:rPr lang="en-US" sz="2000" baseline="-25000">
                <a:solidFill>
                  <a:schemeClr val="bg2"/>
                </a:solidFill>
                <a:latin typeface="Arial Narrow" charset="0"/>
              </a:rPr>
              <a:t>1</a:t>
            </a:r>
            <a:r>
              <a:rPr lang="en-US" baseline="-25000">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1</a:t>
            </a:r>
            <a:r>
              <a:rPr lang="en-US">
                <a:latin typeface="Arial Narrow" charset="0"/>
              </a:rPr>
              <a:t> and </a:t>
            </a:r>
            <a:r>
              <a:rPr lang="en-US">
                <a:solidFill>
                  <a:schemeClr val="bg2"/>
                </a:solidFill>
                <a:latin typeface="Arial Narrow" charset="0"/>
              </a:rPr>
              <a:t>f</a:t>
            </a:r>
            <a:r>
              <a:rPr lang="el-GR" sz="2000">
                <a:solidFill>
                  <a:schemeClr val="bg2"/>
                </a:solidFill>
                <a:latin typeface="Arial Narrow" charset="0"/>
                <a:sym typeface="Symbol" charset="0"/>
              </a:rPr>
              <a:t></a:t>
            </a:r>
            <a:r>
              <a:rPr lang="en-US" sz="2000" baseline="-25000">
                <a:solidFill>
                  <a:schemeClr val="bg2"/>
                </a:solidFill>
                <a:latin typeface="Arial Narrow" charset="0"/>
              </a:rPr>
              <a:t>2</a:t>
            </a:r>
            <a:r>
              <a:rPr lang="en-US" baseline="-25000">
                <a:solidFill>
                  <a:schemeClr val="bg2"/>
                </a:solidFill>
                <a:latin typeface="Arial Narrow" charset="0"/>
              </a:rPr>
              <a:t> </a:t>
            </a:r>
            <a:r>
              <a:rPr lang="en-US">
                <a:solidFill>
                  <a:schemeClr val="bg2"/>
                </a:solidFill>
                <a:latin typeface="Arial Narrow" charset="0"/>
                <a:sym typeface="Symbol" charset="0"/>
              </a:rPr>
              <a:t>= </a:t>
            </a:r>
            <a:r>
              <a:rPr lang="en-US">
                <a:solidFill>
                  <a:schemeClr val="bg2"/>
                </a:solidFill>
                <a:latin typeface="Arial Narrow" charset="0"/>
              </a:rPr>
              <a:t>a</a:t>
            </a:r>
            <a:r>
              <a:rPr lang="ja-JP" altLang="en-US">
                <a:solidFill>
                  <a:schemeClr val="bg2"/>
                </a:solidFill>
                <a:latin typeface="Arial Narrow" charset="0"/>
              </a:rPr>
              <a:t>’</a:t>
            </a:r>
            <a:r>
              <a:rPr lang="en-US">
                <a:solidFill>
                  <a:schemeClr val="bg2"/>
                </a:solidFill>
                <a:latin typeface="Arial Narrow" charset="0"/>
              </a:rPr>
              <a:t>bc + ab</a:t>
            </a:r>
            <a:r>
              <a:rPr lang="ja-JP" altLang="en-US">
                <a:solidFill>
                  <a:schemeClr val="bg2"/>
                </a:solidFill>
                <a:latin typeface="Arial Narrow" charset="0"/>
              </a:rPr>
              <a:t>’</a:t>
            </a:r>
            <a:r>
              <a:rPr lang="en-US">
                <a:solidFill>
                  <a:schemeClr val="bg2"/>
                </a:solidFill>
                <a:latin typeface="Arial Narrow" charset="0"/>
              </a:rPr>
              <a:t>c</a:t>
            </a:r>
            <a:r>
              <a:rPr lang="en-US">
                <a:latin typeface="Arial Narrow" charset="0"/>
              </a:rPr>
              <a:t>.</a:t>
            </a:r>
          </a:p>
          <a:p>
            <a:pPr lvl="1">
              <a:buFont typeface="Monotype Sorts" charset="0"/>
              <a:buNone/>
            </a:pPr>
            <a:r>
              <a:rPr lang="en-US">
                <a:solidFill>
                  <a:schemeClr val="bg2"/>
                </a:solidFill>
                <a:latin typeface="Arial Narrow" charset="0"/>
              </a:rPr>
              <a:t>               f = </a:t>
            </a:r>
            <a:r>
              <a:rPr lang="el-GR">
                <a:solidFill>
                  <a:schemeClr val="bg2"/>
                </a:solidFill>
                <a:latin typeface="Arial Narrow" charset="0"/>
                <a:sym typeface="Symbol" charset="0"/>
              </a:rPr>
              <a:t></a:t>
            </a:r>
            <a:r>
              <a:rPr lang="en-US" baseline="-25000">
                <a:solidFill>
                  <a:schemeClr val="bg2"/>
                </a:solidFill>
                <a:latin typeface="Arial Narrow" charset="0"/>
              </a:rPr>
              <a:t>1</a:t>
            </a:r>
            <a:r>
              <a:rPr lang="en-US">
                <a:solidFill>
                  <a:schemeClr val="bg2"/>
                </a:solidFill>
                <a:latin typeface="Arial Narrow" charset="0"/>
              </a:rPr>
              <a:t>f</a:t>
            </a:r>
            <a:r>
              <a:rPr lang="el-GR" sz="1800">
                <a:solidFill>
                  <a:schemeClr val="bg2"/>
                </a:solidFill>
                <a:latin typeface="Arial Narrow" charset="0"/>
                <a:sym typeface="Symbol" charset="0"/>
              </a:rPr>
              <a:t></a:t>
            </a:r>
            <a:r>
              <a:rPr lang="en-US" sz="1800" baseline="-25000">
                <a:solidFill>
                  <a:schemeClr val="bg2"/>
                </a:solidFill>
                <a:latin typeface="Arial Narrow" charset="0"/>
              </a:rPr>
              <a:t>1</a:t>
            </a:r>
            <a:r>
              <a:rPr lang="en-US" baseline="-25000">
                <a:solidFill>
                  <a:schemeClr val="bg2"/>
                </a:solidFill>
                <a:latin typeface="Arial Narrow" charset="0"/>
              </a:rPr>
              <a:t> </a:t>
            </a:r>
            <a:r>
              <a:rPr lang="en-US">
                <a:solidFill>
                  <a:schemeClr val="bg2"/>
                </a:solidFill>
                <a:latin typeface="Arial Narrow" charset="0"/>
                <a:sym typeface="Symbol" charset="0"/>
              </a:rPr>
              <a:t>+ </a:t>
            </a:r>
            <a:r>
              <a:rPr lang="el-GR">
                <a:solidFill>
                  <a:schemeClr val="bg2"/>
                </a:solidFill>
                <a:latin typeface="Arial Narrow" charset="0"/>
                <a:sym typeface="Symbol" charset="0"/>
              </a:rPr>
              <a:t></a:t>
            </a:r>
            <a:r>
              <a:rPr lang="en-US" baseline="-25000">
                <a:solidFill>
                  <a:schemeClr val="bg2"/>
                </a:solidFill>
                <a:latin typeface="Arial Narrow" charset="0"/>
              </a:rPr>
              <a:t>2</a:t>
            </a:r>
            <a:r>
              <a:rPr lang="en-US">
                <a:solidFill>
                  <a:schemeClr val="bg2"/>
                </a:solidFill>
                <a:latin typeface="Arial Narrow" charset="0"/>
              </a:rPr>
              <a:t>f</a:t>
            </a:r>
            <a:r>
              <a:rPr lang="el-GR" sz="1800">
                <a:solidFill>
                  <a:schemeClr val="bg2"/>
                </a:solidFill>
                <a:latin typeface="Arial Narrow" charset="0"/>
                <a:sym typeface="Symbol" charset="0"/>
              </a:rPr>
              <a:t></a:t>
            </a:r>
            <a:r>
              <a:rPr lang="en-US" sz="1800" baseline="-25000">
                <a:solidFill>
                  <a:schemeClr val="bg2"/>
                </a:solidFill>
                <a:latin typeface="Arial Narrow" charset="0"/>
              </a:rPr>
              <a:t>2</a:t>
            </a:r>
            <a:endParaRPr lang="en-US" baseline="-25000">
              <a:solidFill>
                <a:schemeClr val="bg2"/>
              </a:solidFill>
              <a:latin typeface="Arial Narrow" charset="0"/>
            </a:endParaRPr>
          </a:p>
          <a:p>
            <a:pPr lvl="1">
              <a:buFont typeface="Monotype Sorts" charset="0"/>
              <a:buNone/>
            </a:pPr>
            <a:r>
              <a:rPr lang="en-US" baseline="-25000">
                <a:solidFill>
                  <a:schemeClr val="bg2"/>
                </a:solidFill>
                <a:latin typeface="Arial Narrow" charset="0"/>
              </a:rPr>
              <a:t>                          </a:t>
            </a:r>
            <a:r>
              <a:rPr lang="en-US">
                <a:solidFill>
                  <a:schemeClr val="bg2"/>
                </a:solidFill>
                <a:latin typeface="Arial Narrow" charset="0"/>
                <a:sym typeface="Symbol" charset="0"/>
              </a:rPr>
              <a:t>= ab1 + (a</a:t>
            </a:r>
            <a:r>
              <a:rPr lang="ja-JP" altLang="en-US">
                <a:solidFill>
                  <a:schemeClr val="bg2"/>
                </a:solidFill>
                <a:latin typeface="Arial Narrow" charset="0"/>
                <a:sym typeface="Symbol" charset="0"/>
              </a:rPr>
              <a:t>’</a:t>
            </a:r>
            <a:r>
              <a:rPr lang="en-US">
                <a:solidFill>
                  <a:schemeClr val="bg2"/>
                </a:solidFill>
                <a:latin typeface="Arial Narrow" charset="0"/>
                <a:sym typeface="Symbol" charset="0"/>
              </a:rPr>
              <a:t> + b</a:t>
            </a:r>
            <a:r>
              <a:rPr lang="ja-JP" altLang="en-US">
                <a:solidFill>
                  <a:schemeClr val="bg2"/>
                </a:solidFill>
                <a:latin typeface="Arial Narrow" charset="0"/>
                <a:sym typeface="Symbol" charset="0"/>
              </a:rPr>
              <a:t>’</a:t>
            </a:r>
            <a:r>
              <a:rPr lang="en-US">
                <a:solidFill>
                  <a:schemeClr val="bg2"/>
                </a:solidFill>
                <a:latin typeface="Arial Narrow" charset="0"/>
                <a:sym typeface="Symbol" charset="0"/>
              </a:rPr>
              <a:t>)(</a:t>
            </a:r>
            <a:r>
              <a:rPr lang="en-US">
                <a:solidFill>
                  <a:schemeClr val="bg2"/>
                </a:solidFill>
                <a:latin typeface="Arial Narrow" charset="0"/>
              </a:rPr>
              <a:t>a</a:t>
            </a:r>
            <a:r>
              <a:rPr lang="ja-JP" altLang="en-US">
                <a:solidFill>
                  <a:schemeClr val="bg2"/>
                </a:solidFill>
                <a:latin typeface="Arial Narrow" charset="0"/>
              </a:rPr>
              <a:t>’</a:t>
            </a:r>
            <a:r>
              <a:rPr lang="en-US">
                <a:solidFill>
                  <a:schemeClr val="bg2"/>
                </a:solidFill>
                <a:latin typeface="Arial Narrow" charset="0"/>
              </a:rPr>
              <a:t>bc + ab</a:t>
            </a:r>
            <a:r>
              <a:rPr lang="ja-JP" altLang="en-US">
                <a:solidFill>
                  <a:schemeClr val="bg2"/>
                </a:solidFill>
                <a:latin typeface="Arial Narrow" charset="0"/>
              </a:rPr>
              <a:t>’</a:t>
            </a:r>
            <a:r>
              <a:rPr lang="en-US">
                <a:solidFill>
                  <a:schemeClr val="bg2"/>
                </a:solidFill>
                <a:latin typeface="Arial Narrow" charset="0"/>
              </a:rPr>
              <a:t>c)</a:t>
            </a:r>
          </a:p>
          <a:p>
            <a:pPr lvl="1">
              <a:buFont typeface="Monotype Sorts" charset="0"/>
              <a:buNone/>
            </a:pPr>
            <a:r>
              <a:rPr lang="en-US">
                <a:solidFill>
                  <a:schemeClr val="bg2"/>
                </a:solidFill>
                <a:latin typeface="Arial Narrow" charset="0"/>
              </a:rPr>
              <a:t>                 = ab + bc + ac</a:t>
            </a:r>
          </a:p>
        </p:txBody>
      </p:sp>
    </p:spTree>
  </p:cSld>
  <p:clrMapOvr>
    <a:masterClrMapping/>
  </p:clrMapOvr>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36782</TotalTime>
  <Words>7209</Words>
  <Application>Microsoft Macintosh PowerPoint</Application>
  <PresentationFormat>On-screen Show (4:3)</PresentationFormat>
  <Paragraphs>1102</Paragraphs>
  <Slides>65</Slides>
  <Notes>65</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65</vt:i4>
      </vt:variant>
    </vt:vector>
  </HeadingPairs>
  <TitlesOfParts>
    <vt:vector size="73" baseType="lpstr">
      <vt:lpstr>Arial Unicode MS</vt:lpstr>
      <vt:lpstr>ＭＳ Ｐゴシック</vt:lpstr>
      <vt:lpstr>Arial</vt:lpstr>
      <vt:lpstr>Arial Narrow</vt:lpstr>
      <vt:lpstr>Lucida Grande</vt:lpstr>
      <vt:lpstr>Monotype Sorts</vt:lpstr>
      <vt:lpstr>Symbol</vt:lpstr>
      <vt:lpstr>gsrcPresentationTemplate</vt:lpstr>
      <vt:lpstr>Heuristic Two-level Logic Optimization</vt:lpstr>
      <vt:lpstr>Module 1</vt:lpstr>
      <vt:lpstr>Some more background</vt:lpstr>
      <vt:lpstr>Example</vt:lpstr>
      <vt:lpstr>Unateness</vt:lpstr>
      <vt:lpstr>Operators</vt:lpstr>
      <vt:lpstr>Example f = ab + bc + ac</vt:lpstr>
      <vt:lpstr>Generalized expansion</vt:lpstr>
      <vt:lpstr>Example</vt:lpstr>
      <vt:lpstr>Generalized expansion theorem</vt:lpstr>
      <vt:lpstr>Matrix representation of logic covers</vt:lpstr>
      <vt:lpstr>Advantages of positional cube notation</vt:lpstr>
      <vt:lpstr>Example</vt:lpstr>
      <vt:lpstr>Cofactor computation</vt:lpstr>
      <vt:lpstr>Example    f = a’b’ + ab</vt:lpstr>
      <vt:lpstr>Multiple-valued-input functions</vt:lpstr>
      <vt:lpstr>Example</vt:lpstr>
      <vt:lpstr>Module 2</vt:lpstr>
      <vt:lpstr>Operations on logic covers</vt:lpstr>
      <vt:lpstr>Tautology</vt:lpstr>
      <vt:lpstr>Recursive tautology</vt:lpstr>
      <vt:lpstr>Example f = ab + ac + ab’c’ + a’</vt:lpstr>
      <vt:lpstr>Example (2)</vt:lpstr>
      <vt:lpstr>Containment</vt:lpstr>
      <vt:lpstr>Example f = ab + ac + a’</vt:lpstr>
      <vt:lpstr>Complementation</vt:lpstr>
      <vt:lpstr>Termination rules</vt:lpstr>
      <vt:lpstr>Unate functions</vt:lpstr>
      <vt:lpstr>Example f = ab + ac + a’</vt:lpstr>
      <vt:lpstr>Example (2)</vt:lpstr>
      <vt:lpstr>Example (3)</vt:lpstr>
      <vt:lpstr>Boolean cover manipulation summary</vt:lpstr>
      <vt:lpstr>Module 3</vt:lpstr>
      <vt:lpstr>Heuristic logic minimization</vt:lpstr>
      <vt:lpstr>Heuristic minimization -- principles</vt:lpstr>
      <vt:lpstr>Heuristic minimization - operators</vt:lpstr>
      <vt:lpstr>Example</vt:lpstr>
      <vt:lpstr>Example</vt:lpstr>
      <vt:lpstr>Example of expansion</vt:lpstr>
      <vt:lpstr>Example of reduction</vt:lpstr>
      <vt:lpstr>Example of reshape</vt:lpstr>
      <vt:lpstr>Example of second expansion</vt:lpstr>
      <vt:lpstr>Example Summary of the steps taken by MINI</vt:lpstr>
      <vt:lpstr>Example Summary of the steps taken by ESPRESSO</vt:lpstr>
      <vt:lpstr>Rough comparison of minimizers</vt:lpstr>
      <vt:lpstr>Expand Naïve implementation</vt:lpstr>
      <vt:lpstr>Validity check</vt:lpstr>
      <vt:lpstr>Ordering heuristics</vt:lpstr>
      <vt:lpstr>Example</vt:lpstr>
      <vt:lpstr>Example (2)</vt:lpstr>
      <vt:lpstr>Example (3)</vt:lpstr>
      <vt:lpstr>Example (4)</vt:lpstr>
      <vt:lpstr>Expand heuristics in ESPRESSO</vt:lpstr>
      <vt:lpstr>Expand in Espresso</vt:lpstr>
      <vt:lpstr>Reduce</vt:lpstr>
      <vt:lpstr>Example</vt:lpstr>
      <vt:lpstr>Irredundant cover</vt:lpstr>
      <vt:lpstr>Irredundant cover</vt:lpstr>
      <vt:lpstr>Irredundant cover</vt:lpstr>
      <vt:lpstr>Example</vt:lpstr>
      <vt:lpstr>Example (2)</vt:lpstr>
      <vt:lpstr>ESPRESSO algorithm in short</vt:lpstr>
      <vt:lpstr>ESPRESSO algorithm in detail</vt:lpstr>
      <vt:lpstr>ESPRESSO algorithm in detail</vt:lpstr>
      <vt:lpstr>Heuristic two-level minimization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Synthesis</dc:title>
  <dc:creator>Giovanni De Micheli (c)</dc:creator>
  <cp:lastModifiedBy>Giovanni De Micheli</cp:lastModifiedBy>
  <cp:revision>881</cp:revision>
  <cp:lastPrinted>2012-10-22T09:51:11Z</cp:lastPrinted>
  <dcterms:created xsi:type="dcterms:W3CDTF">1995-06-17T23:31:02Z</dcterms:created>
  <dcterms:modified xsi:type="dcterms:W3CDTF">2025-11-03T13:08:49Z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keutzer@eecs.berkeley.edu</vt:lpwstr>
  </property>
  <property fmtid="{D5CDD505-2E9C-101B-9397-08002B2CF9AE}" pid="8" name="HomePage">
    <vt:lpwstr>www-cad.eecs.berkeley.edu/~keutzer</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3</vt:i4>
  </property>
  <property fmtid="{D5CDD505-2E9C-101B-9397-08002B2CF9AE}" pid="21" name="OutputDir">
    <vt:lpwstr>U:\My Documents\HTMLDoc\290A</vt:lpwstr>
  </property>
</Properties>
</file>